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6" r:id="rId5"/>
    <p:sldId id="266" r:id="rId6"/>
    <p:sldId id="305" r:id="rId7"/>
    <p:sldId id="261" r:id="rId8"/>
    <p:sldId id="304" r:id="rId9"/>
    <p:sldId id="279" r:id="rId10"/>
    <p:sldId id="302" r:id="rId11"/>
    <p:sldId id="289" r:id="rId12"/>
    <p:sldId id="303" r:id="rId13"/>
    <p:sldId id="290" r:id="rId14"/>
    <p:sldId id="291" r:id="rId15"/>
    <p:sldId id="4727" r:id="rId16"/>
    <p:sldId id="4723" r:id="rId17"/>
    <p:sldId id="4728" r:id="rId18"/>
    <p:sldId id="4729" r:id="rId19"/>
    <p:sldId id="295" r:id="rId20"/>
    <p:sldId id="297" r:id="rId21"/>
    <p:sldId id="285" r:id="rId22"/>
    <p:sldId id="267" r:id="rId23"/>
    <p:sldId id="281" r:id="rId24"/>
    <p:sldId id="264" r:id="rId25"/>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1B0C8E-D9BE-FB96-8AEC-2B4D48A6ED38}" name="Maija Kamoliņa" initials="MK" userId="S::MaijaK@varam.gov.lv::1926f7c4-3203-4b4e-be2a-6b734f2d7ec0" providerId="AD"/>
  <p188:author id="{D17083AB-DE84-C1F7-4CC2-65DFA68F1517}" name="Igors Lisjonoks" initials="IL" userId="S::Igors.Lisjonoks@varam.gov.lv::0c800f9e-bc23-4e3e-9332-fae1fd9775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55" autoAdjust="0"/>
  </p:normalViewPr>
  <p:slideViewPr>
    <p:cSldViewPr snapToGrid="0" snapToObjects="1">
      <p:cViewPr varScale="1">
        <p:scale>
          <a:sx n="57" d="100"/>
          <a:sy n="57" d="100"/>
        </p:scale>
        <p:origin x="992" y="3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vis Eikens" userId="dcbfae62-b5cf-4099-9e8d-a5701904a1e6" providerId="ADAL" clId="{A6D42A5B-3E25-43B0-9DB6-FB0F4DA13520}"/>
    <pc:docChg chg="modSld">
      <pc:chgData name="Raivis Eikens" userId="dcbfae62-b5cf-4099-9e8d-a5701904a1e6" providerId="ADAL" clId="{A6D42A5B-3E25-43B0-9DB6-FB0F4DA13520}" dt="2022-12-09T07:42:04.444" v="22" actId="6549"/>
      <pc:docMkLst>
        <pc:docMk/>
      </pc:docMkLst>
      <pc:sldChg chg="modSp mod">
        <pc:chgData name="Raivis Eikens" userId="dcbfae62-b5cf-4099-9e8d-a5701904a1e6" providerId="ADAL" clId="{A6D42A5B-3E25-43B0-9DB6-FB0F4DA13520}" dt="2022-12-09T07:42:04.444" v="22" actId="6549"/>
        <pc:sldMkLst>
          <pc:docMk/>
          <pc:sldMk cId="0" sldId="256"/>
        </pc:sldMkLst>
        <pc:spChg chg="mod">
          <ac:chgData name="Raivis Eikens" userId="dcbfae62-b5cf-4099-9e8d-a5701904a1e6" providerId="ADAL" clId="{A6D42A5B-3E25-43B0-9DB6-FB0F4DA13520}" dt="2022-12-09T07:42:04.444" v="22" actId="6549"/>
          <ac:spMkLst>
            <pc:docMk/>
            <pc:sldMk cId="0" sldId="256"/>
            <ac:spMk id="12292" creationId="{8191C1E4-1161-7B1F-709E-A6DD5A72584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Igors.Lisjonoks\Downloads\API_GB.XPD.RSDV.GD.ZS_DS2_en_excel_v2_4700466.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Data!$AR$6</c:f>
              <c:strCache>
                <c:ptCount val="1"/>
                <c:pt idx="0">
                  <c:v>Eiropas Savienība</c:v>
                </c:pt>
              </c:strCache>
            </c:strRef>
          </c:tx>
          <c:spPr>
            <a:ln w="28575" cap="rnd">
              <a:solidFill>
                <a:schemeClr val="accent1"/>
              </a:solidFill>
              <a:round/>
            </a:ln>
            <a:effectLst/>
          </c:spPr>
          <c:marker>
            <c:symbol val="none"/>
          </c:marker>
          <c:cat>
            <c:strRef>
              <c:f>Data!$AS$5:$BM$5</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Data!$AS$6:$BM$6</c:f>
              <c:numCache>
                <c:formatCode>General</c:formatCode>
                <c:ptCount val="21"/>
                <c:pt idx="0">
                  <c:v>1.762910022758406</c:v>
                </c:pt>
                <c:pt idx="1">
                  <c:v>1.8214513633337763</c:v>
                </c:pt>
                <c:pt idx="2">
                  <c:v>1.7897601638074152</c:v>
                </c:pt>
                <c:pt idx="3">
                  <c:v>1.8254682559123923</c:v>
                </c:pt>
                <c:pt idx="4">
                  <c:v>1.7936164359107687</c:v>
                </c:pt>
                <c:pt idx="5">
                  <c:v>1.7817983144248042</c:v>
                </c:pt>
                <c:pt idx="6">
                  <c:v>1.8024170557318124</c:v>
                </c:pt>
                <c:pt idx="7">
                  <c:v>1.7964413683402156</c:v>
                </c:pt>
                <c:pt idx="8">
                  <c:v>1.8737079920832989</c:v>
                </c:pt>
                <c:pt idx="9">
                  <c:v>1.9681818071203558</c:v>
                </c:pt>
                <c:pt idx="10">
                  <c:v>1.9691014686946415</c:v>
                </c:pt>
                <c:pt idx="11">
                  <c:v>2.0164706052368548</c:v>
                </c:pt>
                <c:pt idx="12">
                  <c:v>2.0775809257720863</c:v>
                </c:pt>
                <c:pt idx="13">
                  <c:v>2.0962734099103164</c:v>
                </c:pt>
                <c:pt idx="14">
                  <c:v>2.1178440410856894</c:v>
                </c:pt>
                <c:pt idx="15">
                  <c:v>2.1182681038792777</c:v>
                </c:pt>
                <c:pt idx="16">
                  <c:v>2.1167227252839651</c:v>
                </c:pt>
                <c:pt idx="17">
                  <c:v>2.1524050251688625</c:v>
                </c:pt>
                <c:pt idx="18">
                  <c:v>2.1856194504108029</c:v>
                </c:pt>
                <c:pt idx="19">
                  <c:v>2.224224887470688</c:v>
                </c:pt>
                <c:pt idx="20">
                  <c:v>2.321349375938226</c:v>
                </c:pt>
              </c:numCache>
            </c:numRef>
          </c:val>
          <c:smooth val="0"/>
          <c:extLst>
            <c:ext xmlns:c16="http://schemas.microsoft.com/office/drawing/2014/chart" uri="{C3380CC4-5D6E-409C-BE32-E72D297353CC}">
              <c16:uniqueId val="{00000000-23A1-4206-8A27-9F6E94E98679}"/>
            </c:ext>
          </c:extLst>
        </c:ser>
        <c:ser>
          <c:idx val="1"/>
          <c:order val="1"/>
          <c:tx>
            <c:strRef>
              <c:f>Data!$AR$7</c:f>
              <c:strCache>
                <c:ptCount val="1"/>
                <c:pt idx="0">
                  <c:v>Igaunija</c:v>
                </c:pt>
              </c:strCache>
            </c:strRef>
          </c:tx>
          <c:spPr>
            <a:ln w="28575" cap="rnd">
              <a:solidFill>
                <a:schemeClr val="accent2"/>
              </a:solidFill>
              <a:round/>
            </a:ln>
            <a:effectLst/>
          </c:spPr>
          <c:marker>
            <c:symbol val="none"/>
          </c:marker>
          <c:cat>
            <c:strRef>
              <c:f>Data!$AS$5:$BM$5</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Data!$AS$7:$BM$7</c:f>
              <c:numCache>
                <c:formatCode>General</c:formatCode>
                <c:ptCount val="21"/>
                <c:pt idx="0">
                  <c:v>0.60000002384185802</c:v>
                </c:pt>
                <c:pt idx="1">
                  <c:v>0.69839000701904297</c:v>
                </c:pt>
                <c:pt idx="2">
                  <c:v>0.71202999353408802</c:v>
                </c:pt>
                <c:pt idx="3">
                  <c:v>0.76464998722076405</c:v>
                </c:pt>
                <c:pt idx="4">
                  <c:v>0.84583997726440396</c:v>
                </c:pt>
                <c:pt idx="5">
                  <c:v>0.91705000400543202</c:v>
                </c:pt>
                <c:pt idx="6">
                  <c:v>1.11276996135712</c:v>
                </c:pt>
                <c:pt idx="7">
                  <c:v>1.0587400197982799</c:v>
                </c:pt>
                <c:pt idx="8">
                  <c:v>1.25188004970551</c:v>
                </c:pt>
                <c:pt idx="9">
                  <c:v>1.39679002761841</c:v>
                </c:pt>
                <c:pt idx="10">
                  <c:v>1.57898998260498</c:v>
                </c:pt>
                <c:pt idx="11">
                  <c:v>2.3052198886871298</c:v>
                </c:pt>
                <c:pt idx="12">
                  <c:v>2.1248099803924601</c:v>
                </c:pt>
                <c:pt idx="13">
                  <c:v>1.72412002086639</c:v>
                </c:pt>
                <c:pt idx="14">
                  <c:v>1.43023002147675</c:v>
                </c:pt>
                <c:pt idx="15">
                  <c:v>1.4674999713897701</c:v>
                </c:pt>
                <c:pt idx="16">
                  <c:v>1.2430599927902199</c:v>
                </c:pt>
                <c:pt idx="17">
                  <c:v>1.27684998512268</c:v>
                </c:pt>
                <c:pt idx="18">
                  <c:v>1.4162399768829299</c:v>
                </c:pt>
                <c:pt idx="19">
                  <c:v>1.6333700418472299</c:v>
                </c:pt>
                <c:pt idx="20">
                  <c:v>1.79246997833252</c:v>
                </c:pt>
              </c:numCache>
            </c:numRef>
          </c:val>
          <c:smooth val="0"/>
          <c:extLst>
            <c:ext xmlns:c16="http://schemas.microsoft.com/office/drawing/2014/chart" uri="{C3380CC4-5D6E-409C-BE32-E72D297353CC}">
              <c16:uniqueId val="{00000001-23A1-4206-8A27-9F6E94E98679}"/>
            </c:ext>
          </c:extLst>
        </c:ser>
        <c:ser>
          <c:idx val="2"/>
          <c:order val="2"/>
          <c:tx>
            <c:strRef>
              <c:f>Data!$AR$8</c:f>
              <c:strCache>
                <c:ptCount val="1"/>
                <c:pt idx="0">
                  <c:v>Lietuva</c:v>
                </c:pt>
              </c:strCache>
            </c:strRef>
          </c:tx>
          <c:spPr>
            <a:ln w="28575" cap="rnd">
              <a:solidFill>
                <a:schemeClr val="accent3"/>
              </a:solidFill>
              <a:round/>
            </a:ln>
            <a:effectLst/>
          </c:spPr>
          <c:marker>
            <c:symbol val="none"/>
          </c:marker>
          <c:cat>
            <c:strRef>
              <c:f>Data!$AS$5:$BM$5</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Data!$AS$8:$BM$8</c:f>
              <c:numCache>
                <c:formatCode>General</c:formatCode>
                <c:ptCount val="21"/>
                <c:pt idx="0">
                  <c:v>0.58552998304367099</c:v>
                </c:pt>
                <c:pt idx="1">
                  <c:v>0.66762000322341897</c:v>
                </c:pt>
                <c:pt idx="2">
                  <c:v>0.65754997730255105</c:v>
                </c:pt>
                <c:pt idx="3">
                  <c:v>0.66412997245788596</c:v>
                </c:pt>
                <c:pt idx="4">
                  <c:v>0.75139999389648404</c:v>
                </c:pt>
                <c:pt idx="5">
                  <c:v>0.74821001291275002</c:v>
                </c:pt>
                <c:pt idx="6">
                  <c:v>0.79203999042510997</c:v>
                </c:pt>
                <c:pt idx="7">
                  <c:v>0.80173999071121205</c:v>
                </c:pt>
                <c:pt idx="8">
                  <c:v>0.78931999206543002</c:v>
                </c:pt>
                <c:pt idx="9">
                  <c:v>0.83083999156951904</c:v>
                </c:pt>
                <c:pt idx="10">
                  <c:v>0.78329998254776001</c:v>
                </c:pt>
                <c:pt idx="11">
                  <c:v>0.90268999338150002</c:v>
                </c:pt>
                <c:pt idx="12">
                  <c:v>0.89304000139236495</c:v>
                </c:pt>
                <c:pt idx="13">
                  <c:v>0.94871997833251998</c:v>
                </c:pt>
                <c:pt idx="14">
                  <c:v>1.0301100015640301</c:v>
                </c:pt>
                <c:pt idx="15">
                  <c:v>1.0434099435806301</c:v>
                </c:pt>
                <c:pt idx="16">
                  <c:v>0.842410027980804</c:v>
                </c:pt>
                <c:pt idx="17">
                  <c:v>0.89626002311706499</c:v>
                </c:pt>
                <c:pt idx="18">
                  <c:v>0.93663001060485795</c:v>
                </c:pt>
                <c:pt idx="19">
                  <c:v>0.99467998743057295</c:v>
                </c:pt>
                <c:pt idx="20">
                  <c:v>1.15527999401093</c:v>
                </c:pt>
              </c:numCache>
            </c:numRef>
          </c:val>
          <c:smooth val="0"/>
          <c:extLst>
            <c:ext xmlns:c16="http://schemas.microsoft.com/office/drawing/2014/chart" uri="{C3380CC4-5D6E-409C-BE32-E72D297353CC}">
              <c16:uniqueId val="{00000002-23A1-4206-8A27-9F6E94E98679}"/>
            </c:ext>
          </c:extLst>
        </c:ser>
        <c:ser>
          <c:idx val="3"/>
          <c:order val="3"/>
          <c:tx>
            <c:strRef>
              <c:f>Data!$AR$9</c:f>
              <c:strCache>
                <c:ptCount val="1"/>
                <c:pt idx="0">
                  <c:v>Latvija</c:v>
                </c:pt>
              </c:strCache>
            </c:strRef>
          </c:tx>
          <c:spPr>
            <a:ln w="28575" cap="rnd">
              <a:solidFill>
                <a:schemeClr val="accent4"/>
              </a:solidFill>
              <a:round/>
            </a:ln>
            <a:effectLst/>
          </c:spPr>
          <c:marker>
            <c:symbol val="none"/>
          </c:marker>
          <c:cat>
            <c:strRef>
              <c:f>Data!$AS$5:$BM$5</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Data!$AS$9:$BM$9</c:f>
              <c:numCache>
                <c:formatCode>General</c:formatCode>
                <c:ptCount val="21"/>
                <c:pt idx="0">
                  <c:v>0.43483000993728599</c:v>
                </c:pt>
                <c:pt idx="1">
                  <c:v>0.40263000130653398</c:v>
                </c:pt>
                <c:pt idx="2">
                  <c:v>0.40843001008033802</c:v>
                </c:pt>
                <c:pt idx="3">
                  <c:v>0.35929998755455</c:v>
                </c:pt>
                <c:pt idx="4">
                  <c:v>0.398400008678436</c:v>
                </c:pt>
                <c:pt idx="5">
                  <c:v>0.52706998586654696</c:v>
                </c:pt>
                <c:pt idx="6">
                  <c:v>0.64691001176834095</c:v>
                </c:pt>
                <c:pt idx="7">
                  <c:v>0.55106997489929199</c:v>
                </c:pt>
                <c:pt idx="8">
                  <c:v>0.57719999551773105</c:v>
                </c:pt>
                <c:pt idx="9">
                  <c:v>0.44857999682426503</c:v>
                </c:pt>
                <c:pt idx="10">
                  <c:v>0.605710029602051</c:v>
                </c:pt>
                <c:pt idx="11">
                  <c:v>0.71561998128891002</c:v>
                </c:pt>
                <c:pt idx="12">
                  <c:v>0.66307002305984497</c:v>
                </c:pt>
                <c:pt idx="13">
                  <c:v>0.61321002244949296</c:v>
                </c:pt>
                <c:pt idx="14">
                  <c:v>0.68907999992370605</c:v>
                </c:pt>
                <c:pt idx="15">
                  <c:v>0.61980998516082797</c:v>
                </c:pt>
                <c:pt idx="16">
                  <c:v>0.43514001369476302</c:v>
                </c:pt>
                <c:pt idx="17">
                  <c:v>0.51103997230529796</c:v>
                </c:pt>
                <c:pt idx="18">
                  <c:v>0.63868999481201205</c:v>
                </c:pt>
                <c:pt idx="19">
                  <c:v>0.63692998886108398</c:v>
                </c:pt>
                <c:pt idx="20">
                  <c:v>0.70550000667571999</c:v>
                </c:pt>
              </c:numCache>
            </c:numRef>
          </c:val>
          <c:smooth val="0"/>
          <c:extLst>
            <c:ext xmlns:c16="http://schemas.microsoft.com/office/drawing/2014/chart" uri="{C3380CC4-5D6E-409C-BE32-E72D297353CC}">
              <c16:uniqueId val="{00000003-23A1-4206-8A27-9F6E94E98679}"/>
            </c:ext>
          </c:extLst>
        </c:ser>
        <c:dLbls>
          <c:showLegendKey val="0"/>
          <c:showVal val="0"/>
          <c:showCatName val="0"/>
          <c:showSerName val="0"/>
          <c:showPercent val="0"/>
          <c:showBubbleSize val="0"/>
        </c:dLbls>
        <c:smooth val="0"/>
        <c:axId val="527577792"/>
        <c:axId val="527560736"/>
      </c:lineChart>
      <c:catAx>
        <c:axId val="52757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27560736"/>
        <c:crosses val="autoZero"/>
        <c:auto val="1"/>
        <c:lblAlgn val="ctr"/>
        <c:lblOffset val="100"/>
        <c:noMultiLvlLbl val="0"/>
      </c:catAx>
      <c:valAx>
        <c:axId val="527560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2757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b="1" dirty="0"/>
              <a:t>Pašvaldību izdevumi periodā no 2018. līdz 2021. gadam (miljardos eiro, 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Sheet1!$I$10</c:f>
              <c:strCache>
                <c:ptCount val="1"/>
                <c:pt idx="0">
                  <c:v>Pašvaldību izdevumi periodā no 2018. līdz 2021. gadam (miljardos eiro, EUR)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Sheet1!$H$11:$H$14</c:f>
              <c:numCache>
                <c:formatCode>General</c:formatCode>
                <c:ptCount val="4"/>
                <c:pt idx="0">
                  <c:v>2018</c:v>
                </c:pt>
                <c:pt idx="1">
                  <c:v>2019</c:v>
                </c:pt>
                <c:pt idx="2">
                  <c:v>2020</c:v>
                </c:pt>
                <c:pt idx="3">
                  <c:v>2021</c:v>
                </c:pt>
              </c:numCache>
            </c:numRef>
          </c:cat>
          <c:val>
            <c:numRef>
              <c:f>Sheet1!$I$11:$I$14</c:f>
              <c:numCache>
                <c:formatCode>General</c:formatCode>
                <c:ptCount val="4"/>
                <c:pt idx="0">
                  <c:v>2.9729999999999999</c:v>
                </c:pt>
                <c:pt idx="1">
                  <c:v>3.0790000000000002</c:v>
                </c:pt>
                <c:pt idx="2">
                  <c:v>3.0110000000000001</c:v>
                </c:pt>
                <c:pt idx="3">
                  <c:v>3.0960000000000001</c:v>
                </c:pt>
              </c:numCache>
            </c:numRef>
          </c:val>
          <c:extLst>
            <c:ext xmlns:c16="http://schemas.microsoft.com/office/drawing/2014/chart" uri="{C3380CC4-5D6E-409C-BE32-E72D297353CC}">
              <c16:uniqueId val="{00000000-E75F-40C6-9339-BCA18E0C6645}"/>
            </c:ext>
          </c:extLst>
        </c:ser>
        <c:dLbls>
          <c:showLegendKey val="0"/>
          <c:showVal val="0"/>
          <c:showCatName val="0"/>
          <c:showSerName val="0"/>
          <c:showPercent val="0"/>
          <c:showBubbleSize val="0"/>
        </c:dLbls>
        <c:gapWidth val="219"/>
        <c:overlap val="-27"/>
        <c:axId val="596704239"/>
        <c:axId val="596702159"/>
      </c:barChart>
      <c:catAx>
        <c:axId val="59670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96702159"/>
        <c:crosses val="autoZero"/>
        <c:auto val="1"/>
        <c:lblAlgn val="ctr"/>
        <c:lblOffset val="100"/>
        <c:noMultiLvlLbl val="0"/>
      </c:catAx>
      <c:valAx>
        <c:axId val="596702159"/>
        <c:scaling>
          <c:orientation val="minMax"/>
          <c:max val="3.2"/>
          <c:min val="2.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96704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1B37DA-1547-75FD-2430-68F1F9BF5C0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4844E458-4454-E687-3CF5-994399AA42A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878B4E60-B87C-42EE-BB43-FAA805E4E4A9}" type="datetimeFigureOut">
              <a:rPr lang="lv-LV"/>
              <a:pPr>
                <a:defRPr/>
              </a:pPr>
              <a:t>09.12.2022</a:t>
            </a:fld>
            <a:endParaRPr lang="lv-LV"/>
          </a:p>
        </p:txBody>
      </p:sp>
      <p:sp>
        <p:nvSpPr>
          <p:cNvPr id="4" name="Slide Image Placeholder 3">
            <a:extLst>
              <a:ext uri="{FF2B5EF4-FFF2-40B4-BE49-F238E27FC236}">
                <a16:creationId xmlns:a16="http://schemas.microsoft.com/office/drawing/2014/main" id="{0C0267C4-BF1F-DC82-BF8C-A6517DFEB26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FD059850-F99C-1B0A-3EF5-3FBD8CBA22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2B14F700-0ABE-918B-07EB-D17277A2F4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9EC4D9B2-818C-F1AF-A57A-EBB51AA6D56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7586F0A-733C-4C07-AC52-C2611887EC42}"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lv-LV" sz="1800" dirty="0">
                <a:effectLst/>
                <a:latin typeface="Calibri" panose="020F0502020204030204" pitchFamily="34" charset="0"/>
                <a:ea typeface="Calibri" panose="020F0502020204030204" pitchFamily="34" charset="0"/>
              </a:rPr>
              <a:t>Pašvaldības kā inovāciju testa vide (pašvaldības rīkojas, tā, lai tiktu testētas un ieviestas inovācijas, tādejādi izpildot attīstības programmā un stratēģijā definētos mērķus)</a:t>
            </a:r>
          </a:p>
          <a:p>
            <a:pPr marL="342900" lvl="0" indent="-342900">
              <a:buFont typeface="+mj-lt"/>
              <a:buAutoNum type="arabicPeriod"/>
            </a:pPr>
            <a:r>
              <a:rPr lang="lv-LV" sz="1800" dirty="0">
                <a:effectLst/>
                <a:latin typeface="Calibri" panose="020F0502020204030204" pitchFamily="34" charset="0"/>
                <a:ea typeface="Calibri" panose="020F0502020204030204" pitchFamily="34" charset="0"/>
              </a:rPr>
              <a:t>Pašvaldības konkurētspējas uzlabošana ar inovāciju un valsts sniegtā atbalsta palīdzību (uzņēmēju piesaistīšanai)</a:t>
            </a:r>
          </a:p>
          <a:p>
            <a:pPr marL="342900" lvl="0" indent="-342900">
              <a:buFont typeface="+mj-lt"/>
              <a:buAutoNum type="arabicPeriod"/>
            </a:pPr>
            <a:r>
              <a:rPr lang="lv-LV" sz="1800" dirty="0">
                <a:effectLst/>
                <a:latin typeface="Calibri" panose="020F0502020204030204" pitchFamily="34" charset="0"/>
                <a:ea typeface="Calibri" panose="020F0502020204030204" pitchFamily="34" charset="0"/>
              </a:rPr>
              <a:t>Valsts atbalsts inovāciju īstenošanai pašvaldībās</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2</a:t>
            </a:fld>
            <a:endParaRPr lang="lv-LV" altLang="en-US"/>
          </a:p>
        </p:txBody>
      </p:sp>
    </p:spTree>
    <p:extLst>
      <p:ext uri="{BB962C8B-B14F-4D97-AF65-F5344CB8AC3E}">
        <p14:creationId xmlns:p14="http://schemas.microsoft.com/office/powerpoint/2010/main" val="60059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11</a:t>
            </a:fld>
            <a:endParaRPr lang="lv-LV" altLang="en-US"/>
          </a:p>
        </p:txBody>
      </p:sp>
    </p:spTree>
    <p:extLst>
      <p:ext uri="{BB962C8B-B14F-4D97-AF65-F5344CB8AC3E}">
        <p14:creationId xmlns:p14="http://schemas.microsoft.com/office/powerpoint/2010/main" val="45548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F47540EA-695F-44FB-858E-AAA0F24ABD66}" type="slidenum">
              <a:rPr lang="lv-LV" smtClean="0"/>
              <a:t>12</a:t>
            </a:fld>
            <a:endParaRPr lang="lv-LV"/>
          </a:p>
        </p:txBody>
      </p:sp>
    </p:spTree>
    <p:extLst>
      <p:ext uri="{BB962C8B-B14F-4D97-AF65-F5344CB8AC3E}">
        <p14:creationId xmlns:p14="http://schemas.microsoft.com/office/powerpoint/2010/main" val="349736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i="0" dirty="0">
                <a:solidFill>
                  <a:srgbClr val="212529"/>
                </a:solidFill>
                <a:effectLst/>
                <a:latin typeface="RobustaTLPro-Medium"/>
              </a:rPr>
              <a:t>Iesniegšanas termiņš: </a:t>
            </a:r>
            <a:r>
              <a:rPr lang="lv-LV" b="0" i="0" dirty="0">
                <a:solidFill>
                  <a:srgbClr val="212529"/>
                </a:solidFill>
                <a:effectLst/>
                <a:latin typeface="RobustaTLPro-Regular"/>
              </a:rPr>
              <a:t>19.10.2022. – 28.04.2023.</a:t>
            </a:r>
            <a:endParaRPr lang="lv-LV" dirty="0"/>
          </a:p>
          <a:p>
            <a:endParaRPr lang="lv-LV" dirty="0"/>
          </a:p>
          <a:p>
            <a:r>
              <a:rPr lang="lv-LV" dirty="0"/>
              <a:t>https://www.cfla.gov.lv/lv/3113i-investicijas-uznemejdarbibas-publiskaja-infrastruktura-industrialo-parku-un-teritoriju-attistisanai-regionos?utm_source=https%3A%2F%2Fwww.google.com%2F</a:t>
            </a:r>
          </a:p>
        </p:txBody>
      </p:sp>
      <p:sp>
        <p:nvSpPr>
          <p:cNvPr id="4" name="Slide Number Placeholder 3"/>
          <p:cNvSpPr>
            <a:spLocks noGrp="1"/>
          </p:cNvSpPr>
          <p:nvPr>
            <p:ph type="sldNum" sz="quarter" idx="5"/>
          </p:nvPr>
        </p:nvSpPr>
        <p:spPr/>
        <p:txBody>
          <a:bodyPr/>
          <a:lstStyle/>
          <a:p>
            <a:fld id="{F47540EA-695F-44FB-858E-AAA0F24ABD66}" type="slidenum">
              <a:rPr lang="lv-LV" smtClean="0"/>
              <a:t>13</a:t>
            </a:fld>
            <a:endParaRPr lang="lv-LV"/>
          </a:p>
        </p:txBody>
      </p:sp>
    </p:spTree>
    <p:extLst>
      <p:ext uri="{BB962C8B-B14F-4D97-AF65-F5344CB8AC3E}">
        <p14:creationId xmlns:p14="http://schemas.microsoft.com/office/powerpoint/2010/main" val="38641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F47540EA-695F-44FB-858E-AAA0F24ABD66}" type="slidenum">
              <a:rPr lang="lv-LV" smtClean="0"/>
              <a:t>15</a:t>
            </a:fld>
            <a:endParaRPr lang="lv-LV"/>
          </a:p>
        </p:txBody>
      </p:sp>
    </p:spTree>
    <p:extLst>
      <p:ext uri="{BB962C8B-B14F-4D97-AF65-F5344CB8AC3E}">
        <p14:creationId xmlns:p14="http://schemas.microsoft.com/office/powerpoint/2010/main" val="429208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a:t>Aktivitātes mērķis ir </a:t>
            </a:r>
            <a:r>
              <a:rPr lang="lv-LV" altLang="lv-LV" dirty="0"/>
              <a:t>ieviest pašvaldībās viedus un </a:t>
            </a:r>
            <a:r>
              <a:rPr lang="lv-LV" altLang="lv-LV" b="1" dirty="0"/>
              <a:t>inovatīvus</a:t>
            </a:r>
            <a:r>
              <a:rPr lang="lv-LV" altLang="lv-LV" dirty="0"/>
              <a:t> risinājumus pašvaldību autonomo funkciju īstenošanā un pašvaldību pakalpojumu nodrošināšanā, kur pašvaldība tiek skatīta kā inovāciju ieviesējs.</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16</a:t>
            </a:fld>
            <a:endParaRPr lang="lv-LV" altLang="en-US"/>
          </a:p>
        </p:txBody>
      </p:sp>
    </p:spTree>
    <p:extLst>
      <p:ext uri="{BB962C8B-B14F-4D97-AF65-F5344CB8AC3E}">
        <p14:creationId xmlns:p14="http://schemas.microsoft.com/office/powerpoint/2010/main" val="293480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Pašvaldība kā atbalsta saņēmējs iepriekšējā slaidā minēto pasākumu īstenošanas procesā.</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17</a:t>
            </a:fld>
            <a:endParaRPr lang="lv-LV" altLang="en-US"/>
          </a:p>
        </p:txBody>
      </p:sp>
    </p:spTree>
    <p:extLst>
      <p:ext uri="{BB962C8B-B14F-4D97-AF65-F5344CB8AC3E}">
        <p14:creationId xmlns:p14="http://schemas.microsoft.com/office/powerpoint/2010/main" val="161453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Kopējais projekta budžets tiks sadalīts 5 daļās (vienāds finansējums būs pieejams attiecīgi katram Latvijas reģionam). Kopējais projekta budžets sastādīs vismaz 15 529 500 eiro.  No katra plānošanas reģiona var tikt iesniegti vairāki pieteikumi. Visticamāk, minimālā projekta summa būs ap 100 000 eiro, savukārt maksimālā projekta summa visticamāk būs </a:t>
            </a:r>
            <a:r>
              <a:rPr lang="fi-FI" altLang="lv-LV" dirty="0"/>
              <a:t>3 105 900 </a:t>
            </a:r>
            <a:r>
              <a:rPr lang="lv-LV" dirty="0"/>
              <a:t>eiro. Maksimālā plānotā ES fondu atbalsta intensitāte 85%.</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18</a:t>
            </a:fld>
            <a:endParaRPr lang="lv-LV" altLang="en-US"/>
          </a:p>
        </p:txBody>
      </p:sp>
    </p:spTree>
    <p:extLst>
      <p:ext uri="{BB962C8B-B14F-4D97-AF65-F5344CB8AC3E}">
        <p14:creationId xmlns:p14="http://schemas.microsoft.com/office/powerpoint/2010/main" val="956303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Tiek sagaidīts, ka pieteikto projektu īstenošanas rezultātā pašvaldības samazinās izmaksas pašvaldību autonomu funkciju īstenošanā, kā arī tiks ieviesta jauna tehnoloģija/produkts/pakalpojums/process/risinājums, kas sekmēs jaunu, salīdzinoši efektīvāku preču un pakalpojumu attīstību reģionos. </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19</a:t>
            </a:fld>
            <a:endParaRPr lang="lv-LV" altLang="en-US"/>
          </a:p>
        </p:txBody>
      </p:sp>
    </p:spTree>
    <p:extLst>
      <p:ext uri="{BB962C8B-B14F-4D97-AF65-F5344CB8AC3E}">
        <p14:creationId xmlns:p14="http://schemas.microsoft.com/office/powerpoint/2010/main" val="649558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800" b="0" dirty="0">
              <a:solidFill>
                <a:srgbClr val="FF0000"/>
              </a:solidFill>
            </a:endParaRP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20</a:t>
            </a:fld>
            <a:endParaRPr lang="lv-LV" altLang="en-US"/>
          </a:p>
        </p:txBody>
      </p:sp>
    </p:spTree>
    <p:extLst>
      <p:ext uri="{BB962C8B-B14F-4D97-AF65-F5344CB8AC3E}">
        <p14:creationId xmlns:p14="http://schemas.microsoft.com/office/powerpoint/2010/main" val="425386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3</a:t>
            </a:fld>
            <a:endParaRPr lang="lv-LV" altLang="en-US"/>
          </a:p>
        </p:txBody>
      </p:sp>
    </p:spTree>
    <p:extLst>
      <p:ext uri="{BB962C8B-B14F-4D97-AF65-F5344CB8AC3E}">
        <p14:creationId xmlns:p14="http://schemas.microsoft.com/office/powerpoint/2010/main" val="418383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4</a:t>
            </a:fld>
            <a:endParaRPr lang="lv-LV" altLang="en-US"/>
          </a:p>
        </p:txBody>
      </p:sp>
    </p:spTree>
    <p:extLst>
      <p:ext uri="{BB962C8B-B14F-4D97-AF65-F5344CB8AC3E}">
        <p14:creationId xmlns:p14="http://schemas.microsoft.com/office/powerpoint/2010/main" val="293480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t>Tādejādi rodas pievilcība priekš potenciāliem investoriem. </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5</a:t>
            </a:fld>
            <a:endParaRPr lang="lv-LV" altLang="en-US"/>
          </a:p>
        </p:txBody>
      </p:sp>
    </p:spTree>
    <p:extLst>
      <p:ext uri="{BB962C8B-B14F-4D97-AF65-F5344CB8AC3E}">
        <p14:creationId xmlns:p14="http://schemas.microsoft.com/office/powerpoint/2010/main" val="112055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6</a:t>
            </a:fld>
            <a:endParaRPr lang="lv-LV" altLang="en-US"/>
          </a:p>
        </p:txBody>
      </p:sp>
    </p:spTree>
    <p:extLst>
      <p:ext uri="{BB962C8B-B14F-4D97-AF65-F5344CB8AC3E}">
        <p14:creationId xmlns:p14="http://schemas.microsoft.com/office/powerpoint/2010/main" val="182644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7</a:t>
            </a:fld>
            <a:endParaRPr lang="lv-LV" altLang="en-US"/>
          </a:p>
        </p:txBody>
      </p:sp>
    </p:spTree>
    <p:extLst>
      <p:ext uri="{BB962C8B-B14F-4D97-AF65-F5344CB8AC3E}">
        <p14:creationId xmlns:p14="http://schemas.microsoft.com/office/powerpoint/2010/main" val="124615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8</a:t>
            </a:fld>
            <a:endParaRPr lang="lv-LV" altLang="en-US"/>
          </a:p>
        </p:txBody>
      </p:sp>
    </p:spTree>
    <p:extLst>
      <p:ext uri="{BB962C8B-B14F-4D97-AF65-F5344CB8AC3E}">
        <p14:creationId xmlns:p14="http://schemas.microsoft.com/office/powerpoint/2010/main" val="427968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t>Ir nepieciešams veicināt sadarbību starp izglītības iestādēm, pašvaldībām un uzņēmumiem, ar mērķi radīt inovatīvas preces/pakalpojumus, kur Vidzemes plānošanas reģiona kolēģi varētu uzņemties iniciatora lomu. </a:t>
            </a:r>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9</a:t>
            </a:fld>
            <a:endParaRPr lang="lv-LV" altLang="en-US"/>
          </a:p>
        </p:txBody>
      </p:sp>
    </p:spTree>
    <p:extLst>
      <p:ext uri="{BB962C8B-B14F-4D97-AF65-F5344CB8AC3E}">
        <p14:creationId xmlns:p14="http://schemas.microsoft.com/office/powerpoint/2010/main" val="304794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sz="1200" dirty="0"/>
          </a:p>
        </p:txBody>
      </p:sp>
      <p:sp>
        <p:nvSpPr>
          <p:cNvPr id="4" name="Slide Number Placeholder 3"/>
          <p:cNvSpPr>
            <a:spLocks noGrp="1"/>
          </p:cNvSpPr>
          <p:nvPr>
            <p:ph type="sldNum" sz="quarter" idx="5"/>
          </p:nvPr>
        </p:nvSpPr>
        <p:spPr/>
        <p:txBody>
          <a:bodyPr/>
          <a:lstStyle/>
          <a:p>
            <a:pPr>
              <a:defRPr/>
            </a:pPr>
            <a:fld id="{B7586F0A-733C-4C07-AC52-C2611887EC42}" type="slidenum">
              <a:rPr lang="lv-LV" altLang="en-US" smtClean="0"/>
              <a:pPr>
                <a:defRPr/>
              </a:pPr>
              <a:t>10</a:t>
            </a:fld>
            <a:endParaRPr lang="lv-LV" altLang="en-US"/>
          </a:p>
        </p:txBody>
      </p:sp>
    </p:spTree>
    <p:extLst>
      <p:ext uri="{BB962C8B-B14F-4D97-AF65-F5344CB8AC3E}">
        <p14:creationId xmlns:p14="http://schemas.microsoft.com/office/powerpoint/2010/main" val="2492591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78144C6-1CB9-42FF-4424-9B7DE226EE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216D342-2225-7AB3-EB9B-4C7EA39C1167}"/>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09BDC730-4155-2D06-4514-AF620F46EB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9267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47BC5A-E830-36B2-5C5B-61E4B253C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EC877AA2-6858-676F-FC34-32F554A032E5}"/>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99F3F350-1002-49DB-A721-FD05DD19A877}" type="slidenum">
              <a:rPr lang="en-US" altLang="en-US"/>
              <a:pPr>
                <a:defRPr/>
              </a:pPr>
              <a:t>‹#›</a:t>
            </a:fld>
            <a:endParaRPr lang="en-US" altLang="en-US"/>
          </a:p>
        </p:txBody>
      </p:sp>
    </p:spTree>
    <p:extLst>
      <p:ext uri="{BB962C8B-B14F-4D97-AF65-F5344CB8AC3E}">
        <p14:creationId xmlns:p14="http://schemas.microsoft.com/office/powerpoint/2010/main" val="291668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D05FF22-0423-B615-CAD4-C2C000F38F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F99E73D-AD48-9F71-471F-5B5E655E050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C2E9E457-A0A7-4D75-A067-E8F62A6931E7}" type="slidenum">
              <a:rPr lang="en-US" altLang="en-US"/>
              <a:pPr>
                <a:defRPr/>
              </a:pPr>
              <a:t>‹#›</a:t>
            </a:fld>
            <a:endParaRPr lang="en-US" altLang="en-US"/>
          </a:p>
        </p:txBody>
      </p:sp>
    </p:spTree>
    <p:extLst>
      <p:ext uri="{BB962C8B-B14F-4D97-AF65-F5344CB8AC3E}">
        <p14:creationId xmlns:p14="http://schemas.microsoft.com/office/powerpoint/2010/main" val="193286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5D01B24-76A8-4252-0948-4E9080EA9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233CF92-4D0D-317A-F3D7-32FB8694342E}"/>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30CBD489-3342-4A41-9169-1418B83DB651}" type="slidenum">
              <a:rPr lang="en-US" altLang="en-US"/>
              <a:pPr>
                <a:defRPr/>
              </a:pPr>
              <a:t>‹#›</a:t>
            </a:fld>
            <a:endParaRPr lang="en-US" altLang="en-US"/>
          </a:p>
        </p:txBody>
      </p:sp>
    </p:spTree>
    <p:extLst>
      <p:ext uri="{BB962C8B-B14F-4D97-AF65-F5344CB8AC3E}">
        <p14:creationId xmlns:p14="http://schemas.microsoft.com/office/powerpoint/2010/main" val="204782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52E2B9C-EC33-40AD-7306-82C3E4862A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0"/>
            <a:ext cx="18526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C76507A9-0C4F-8E0F-7B19-C11304828188}"/>
              </a:ext>
            </a:extLst>
          </p:cNvPr>
          <p:cNvSpPr>
            <a:spLocks noGrp="1"/>
          </p:cNvSpPr>
          <p:nvPr>
            <p:ph type="sldNum" sz="quarter" idx="18"/>
          </p:nvPr>
        </p:nvSpPr>
        <p:spPr>
          <a:xfrm>
            <a:off x="11379200" y="6324600"/>
            <a:ext cx="406400" cy="304800"/>
          </a:xfrm>
        </p:spPr>
        <p:txBody>
          <a:bodyPr/>
          <a:lstStyle>
            <a:lvl1pPr>
              <a:defRPr sz="1000" smtClean="0">
                <a:latin typeface="Verdana" panose="020B0604030504040204" pitchFamily="34" charset="0"/>
              </a:defRPr>
            </a:lvl1pPr>
          </a:lstStyle>
          <a:p>
            <a:pPr>
              <a:defRPr/>
            </a:pPr>
            <a:fld id="{955751BA-00E9-4DC7-A39F-251083C7CEE3}" type="slidenum">
              <a:rPr lang="en-US" altLang="en-US"/>
              <a:pPr>
                <a:defRPr/>
              </a:pPr>
              <a:t>‹#›</a:t>
            </a:fld>
            <a:endParaRPr lang="en-US" altLang="en-US"/>
          </a:p>
        </p:txBody>
      </p:sp>
    </p:spTree>
    <p:extLst>
      <p:ext uri="{BB962C8B-B14F-4D97-AF65-F5344CB8AC3E}">
        <p14:creationId xmlns:p14="http://schemas.microsoft.com/office/powerpoint/2010/main" val="145182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D64B56C-B058-F8C3-8D40-A5DF6E0B0C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4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40B61258-BE21-63C0-F089-BFB608A3F82A}"/>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3E0C0EF7-C015-4728-92D7-275AE9E67810}" type="slidenum">
              <a:rPr lang="en-US" altLang="en-US"/>
              <a:pPr>
                <a:defRPr/>
              </a:pPr>
              <a:t>‹#›</a:t>
            </a:fld>
            <a:endParaRPr lang="en-US" altLang="en-US"/>
          </a:p>
        </p:txBody>
      </p:sp>
    </p:spTree>
    <p:extLst>
      <p:ext uri="{BB962C8B-B14F-4D97-AF65-F5344CB8AC3E}">
        <p14:creationId xmlns:p14="http://schemas.microsoft.com/office/powerpoint/2010/main" val="429398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5A820F6-5153-FC87-4AD7-D9E94AC6B5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5D21A762-702D-7D0B-FAB7-47E35FE38E65}"/>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B2D6A41A-ED0A-427F-9EDF-4F1C9B52B9A7}" type="slidenum">
              <a:rPr lang="en-US" altLang="en-US"/>
              <a:pPr>
                <a:defRPr/>
              </a:pPr>
              <a:t>‹#›</a:t>
            </a:fld>
            <a:endParaRPr lang="en-US" altLang="en-US"/>
          </a:p>
        </p:txBody>
      </p:sp>
    </p:spTree>
    <p:extLst>
      <p:ext uri="{BB962C8B-B14F-4D97-AF65-F5344CB8AC3E}">
        <p14:creationId xmlns:p14="http://schemas.microsoft.com/office/powerpoint/2010/main" val="167626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F384697-1177-791A-64EC-57B3DB4F94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9AC44C3-83C8-7100-D205-4DF67EB4C6D7}"/>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991D0C71-5949-4A4E-85AB-E5648EC6663D}" type="slidenum">
              <a:rPr lang="en-US" altLang="en-US"/>
              <a:pPr>
                <a:defRPr/>
              </a:pPr>
              <a:t>‹#›</a:t>
            </a:fld>
            <a:endParaRPr lang="en-US" altLang="en-US"/>
          </a:p>
        </p:txBody>
      </p:sp>
    </p:spTree>
    <p:extLst>
      <p:ext uri="{BB962C8B-B14F-4D97-AF65-F5344CB8AC3E}">
        <p14:creationId xmlns:p14="http://schemas.microsoft.com/office/powerpoint/2010/main" val="365680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E3D1E70-62A8-3EBD-EE0D-9FA015B7C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D9C72873-89E6-9EB2-C994-D8F76BAE57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0" y="0"/>
            <a:ext cx="3441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98461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132F754-C93E-2AC9-CCAA-147AAAF6FD4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4D7E1299-4CB8-487D-ED29-03DD6DB6B6C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AD47E3C0-CC48-68C3-0E39-A69BF7F1FA0B}"/>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5E5FD712-2F82-480F-9164-1375206FF392}" type="datetime1">
              <a:rPr lang="en-US"/>
              <a:pPr>
                <a:defRPr/>
              </a:pPr>
              <a:t>12/9/2022</a:t>
            </a:fld>
            <a:endParaRPr lang="en-US"/>
          </a:p>
        </p:txBody>
      </p:sp>
      <p:sp>
        <p:nvSpPr>
          <p:cNvPr id="5" name="Footer Placeholder 4">
            <a:extLst>
              <a:ext uri="{FF2B5EF4-FFF2-40B4-BE49-F238E27FC236}">
                <a16:creationId xmlns:a16="http://schemas.microsoft.com/office/drawing/2014/main" id="{BBB64BCB-E5BE-BADA-CE3B-8363068C02BA}"/>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C9A49A4-760A-0C91-1045-A9A81AF7174D}"/>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60F0892F-DB8C-4F7F-A8C5-6F7FA6D2E3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svg"/><Relationship Id="rId4" Type="http://schemas.openxmlformats.org/officeDocument/2006/relationships/image" Target="../media/image13.sv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svg"/><Relationship Id="rId4" Type="http://schemas.openxmlformats.org/officeDocument/2006/relationships/image" Target="../media/image13.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eflexio.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data.worldbank.org/indicator/GB.XPD.RSDV.GD.ZS?locations=LV-EU-LT-E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earch-and-innovation.ec.europa.eu/statistics/performance-indicators/european-innovation-scoreboard_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m.gov.lv/lv/pasvaldibu-finansu-raditaju-analiz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m.gov.lv/lv/pasvaldibu-finansu-raditaju-analiz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7EE3A87-E1F6-4270-69A9-4CC5BAFD2998}"/>
              </a:ext>
            </a:extLst>
          </p:cNvPr>
          <p:cNvSpPr>
            <a:spLocks noGrp="1"/>
          </p:cNvSpPr>
          <p:nvPr>
            <p:ph type="title"/>
          </p:nvPr>
        </p:nvSpPr>
        <p:spPr>
          <a:xfrm>
            <a:off x="2209800" y="3505200"/>
            <a:ext cx="7772400" cy="960438"/>
          </a:xfrm>
        </p:spPr>
        <p:txBody>
          <a:bodyPr>
            <a:normAutofit/>
          </a:bodyPr>
          <a:lstStyle/>
          <a:p>
            <a:r>
              <a:rPr lang="lv-LV" altLang="lv-LV" sz="2600" dirty="0"/>
              <a:t>Uzņēmējdarbības vieta un loma</a:t>
            </a:r>
            <a:br>
              <a:rPr lang="lv-LV" altLang="lv-LV" sz="2600" dirty="0"/>
            </a:br>
            <a:r>
              <a:rPr lang="lv-LV" altLang="lv-LV" sz="2600" dirty="0"/>
              <a:t>teritoriju attīstības plānošanā</a:t>
            </a:r>
            <a:endParaRPr lang="lv-LV" altLang="en-US" sz="2600" dirty="0"/>
          </a:p>
        </p:txBody>
      </p:sp>
      <p:sp>
        <p:nvSpPr>
          <p:cNvPr id="12291" name="Text Placeholder 1">
            <a:extLst>
              <a:ext uri="{FF2B5EF4-FFF2-40B4-BE49-F238E27FC236}">
                <a16:creationId xmlns:a16="http://schemas.microsoft.com/office/drawing/2014/main" id="{411A29DC-ABEE-55E4-961E-793923C923CE}"/>
              </a:ext>
            </a:extLst>
          </p:cNvPr>
          <p:cNvSpPr>
            <a:spLocks noGrp="1"/>
          </p:cNvSpPr>
          <p:nvPr>
            <p:ph type="body" sz="quarter" idx="10"/>
          </p:nvPr>
        </p:nvSpPr>
        <p:spPr>
          <a:xfrm>
            <a:off x="953729" y="5098025"/>
            <a:ext cx="10363200" cy="914400"/>
          </a:xfrm>
        </p:spPr>
        <p:txBody>
          <a:bodyPr/>
          <a:lstStyle/>
          <a:p>
            <a:r>
              <a:rPr lang="lv-LV" altLang="lv-LV" dirty="0"/>
              <a:t>Igors Lisjonoks</a:t>
            </a:r>
          </a:p>
          <a:p>
            <a:r>
              <a:rPr lang="lv-LV" altLang="lv-LV" dirty="0"/>
              <a:t>VARAM Reģionālo atbalsta instrumentu nodaļas vecākais eksperts</a:t>
            </a:r>
          </a:p>
        </p:txBody>
      </p:sp>
      <p:sp>
        <p:nvSpPr>
          <p:cNvPr id="12292" name="Text Placeholder 2">
            <a:extLst>
              <a:ext uri="{FF2B5EF4-FFF2-40B4-BE49-F238E27FC236}">
                <a16:creationId xmlns:a16="http://schemas.microsoft.com/office/drawing/2014/main" id="{8191C1E4-1161-7B1F-709E-A6DD5A725840}"/>
              </a:ext>
            </a:extLst>
          </p:cNvPr>
          <p:cNvSpPr>
            <a:spLocks noGrp="1"/>
          </p:cNvSpPr>
          <p:nvPr>
            <p:ph type="body" sz="quarter" idx="11"/>
          </p:nvPr>
        </p:nvSpPr>
        <p:spPr>
          <a:xfrm>
            <a:off x="914400" y="5897562"/>
            <a:ext cx="10363200" cy="639762"/>
          </a:xfrm>
        </p:spPr>
        <p:txBody>
          <a:bodyPr/>
          <a:lstStyle/>
          <a:p>
            <a:r>
              <a:rPr lang="lv-LV" altLang="lv-LV" dirty="0"/>
              <a:t>2022. gada 9. </a:t>
            </a:r>
            <a:r>
              <a:rPr lang="lv-LV" altLang="lv-LV"/>
              <a:t>decembrī</a:t>
            </a:r>
            <a:endParaRPr lang="lv-LV" alt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2822713" y="381000"/>
            <a:ext cx="7388087" cy="1036638"/>
          </a:xfrm>
        </p:spPr>
        <p:txBody>
          <a:bodyPr/>
          <a:lstStyle/>
          <a:p>
            <a:pPr algn="ctr"/>
            <a:r>
              <a:rPr lang="lv-LV" dirty="0"/>
              <a:t>Uzņēmēju loma inovāciju īstenošanā pašvaldībās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10</a:t>
            </a:fld>
            <a:endParaRPr lang="en-US" altLang="en-US" sz="1000">
              <a:solidFill>
                <a:srgbClr val="898989"/>
              </a:solidFill>
              <a:latin typeface="Verdana" panose="020B0604030504040204" pitchFamily="34" charset="0"/>
            </a:endParaRPr>
          </a:p>
        </p:txBody>
      </p:sp>
      <p:sp>
        <p:nvSpPr>
          <p:cNvPr id="5" name="TextBox 4">
            <a:extLst>
              <a:ext uri="{FF2B5EF4-FFF2-40B4-BE49-F238E27FC236}">
                <a16:creationId xmlns:a16="http://schemas.microsoft.com/office/drawing/2014/main" id="{A814C2A7-73B5-3A12-6986-503BA7AFB48F}"/>
              </a:ext>
            </a:extLst>
          </p:cNvPr>
          <p:cNvSpPr txBox="1"/>
          <p:nvPr/>
        </p:nvSpPr>
        <p:spPr>
          <a:xfrm>
            <a:off x="3468029" y="2040673"/>
            <a:ext cx="6478858" cy="3170099"/>
          </a:xfrm>
          <a:prstGeom prst="rect">
            <a:avLst/>
          </a:prstGeom>
          <a:noFill/>
        </p:spPr>
        <p:txBody>
          <a:bodyPr wrap="square" rtlCol="0">
            <a:spAutoFit/>
          </a:bodyPr>
          <a:lstStyle/>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Uzņēmēji – inovāciju testētāji un ieviesēji. </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Pašvaldībās </a:t>
            </a:r>
            <a:r>
              <a:rPr lang="lv-LV" sz="2000" u="sng" dirty="0">
                <a:latin typeface="Verdana" panose="020B0604030504040204" pitchFamily="34" charset="0"/>
                <a:ea typeface="Verdana" panose="020B0604030504040204" pitchFamily="34" charset="0"/>
              </a:rPr>
              <a:t>ir pieprasījums </a:t>
            </a:r>
            <a:r>
              <a:rPr lang="lv-LV" sz="2000" dirty="0">
                <a:latin typeface="Verdana" panose="020B0604030504040204" pitchFamily="34" charset="0"/>
                <a:ea typeface="Verdana" panose="020B0604030504040204" pitchFamily="34" charset="0"/>
              </a:rPr>
              <a:t>pēc inovatīviem risinājumiem autonomo funkciju veikšanai: </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Jaunu preču/pakalpojumu testēšana</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Jaunu sadarbības partneru iegūšana</a:t>
            </a:r>
          </a:p>
          <a:p>
            <a:endParaRPr lang="lv-LV" sz="2000" dirty="0">
              <a:highlight>
                <a:srgbClr val="FFFF00"/>
              </a:highligh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Pieredzes iegūšana</a:t>
            </a:r>
          </a:p>
        </p:txBody>
      </p:sp>
    </p:spTree>
    <p:extLst>
      <p:ext uri="{BB962C8B-B14F-4D97-AF65-F5344CB8AC3E}">
        <p14:creationId xmlns:p14="http://schemas.microsoft.com/office/powerpoint/2010/main" val="320057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pPr algn="ctr"/>
            <a:r>
              <a:rPr lang="lv-LV" dirty="0"/>
              <a:t>Valsts atbalsts inovāciju īstenošanai pašvaldībās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11</a:t>
            </a:fld>
            <a:endParaRPr lang="en-US" altLang="en-US" sz="1000">
              <a:solidFill>
                <a:srgbClr val="898989"/>
              </a:solidFill>
              <a:latin typeface="Verdana" panose="020B0604030504040204" pitchFamily="34" charset="0"/>
            </a:endParaRPr>
          </a:p>
        </p:txBody>
      </p:sp>
      <p:sp>
        <p:nvSpPr>
          <p:cNvPr id="5" name="TextBox 4">
            <a:extLst>
              <a:ext uri="{FF2B5EF4-FFF2-40B4-BE49-F238E27FC236}">
                <a16:creationId xmlns:a16="http://schemas.microsoft.com/office/drawing/2014/main" id="{A814C2A7-73B5-3A12-6986-503BA7AFB48F}"/>
              </a:ext>
            </a:extLst>
          </p:cNvPr>
          <p:cNvSpPr txBox="1"/>
          <p:nvPr/>
        </p:nvSpPr>
        <p:spPr>
          <a:xfrm>
            <a:off x="2553630" y="1843950"/>
            <a:ext cx="6478858" cy="3170099"/>
          </a:xfrm>
          <a:prstGeom prst="rect">
            <a:avLst/>
          </a:prstGeom>
          <a:noFill/>
        </p:spPr>
        <p:txBody>
          <a:bodyPr wrap="square" rtlCol="0">
            <a:spAutoFit/>
          </a:bodyPr>
          <a:lstStyle/>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VARAM atbalsta programmas, kuras var izmantot kā pamatu inovāciju radīšanai un inovatīvu risinājumu ieviešanai.</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Investīcijas uzņēmējdarbības publiskajā infrastruktūrā industriālo parku un teritoriju attīstīšanai reģionos</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ES fondu aktivitāte “Viedās pašvaldības”, sākot ar 2023. gadu.</a:t>
            </a:r>
          </a:p>
        </p:txBody>
      </p:sp>
      <p:pic>
        <p:nvPicPr>
          <p:cNvPr id="3" name="Picture 2" descr="A picture containing building, government building">
            <a:extLst>
              <a:ext uri="{FF2B5EF4-FFF2-40B4-BE49-F238E27FC236}">
                <a16:creationId xmlns:a16="http://schemas.microsoft.com/office/drawing/2014/main" id="{C0851DB7-85B9-E06D-E66F-0A0EEE5A3258}"/>
              </a:ext>
            </a:extLst>
          </p:cNvPr>
          <p:cNvPicPr>
            <a:picLocks noChangeAspect="1"/>
          </p:cNvPicPr>
          <p:nvPr/>
        </p:nvPicPr>
        <p:blipFill rotWithShape="1">
          <a:blip r:embed="rId3">
            <a:extLst>
              <a:ext uri="{28A0092B-C50C-407E-A947-70E740481C1C}">
                <a14:useLocalDpi xmlns:a14="http://schemas.microsoft.com/office/drawing/2010/main" val="0"/>
              </a:ext>
            </a:extLst>
          </a:blip>
          <a:srcRect l="5411" t="6079" r="7360" b="3710"/>
          <a:stretch/>
        </p:blipFill>
        <p:spPr>
          <a:xfrm>
            <a:off x="9199756" y="4552723"/>
            <a:ext cx="2898679" cy="2305277"/>
          </a:xfrm>
          <a:prstGeom prst="rect">
            <a:avLst/>
          </a:prstGeom>
        </p:spPr>
      </p:pic>
    </p:spTree>
    <p:extLst>
      <p:ext uri="{BB962C8B-B14F-4D97-AF65-F5344CB8AC3E}">
        <p14:creationId xmlns:p14="http://schemas.microsoft.com/office/powerpoint/2010/main" val="161615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63F9-47F0-DF69-AB11-93C2837F942F}"/>
              </a:ext>
            </a:extLst>
          </p:cNvPr>
          <p:cNvSpPr>
            <a:spLocks noGrp="1"/>
          </p:cNvSpPr>
          <p:nvPr>
            <p:ph type="title"/>
          </p:nvPr>
        </p:nvSpPr>
        <p:spPr>
          <a:xfrm>
            <a:off x="2128199" y="218104"/>
            <a:ext cx="9251795" cy="1036642"/>
          </a:xfrm>
        </p:spPr>
        <p:txBody>
          <a:bodyPr>
            <a:normAutofit fontScale="90000"/>
          </a:bodyPr>
          <a:lstStyle/>
          <a:p>
            <a:pPr algn="ctr"/>
            <a:r>
              <a:rPr lang="lv-LV">
                <a:solidFill>
                  <a:srgbClr val="445469"/>
                </a:solidFill>
                <a:latin typeface="Public Sans" panose="020B0604020202020204" charset="-70"/>
              </a:rPr>
              <a:t>5.1.1.SAM Vietējās teritorijas integrētās sociālās, ekonomiskās un vides attīstības un kultūras mantojuma, tūrisma un drošības veicināšana pilsētu funkcionālajās teritorijās</a:t>
            </a:r>
            <a:endParaRPr lang="en-US"/>
          </a:p>
        </p:txBody>
      </p:sp>
      <p:pic>
        <p:nvPicPr>
          <p:cNvPr id="8" name="Content Placeholder 7" descr="Park scene outline">
            <a:extLst>
              <a:ext uri="{FF2B5EF4-FFF2-40B4-BE49-F238E27FC236}">
                <a16:creationId xmlns:a16="http://schemas.microsoft.com/office/drawing/2014/main" id="{02053CEA-D87F-F027-29B1-B7E49FC7A4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460200"/>
            <a:ext cx="914400" cy="1167877"/>
          </a:xfrm>
        </p:spPr>
      </p:pic>
      <p:sp>
        <p:nvSpPr>
          <p:cNvPr id="6" name="Slide Number Placeholder 5">
            <a:extLst>
              <a:ext uri="{FF2B5EF4-FFF2-40B4-BE49-F238E27FC236}">
                <a16:creationId xmlns:a16="http://schemas.microsoft.com/office/drawing/2014/main" id="{0621E63E-BDF7-78C7-DE6D-830E75F070E6}"/>
              </a:ext>
            </a:extLst>
          </p:cNvPr>
          <p:cNvSpPr>
            <a:spLocks noGrp="1"/>
          </p:cNvSpPr>
          <p:nvPr>
            <p:ph type="sldNum" sz="quarter" idx="13"/>
          </p:nvPr>
        </p:nvSpPr>
        <p:spPr>
          <a:xfrm>
            <a:off x="11846056" y="6553200"/>
            <a:ext cx="406400" cy="304800"/>
          </a:xfrm>
        </p:spPr>
        <p:txBody>
          <a:bodyPr/>
          <a:lstStyle/>
          <a:p>
            <a:pPr>
              <a:defRPr/>
            </a:pPr>
            <a:fld id="{245240DB-62FA-48E7-A381-ED4EC526F4E0}" type="slidenum">
              <a:rPr lang="en-US" altLang="en-US" smtClean="0"/>
              <a:pPr>
                <a:defRPr/>
              </a:pPr>
              <a:t>12</a:t>
            </a:fld>
            <a:endParaRPr lang="en-US" altLang="en-US"/>
          </a:p>
        </p:txBody>
      </p:sp>
      <p:grpSp>
        <p:nvGrpSpPr>
          <p:cNvPr id="30" name="Group 29">
            <a:extLst>
              <a:ext uri="{FF2B5EF4-FFF2-40B4-BE49-F238E27FC236}">
                <a16:creationId xmlns:a16="http://schemas.microsoft.com/office/drawing/2014/main" id="{D9A819F5-7A30-F6C6-F927-2DA7874F6845}"/>
              </a:ext>
            </a:extLst>
          </p:cNvPr>
          <p:cNvGrpSpPr/>
          <p:nvPr/>
        </p:nvGrpSpPr>
        <p:grpSpPr>
          <a:xfrm>
            <a:off x="1551829" y="1855369"/>
            <a:ext cx="9822341" cy="3413200"/>
            <a:chOff x="2210010" y="1828788"/>
            <a:chExt cx="8457557" cy="3413200"/>
          </a:xfrm>
        </p:grpSpPr>
        <p:grpSp>
          <p:nvGrpSpPr>
            <p:cNvPr id="3" name="Group 2">
              <a:extLst>
                <a:ext uri="{FF2B5EF4-FFF2-40B4-BE49-F238E27FC236}">
                  <a16:creationId xmlns:a16="http://schemas.microsoft.com/office/drawing/2014/main" id="{0C23B274-B821-283A-DA3E-045E3C83DF5C}"/>
                </a:ext>
              </a:extLst>
            </p:cNvPr>
            <p:cNvGrpSpPr/>
            <p:nvPr/>
          </p:nvGrpSpPr>
          <p:grpSpPr>
            <a:xfrm>
              <a:off x="3034391" y="1828788"/>
              <a:ext cx="7633176" cy="3413200"/>
              <a:chOff x="2246983" y="2159201"/>
              <a:chExt cx="7633176" cy="3413200"/>
            </a:xfrm>
          </p:grpSpPr>
          <p:grpSp>
            <p:nvGrpSpPr>
              <p:cNvPr id="7" name="Group 6">
                <a:extLst>
                  <a:ext uri="{FF2B5EF4-FFF2-40B4-BE49-F238E27FC236}">
                    <a16:creationId xmlns:a16="http://schemas.microsoft.com/office/drawing/2014/main" id="{C01CBB28-720E-70EB-A8D8-D9C37225DF17}"/>
                  </a:ext>
                </a:extLst>
              </p:cNvPr>
              <p:cNvGrpSpPr/>
              <p:nvPr/>
            </p:nvGrpSpPr>
            <p:grpSpPr>
              <a:xfrm>
                <a:off x="2246983" y="2159201"/>
                <a:ext cx="7633176" cy="3413200"/>
                <a:chOff x="947898" y="1795357"/>
                <a:chExt cx="7633176" cy="3413200"/>
              </a:xfrm>
            </p:grpSpPr>
            <p:sp>
              <p:nvSpPr>
                <p:cNvPr id="9" name="Shape">
                  <a:extLst>
                    <a:ext uri="{FF2B5EF4-FFF2-40B4-BE49-F238E27FC236}">
                      <a16:creationId xmlns:a16="http://schemas.microsoft.com/office/drawing/2014/main" id="{42C0828E-B0CD-8E1C-B133-38EA4751D317}"/>
                    </a:ext>
                  </a:extLst>
                </p:cNvPr>
                <p:cNvSpPr/>
                <p:nvPr/>
              </p:nvSpPr>
              <p:spPr>
                <a:xfrm>
                  <a:off x="2627217" y="1795358"/>
                  <a:ext cx="1945060" cy="1789094"/>
                </a:xfrm>
                <a:custGeom>
                  <a:avLst/>
                  <a:gdLst/>
                  <a:ahLst/>
                  <a:cxnLst>
                    <a:cxn ang="0">
                      <a:pos x="wd2" y="hd2"/>
                    </a:cxn>
                    <a:cxn ang="5400000">
                      <a:pos x="wd2" y="hd2"/>
                    </a:cxn>
                    <a:cxn ang="10800000">
                      <a:pos x="wd2" y="hd2"/>
                    </a:cxn>
                    <a:cxn ang="16200000">
                      <a:pos x="wd2" y="hd2"/>
                    </a:cxn>
                  </a:cxnLst>
                  <a:rect l="0" t="0" r="r" b="b"/>
                  <a:pathLst>
                    <a:path w="21516" h="21600" extrusionOk="0">
                      <a:moveTo>
                        <a:pt x="250" y="3006"/>
                      </a:moveTo>
                      <a:lnTo>
                        <a:pt x="10085" y="21600"/>
                      </a:lnTo>
                      <a:lnTo>
                        <a:pt x="21516" y="0"/>
                      </a:lnTo>
                      <a:lnTo>
                        <a:pt x="1847" y="0"/>
                      </a:lnTo>
                      <a:cubicBezTo>
                        <a:pt x="1179" y="0"/>
                        <a:pt x="584" y="373"/>
                        <a:pt x="250" y="1005"/>
                      </a:cubicBezTo>
                      <a:cubicBezTo>
                        <a:pt x="-84" y="1618"/>
                        <a:pt x="-84" y="2374"/>
                        <a:pt x="250" y="3006"/>
                      </a:cubicBezTo>
                      <a:close/>
                      <a:moveTo>
                        <a:pt x="886" y="1396"/>
                      </a:moveTo>
                      <a:cubicBezTo>
                        <a:pt x="1089" y="1014"/>
                        <a:pt x="1448" y="791"/>
                        <a:pt x="1847" y="791"/>
                      </a:cubicBezTo>
                      <a:lnTo>
                        <a:pt x="15739" y="791"/>
                      </a:lnTo>
                      <a:lnTo>
                        <a:pt x="7852" y="15766"/>
                      </a:lnTo>
                      <a:lnTo>
                        <a:pt x="886" y="2606"/>
                      </a:lnTo>
                      <a:cubicBezTo>
                        <a:pt x="690" y="2223"/>
                        <a:pt x="690" y="1770"/>
                        <a:pt x="886" y="1396"/>
                      </a:cubicBez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1400">
                    <a:latin typeface="Times New Roman" panose="02020603050405020304" pitchFamily="18" charset="0"/>
                    <a:cs typeface="Times New Roman" panose="02020603050405020304" pitchFamily="18" charset="0"/>
                  </a:endParaRPr>
                </a:p>
              </p:txBody>
            </p:sp>
            <p:sp>
              <p:nvSpPr>
                <p:cNvPr id="10" name="Shape">
                  <a:extLst>
                    <a:ext uri="{FF2B5EF4-FFF2-40B4-BE49-F238E27FC236}">
                      <a16:creationId xmlns:a16="http://schemas.microsoft.com/office/drawing/2014/main" id="{C1D4BFCB-2FFD-4C0E-1559-27DC0B3BE0D8}"/>
                    </a:ext>
                  </a:extLst>
                </p:cNvPr>
                <p:cNvSpPr/>
                <p:nvPr/>
              </p:nvSpPr>
              <p:spPr>
                <a:xfrm>
                  <a:off x="4571725" y="1795357"/>
                  <a:ext cx="1945061" cy="1789832"/>
                </a:xfrm>
                <a:custGeom>
                  <a:avLst/>
                  <a:gdLst/>
                  <a:ahLst/>
                  <a:cxnLst>
                    <a:cxn ang="0">
                      <a:pos x="wd2" y="hd2"/>
                    </a:cxn>
                    <a:cxn ang="5400000">
                      <a:pos x="wd2" y="hd2"/>
                    </a:cxn>
                    <a:cxn ang="10800000">
                      <a:pos x="wd2" y="hd2"/>
                    </a:cxn>
                    <a:cxn ang="16200000">
                      <a:pos x="wd2" y="hd2"/>
                    </a:cxn>
                  </a:cxnLst>
                  <a:rect l="0" t="0" r="r" b="b"/>
                  <a:pathLst>
                    <a:path w="21516" h="21600" extrusionOk="0">
                      <a:moveTo>
                        <a:pt x="11431" y="21600"/>
                      </a:moveTo>
                      <a:lnTo>
                        <a:pt x="21266" y="3013"/>
                      </a:lnTo>
                      <a:cubicBezTo>
                        <a:pt x="21600" y="2382"/>
                        <a:pt x="21600" y="1636"/>
                        <a:pt x="21266" y="1004"/>
                      </a:cubicBezTo>
                      <a:cubicBezTo>
                        <a:pt x="20932" y="373"/>
                        <a:pt x="20337" y="0"/>
                        <a:pt x="19669" y="0"/>
                      </a:cubicBezTo>
                      <a:lnTo>
                        <a:pt x="0" y="0"/>
                      </a:lnTo>
                      <a:lnTo>
                        <a:pt x="11431" y="21600"/>
                      </a:lnTo>
                      <a:close/>
                      <a:moveTo>
                        <a:pt x="20639" y="1413"/>
                      </a:moveTo>
                      <a:cubicBezTo>
                        <a:pt x="20842" y="1796"/>
                        <a:pt x="20842" y="2240"/>
                        <a:pt x="20639" y="2622"/>
                      </a:cubicBezTo>
                      <a:lnTo>
                        <a:pt x="13697" y="15733"/>
                      </a:lnTo>
                      <a:lnTo>
                        <a:pt x="5826" y="809"/>
                      </a:lnTo>
                      <a:lnTo>
                        <a:pt x="19677" y="809"/>
                      </a:lnTo>
                      <a:cubicBezTo>
                        <a:pt x="20076" y="809"/>
                        <a:pt x="20435" y="1031"/>
                        <a:pt x="20639" y="1413"/>
                      </a:cubicBezTo>
                      <a:close/>
                    </a:path>
                  </a:pathLst>
                </a:custGeom>
                <a:solidFill>
                  <a:srgbClr val="5C86D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1" name="Shape">
                  <a:extLst>
                    <a:ext uri="{FF2B5EF4-FFF2-40B4-BE49-F238E27FC236}">
                      <a16:creationId xmlns:a16="http://schemas.microsoft.com/office/drawing/2014/main" id="{787A46CD-5BE2-E957-F89A-EE4D7EEF73D1}"/>
                    </a:ext>
                  </a:extLst>
                </p:cNvPr>
                <p:cNvSpPr/>
                <p:nvPr/>
              </p:nvSpPr>
              <p:spPr>
                <a:xfrm>
                  <a:off x="3540545" y="3585188"/>
                  <a:ext cx="2066040" cy="1623369"/>
                </a:xfrm>
                <a:custGeom>
                  <a:avLst/>
                  <a:gdLst/>
                  <a:ahLst/>
                  <a:cxnLst>
                    <a:cxn ang="0">
                      <a:pos x="wd2" y="hd2"/>
                    </a:cxn>
                    <a:cxn ang="5400000">
                      <a:pos x="wd2" y="hd2"/>
                    </a:cxn>
                    <a:cxn ang="10800000">
                      <a:pos x="wd2" y="hd2"/>
                    </a:cxn>
                    <a:cxn ang="16200000">
                      <a:pos x="wd2" y="hd2"/>
                    </a:cxn>
                  </a:cxnLst>
                  <a:rect l="0" t="0" r="r" b="b"/>
                  <a:pathLst>
                    <a:path w="21600" h="21600" extrusionOk="0">
                      <a:moveTo>
                        <a:pt x="9287" y="20493"/>
                      </a:moveTo>
                      <a:cubicBezTo>
                        <a:pt x="9603" y="21188"/>
                        <a:pt x="10165" y="21600"/>
                        <a:pt x="10796" y="21600"/>
                      </a:cubicBezTo>
                      <a:cubicBezTo>
                        <a:pt x="11428" y="21600"/>
                        <a:pt x="11990" y="21188"/>
                        <a:pt x="12305" y="20493"/>
                      </a:cubicBezTo>
                      <a:lnTo>
                        <a:pt x="21600" y="0"/>
                      </a:lnTo>
                      <a:lnTo>
                        <a:pt x="0" y="0"/>
                      </a:lnTo>
                      <a:lnTo>
                        <a:pt x="9287" y="20493"/>
                      </a:lnTo>
                      <a:close/>
                      <a:moveTo>
                        <a:pt x="11697" y="20052"/>
                      </a:moveTo>
                      <a:cubicBezTo>
                        <a:pt x="11505" y="20473"/>
                        <a:pt x="11166" y="20718"/>
                        <a:pt x="10788" y="20718"/>
                      </a:cubicBezTo>
                      <a:cubicBezTo>
                        <a:pt x="10411" y="20718"/>
                        <a:pt x="10072" y="20473"/>
                        <a:pt x="9880" y="20052"/>
                      </a:cubicBezTo>
                      <a:lnTo>
                        <a:pt x="3334" y="5625"/>
                      </a:lnTo>
                      <a:lnTo>
                        <a:pt x="18235" y="5625"/>
                      </a:lnTo>
                      <a:lnTo>
                        <a:pt x="11697" y="20052"/>
                      </a:lnTo>
                      <a:close/>
                    </a:path>
                  </a:pathLst>
                </a:custGeom>
                <a:solidFill>
                  <a:srgbClr val="CCC1DA"/>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2" name="TextBox 21">
                  <a:extLst>
                    <a:ext uri="{FF2B5EF4-FFF2-40B4-BE49-F238E27FC236}">
                      <a16:creationId xmlns:a16="http://schemas.microsoft.com/office/drawing/2014/main" id="{4F0C8CC4-1E36-490F-CDCB-F4E92FCB0641}"/>
                    </a:ext>
                  </a:extLst>
                </p:cNvPr>
                <p:cNvSpPr txBox="1"/>
                <p:nvPr/>
              </p:nvSpPr>
              <p:spPr>
                <a:xfrm rot="18087565">
                  <a:off x="3497045" y="2474885"/>
                  <a:ext cx="742511" cy="2650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a:solidFill>
                        <a:schemeClr val="tx2"/>
                      </a:solidFill>
                      <a:latin typeface="Public Sans" panose="020B0604020202020204"/>
                      <a:cs typeface="Times New Roman" panose="02020603050405020304" pitchFamily="18" charset="0"/>
                    </a:rPr>
                    <a:t>5.1.1.2.</a:t>
                  </a:r>
                  <a:endParaRPr lang="en-US" sz="1400" b="1">
                    <a:solidFill>
                      <a:schemeClr val="tx2"/>
                    </a:solidFill>
                    <a:latin typeface="Times New Roman" panose="02020603050405020304" pitchFamily="18" charset="0"/>
                    <a:cs typeface="Times New Roman" panose="02020603050405020304" pitchFamily="18" charset="0"/>
                  </a:endParaRPr>
                </a:p>
              </p:txBody>
            </p:sp>
            <p:sp>
              <p:nvSpPr>
                <p:cNvPr id="13" name="TextBox 22">
                  <a:extLst>
                    <a:ext uri="{FF2B5EF4-FFF2-40B4-BE49-F238E27FC236}">
                      <a16:creationId xmlns:a16="http://schemas.microsoft.com/office/drawing/2014/main" id="{5A72A0BA-8775-25A1-C7D7-5378399D4E4C}"/>
                    </a:ext>
                  </a:extLst>
                </p:cNvPr>
                <p:cNvSpPr txBox="1"/>
                <p:nvPr/>
              </p:nvSpPr>
              <p:spPr>
                <a:xfrm rot="3566385">
                  <a:off x="4906053" y="2482251"/>
                  <a:ext cx="739306" cy="2650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a:solidFill>
                        <a:schemeClr val="tx2"/>
                      </a:solidFill>
                      <a:latin typeface="Public Sans" panose="020B0604020202020204"/>
                      <a:cs typeface="Times New Roman" panose="02020603050405020304" pitchFamily="18" charset="0"/>
                    </a:rPr>
                    <a:t>5.1.1.3</a:t>
                  </a:r>
                  <a:r>
                    <a:rPr lang="lv-LV" sz="1400" b="1">
                      <a:solidFill>
                        <a:schemeClr val="tx2"/>
                      </a:solidFill>
                      <a:latin typeface="Times New Roman" panose="02020603050405020304" pitchFamily="18" charset="0"/>
                      <a:cs typeface="Times New Roman" panose="02020603050405020304" pitchFamily="18" charset="0"/>
                    </a:rPr>
                    <a:t>.</a:t>
                  </a:r>
                  <a:endParaRPr lang="en-US" sz="1400" b="1">
                    <a:solidFill>
                      <a:schemeClr val="tx2"/>
                    </a:solidFill>
                    <a:latin typeface="Times New Roman" panose="02020603050405020304" pitchFamily="18" charset="0"/>
                    <a:cs typeface="Times New Roman" panose="02020603050405020304" pitchFamily="18" charset="0"/>
                  </a:endParaRPr>
                </a:p>
              </p:txBody>
            </p:sp>
            <p:sp>
              <p:nvSpPr>
                <p:cNvPr id="14" name="TextBox 23">
                  <a:extLst>
                    <a:ext uri="{FF2B5EF4-FFF2-40B4-BE49-F238E27FC236}">
                      <a16:creationId xmlns:a16="http://schemas.microsoft.com/office/drawing/2014/main" id="{5E92FD0D-EAA1-B118-6FB4-99FCBFB03AF7}"/>
                    </a:ext>
                  </a:extLst>
                </p:cNvPr>
                <p:cNvSpPr txBox="1"/>
                <p:nvPr/>
              </p:nvSpPr>
              <p:spPr>
                <a:xfrm>
                  <a:off x="4255278" y="3637391"/>
                  <a:ext cx="63658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a:solidFill>
                        <a:schemeClr val="tx2"/>
                      </a:solidFill>
                      <a:latin typeface="Public Sans" panose="020B0604020202020204"/>
                      <a:cs typeface="Times New Roman" panose="02020603050405020304" pitchFamily="18" charset="0"/>
                    </a:rPr>
                    <a:t>5.1.1.4</a:t>
                  </a:r>
                  <a:r>
                    <a:rPr lang="lv-LV" sz="1400" b="1">
                      <a:solidFill>
                        <a:schemeClr val="tx2"/>
                      </a:solidFill>
                      <a:latin typeface="Times New Roman" panose="02020603050405020304" pitchFamily="18" charset="0"/>
                      <a:cs typeface="Times New Roman" panose="02020603050405020304" pitchFamily="18" charset="0"/>
                    </a:rPr>
                    <a:t>.</a:t>
                  </a:r>
                  <a:endParaRPr lang="en-US" sz="1400" b="1">
                    <a:solidFill>
                      <a:schemeClr val="tx2"/>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CA1FB8F9-CC63-1DB5-D455-A86D28555E09}"/>
                    </a:ext>
                  </a:extLst>
                </p:cNvPr>
                <p:cNvGrpSpPr/>
                <p:nvPr/>
              </p:nvGrpSpPr>
              <p:grpSpPr>
                <a:xfrm>
                  <a:off x="5340354" y="3895747"/>
                  <a:ext cx="2270412" cy="636244"/>
                  <a:chOff x="2957373" y="2789040"/>
                  <a:chExt cx="3027217" cy="848326"/>
                </a:xfrm>
              </p:grpSpPr>
              <p:sp>
                <p:nvSpPr>
                  <p:cNvPr id="25" name="TextBox 24">
                    <a:extLst>
                      <a:ext uri="{FF2B5EF4-FFF2-40B4-BE49-F238E27FC236}">
                        <a16:creationId xmlns:a16="http://schemas.microsoft.com/office/drawing/2014/main" id="{D9C986F6-7255-4ED6-771C-B6D1E1FE628F}"/>
                      </a:ext>
                    </a:extLst>
                  </p:cNvPr>
                  <p:cNvSpPr txBox="1"/>
                  <p:nvPr/>
                </p:nvSpPr>
                <p:spPr>
                  <a:xfrm>
                    <a:off x="3067308" y="2789040"/>
                    <a:ext cx="2917282" cy="430886"/>
                  </a:xfrm>
                  <a:prstGeom prst="rect">
                    <a:avLst/>
                  </a:prstGeom>
                  <a:solidFill>
                    <a:schemeClr val="bg2"/>
                  </a:solidFill>
                </p:spPr>
                <p:txBody>
                  <a:bodyPr wrap="square" lIns="0" rIns="0" rtlCol="0" anchor="b">
                    <a:spAutoFit/>
                  </a:bodyPr>
                  <a:lstStyle/>
                  <a:p>
                    <a:pPr algn="ctr"/>
                    <a:r>
                      <a:rPr lang="lv-LV" sz="1500" b="1" noProof="1">
                        <a:solidFill>
                          <a:srgbClr val="6759A2"/>
                        </a:solidFill>
                        <a:latin typeface="Public Sans" panose="020B0604020202020204"/>
                        <a:cs typeface="Times New Roman" panose="02020603050405020304" pitchFamily="18" charset="0"/>
                      </a:rPr>
                      <a:t>5.1.1.4. Viedās pašvaldības</a:t>
                    </a:r>
                    <a:endParaRPr lang="en-US" sz="1500" b="1" noProof="1">
                      <a:solidFill>
                        <a:srgbClr val="6759A2"/>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142B238-2265-CAB4-78EF-9EFC1BF95D03}"/>
                      </a:ext>
                    </a:extLst>
                  </p:cNvPr>
                  <p:cNvSpPr txBox="1"/>
                  <p:nvPr/>
                </p:nvSpPr>
                <p:spPr>
                  <a:xfrm>
                    <a:off x="2957373" y="3206480"/>
                    <a:ext cx="2926079" cy="430886"/>
                  </a:xfrm>
                  <a:prstGeom prst="rect">
                    <a:avLst/>
                  </a:prstGeom>
                  <a:noFill/>
                </p:spPr>
                <p:txBody>
                  <a:bodyPr wrap="square" lIns="0" rIns="0" rtlCol="0" anchor="t">
                    <a:spAutoFit/>
                  </a:bodyPr>
                  <a:lstStyle/>
                  <a:p>
                    <a:pPr algn="ctr"/>
                    <a:r>
                      <a:rPr lang="en-US" sz="1500" b="1" noProof="1">
                        <a:solidFill>
                          <a:srgbClr val="445469"/>
                        </a:solidFill>
                        <a:cs typeface="Times New Roman" panose="02020603050405020304" pitchFamily="18" charset="0"/>
                      </a:rPr>
                      <a:t>15</a:t>
                    </a:r>
                    <a:r>
                      <a:rPr lang="lv-LV" sz="1500" b="1" noProof="1">
                        <a:solidFill>
                          <a:srgbClr val="445469"/>
                        </a:solidFill>
                        <a:cs typeface="Times New Roman" panose="02020603050405020304" pitchFamily="18" charset="0"/>
                      </a:rPr>
                      <a:t>,</a:t>
                    </a:r>
                    <a:r>
                      <a:rPr lang="en-US" sz="1500" b="1" noProof="1">
                        <a:solidFill>
                          <a:srgbClr val="445469"/>
                        </a:solidFill>
                        <a:cs typeface="Times New Roman" panose="02020603050405020304" pitchFamily="18" charset="0"/>
                      </a:rPr>
                      <a:t>5</a:t>
                    </a:r>
                    <a:r>
                      <a:rPr lang="lv-LV" sz="1500" b="1" noProof="1">
                        <a:solidFill>
                          <a:srgbClr val="445469"/>
                        </a:solidFill>
                        <a:cs typeface="Times New Roman" panose="02020603050405020304" pitchFamily="18" charset="0"/>
                      </a:rPr>
                      <a:t>3</a:t>
                    </a:r>
                    <a:r>
                      <a:rPr lang="en-US" sz="1500" b="1" noProof="1">
                        <a:solidFill>
                          <a:srgbClr val="445469"/>
                        </a:solidFill>
                        <a:cs typeface="Times New Roman" panose="02020603050405020304" pitchFamily="18" charset="0"/>
                      </a:rPr>
                      <a:t> </a:t>
                    </a:r>
                    <a:r>
                      <a:rPr lang="lv-LV" sz="1500" b="1" noProof="1">
                        <a:solidFill>
                          <a:srgbClr val="445469"/>
                        </a:solidFill>
                        <a:cs typeface="Times New Roman" panose="02020603050405020304" pitchFamily="18" charset="0"/>
                      </a:rPr>
                      <a:t>milj. </a:t>
                    </a:r>
                    <a:r>
                      <a:rPr lang="lv-LV" sz="1500" b="1" baseline="0">
                        <a:solidFill>
                          <a:srgbClr val="445469"/>
                        </a:solidFill>
                      </a:rPr>
                      <a:t>€</a:t>
                    </a:r>
                    <a:endParaRPr lang="en-US" sz="1500" b="1" i="1" noProof="1">
                      <a:solidFill>
                        <a:srgbClr val="445469"/>
                      </a:solidFill>
                      <a:cs typeface="Times New Roman" panose="02020603050405020304" pitchFamily="18" charset="0"/>
                    </a:endParaRPr>
                  </a:p>
                </p:txBody>
              </p:sp>
            </p:grpSp>
            <p:grpSp>
              <p:nvGrpSpPr>
                <p:cNvPr id="16" name="Group 15">
                  <a:extLst>
                    <a:ext uri="{FF2B5EF4-FFF2-40B4-BE49-F238E27FC236}">
                      <a16:creationId xmlns:a16="http://schemas.microsoft.com/office/drawing/2014/main" id="{F83979E1-0A52-1A67-EC70-07981C9B468C}"/>
                    </a:ext>
                  </a:extLst>
                </p:cNvPr>
                <p:cNvGrpSpPr/>
                <p:nvPr/>
              </p:nvGrpSpPr>
              <p:grpSpPr>
                <a:xfrm>
                  <a:off x="6532861" y="1887805"/>
                  <a:ext cx="2048213" cy="912229"/>
                  <a:chOff x="9147435" y="1851824"/>
                  <a:chExt cx="3038353" cy="1216306"/>
                </a:xfrm>
              </p:grpSpPr>
              <p:sp>
                <p:nvSpPr>
                  <p:cNvPr id="23" name="TextBox 22">
                    <a:extLst>
                      <a:ext uri="{FF2B5EF4-FFF2-40B4-BE49-F238E27FC236}">
                        <a16:creationId xmlns:a16="http://schemas.microsoft.com/office/drawing/2014/main" id="{82D3412D-C33C-D4AD-49F9-2A4D210666CA}"/>
                      </a:ext>
                    </a:extLst>
                  </p:cNvPr>
                  <p:cNvSpPr txBox="1"/>
                  <p:nvPr/>
                </p:nvSpPr>
                <p:spPr>
                  <a:xfrm>
                    <a:off x="9259707" y="1851824"/>
                    <a:ext cx="2926081" cy="738666"/>
                  </a:xfrm>
                  <a:prstGeom prst="rect">
                    <a:avLst/>
                  </a:prstGeom>
                  <a:noFill/>
                </p:spPr>
                <p:txBody>
                  <a:bodyPr wrap="square" lIns="0" rIns="0" rtlCol="0" anchor="b">
                    <a:spAutoFit/>
                  </a:bodyPr>
                  <a:lstStyle/>
                  <a:p>
                    <a:pPr algn="ctr"/>
                    <a:r>
                      <a:rPr lang="lv-LV" sz="1500" b="1" noProof="1">
                        <a:solidFill>
                          <a:srgbClr val="5C86D6"/>
                        </a:solidFill>
                        <a:latin typeface="Public Sans" panose="020B0604020202020204"/>
                        <a:cs typeface="Times New Roman" panose="02020603050405020304" pitchFamily="18" charset="0"/>
                      </a:rPr>
                      <a:t>5.1.1.3. Publiskās ārtelpas attīstība</a:t>
                    </a:r>
                    <a:endParaRPr lang="en-US" sz="1500" b="1" noProof="1">
                      <a:solidFill>
                        <a:srgbClr val="5C86D6"/>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F0A700C-2A20-3878-2000-131EE2428336}"/>
                      </a:ext>
                    </a:extLst>
                  </p:cNvPr>
                  <p:cNvSpPr txBox="1"/>
                  <p:nvPr/>
                </p:nvSpPr>
                <p:spPr>
                  <a:xfrm>
                    <a:off x="9147435" y="2637243"/>
                    <a:ext cx="2926080" cy="430887"/>
                  </a:xfrm>
                  <a:prstGeom prst="rect">
                    <a:avLst/>
                  </a:prstGeom>
                  <a:noFill/>
                </p:spPr>
                <p:txBody>
                  <a:bodyPr wrap="square" lIns="0" rIns="0" rtlCol="0" anchor="t">
                    <a:spAutoFit/>
                  </a:bodyPr>
                  <a:lstStyle/>
                  <a:p>
                    <a:pPr algn="ctr"/>
                    <a:r>
                      <a:rPr lang="en-US" sz="1500" b="1" noProof="1">
                        <a:solidFill>
                          <a:srgbClr val="445469"/>
                        </a:solidFill>
                        <a:cs typeface="Times New Roman" panose="02020603050405020304" pitchFamily="18" charset="0"/>
                      </a:rPr>
                      <a:t>23</a:t>
                    </a:r>
                    <a:r>
                      <a:rPr lang="lv-LV" sz="1500" b="1" noProof="1">
                        <a:solidFill>
                          <a:srgbClr val="445469"/>
                        </a:solidFill>
                        <a:cs typeface="Times New Roman" panose="02020603050405020304" pitchFamily="18" charset="0"/>
                      </a:rPr>
                      <a:t>,</a:t>
                    </a:r>
                    <a:r>
                      <a:rPr lang="en-US" sz="1500" b="1" noProof="1">
                        <a:solidFill>
                          <a:srgbClr val="445469"/>
                        </a:solidFill>
                        <a:cs typeface="Times New Roman" panose="02020603050405020304" pitchFamily="18" charset="0"/>
                      </a:rPr>
                      <a:t>66 </a:t>
                    </a:r>
                    <a:r>
                      <a:rPr lang="lv-LV" sz="1500" b="1" noProof="1">
                        <a:solidFill>
                          <a:srgbClr val="445469"/>
                        </a:solidFill>
                        <a:cs typeface="Times New Roman" panose="02020603050405020304" pitchFamily="18" charset="0"/>
                      </a:rPr>
                      <a:t>milj. </a:t>
                    </a:r>
                    <a:r>
                      <a:rPr lang="lv-LV" sz="1500" b="1" baseline="0">
                        <a:solidFill>
                          <a:srgbClr val="445469"/>
                        </a:solidFill>
                      </a:rPr>
                      <a:t>€</a:t>
                    </a:r>
                    <a:r>
                      <a:rPr lang="lv-LV" sz="1500" b="1" noProof="1">
                        <a:solidFill>
                          <a:srgbClr val="445469"/>
                        </a:solidFill>
                        <a:cs typeface="Times New Roman" panose="02020603050405020304" pitchFamily="18" charset="0"/>
                      </a:rPr>
                      <a:t> </a:t>
                    </a:r>
                    <a:endParaRPr lang="lv-LV" sz="1500" b="1" i="1" noProof="1">
                      <a:solidFill>
                        <a:srgbClr val="445469"/>
                      </a:solidFill>
                      <a:cs typeface="Times New Roman" panose="02020603050405020304" pitchFamily="18" charset="0"/>
                    </a:endParaRPr>
                  </a:p>
                </p:txBody>
              </p:sp>
            </p:grpSp>
            <p:grpSp>
              <p:nvGrpSpPr>
                <p:cNvPr id="17" name="Group 16">
                  <a:extLst>
                    <a:ext uri="{FF2B5EF4-FFF2-40B4-BE49-F238E27FC236}">
                      <a16:creationId xmlns:a16="http://schemas.microsoft.com/office/drawing/2014/main" id="{675347B1-3378-7D33-D2AA-6D5B5C356CA5}"/>
                    </a:ext>
                  </a:extLst>
                </p:cNvPr>
                <p:cNvGrpSpPr/>
                <p:nvPr/>
              </p:nvGrpSpPr>
              <p:grpSpPr>
                <a:xfrm>
                  <a:off x="947898" y="3866588"/>
                  <a:ext cx="2330134" cy="1062388"/>
                  <a:chOff x="905717" y="5302040"/>
                  <a:chExt cx="3456558" cy="1416514"/>
                </a:xfrm>
              </p:grpSpPr>
              <p:sp>
                <p:nvSpPr>
                  <p:cNvPr id="21" name="TextBox 20">
                    <a:extLst>
                      <a:ext uri="{FF2B5EF4-FFF2-40B4-BE49-F238E27FC236}">
                        <a16:creationId xmlns:a16="http://schemas.microsoft.com/office/drawing/2014/main" id="{488E80AE-1EA0-6C5F-88E4-F1013A543D88}"/>
                      </a:ext>
                    </a:extLst>
                  </p:cNvPr>
                  <p:cNvSpPr txBox="1"/>
                  <p:nvPr/>
                </p:nvSpPr>
                <p:spPr>
                  <a:xfrm>
                    <a:off x="905717" y="5302040"/>
                    <a:ext cx="3456558" cy="1046439"/>
                  </a:xfrm>
                  <a:prstGeom prst="rect">
                    <a:avLst/>
                  </a:prstGeom>
                  <a:noFill/>
                </p:spPr>
                <p:txBody>
                  <a:bodyPr wrap="square" lIns="0" rIns="0" rtlCol="0" anchor="b">
                    <a:spAutoFit/>
                  </a:bodyPr>
                  <a:lstStyle/>
                  <a:p>
                    <a:pPr algn="ctr"/>
                    <a:r>
                      <a:rPr lang="lv-LV" sz="1500" b="1" noProof="1">
                        <a:solidFill>
                          <a:schemeClr val="accent6">
                            <a:lumMod val="75000"/>
                          </a:schemeClr>
                        </a:solidFill>
                        <a:latin typeface="Public Sans" panose="020B0604020202020204"/>
                        <a:cs typeface="Times New Roman" panose="02020603050405020304" pitchFamily="18" charset="0"/>
                      </a:rPr>
                      <a:t>5.1.1.2. Pašvaldību un plānošanas reģionu un kapacitātes uzlabošana</a:t>
                    </a:r>
                    <a:endParaRPr lang="en-US" sz="1500" b="1" noProof="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AA8889E-BC10-82CA-8B1A-AB32C485991B}"/>
                      </a:ext>
                    </a:extLst>
                  </p:cNvPr>
                  <p:cNvSpPr txBox="1"/>
                  <p:nvPr/>
                </p:nvSpPr>
                <p:spPr>
                  <a:xfrm>
                    <a:off x="1075434" y="6287668"/>
                    <a:ext cx="2926081" cy="430886"/>
                  </a:xfrm>
                  <a:prstGeom prst="rect">
                    <a:avLst/>
                  </a:prstGeom>
                  <a:noFill/>
                </p:spPr>
                <p:txBody>
                  <a:bodyPr wrap="square" lIns="0" rIns="0" rtlCol="0" anchor="t">
                    <a:spAutoFit/>
                  </a:bodyPr>
                  <a:lstStyle/>
                  <a:p>
                    <a:pPr algn="ctr"/>
                    <a:r>
                      <a:rPr lang="lv-LV" sz="1500" b="1" noProof="1">
                        <a:solidFill>
                          <a:srgbClr val="445469"/>
                        </a:solidFill>
                        <a:latin typeface="+mj-lt"/>
                        <a:cs typeface="Times New Roman" panose="02020603050405020304" pitchFamily="18" charset="0"/>
                      </a:rPr>
                      <a:t>0,38 milj. </a:t>
                    </a:r>
                    <a:r>
                      <a:rPr lang="lv-LV" sz="1500" b="1" baseline="0">
                        <a:solidFill>
                          <a:srgbClr val="445469"/>
                        </a:solidFill>
                        <a:latin typeface="Public Sans" panose="020B0604020202020204"/>
                      </a:rPr>
                      <a:t>€</a:t>
                    </a:r>
                    <a:endParaRPr lang="en-US" sz="1500" b="1" i="1" noProof="1">
                      <a:solidFill>
                        <a:srgbClr val="445469"/>
                      </a:solidFill>
                      <a:latin typeface="+mj-lt"/>
                      <a:cs typeface="Times New Roman" panose="02020603050405020304" pitchFamily="18" charset="0"/>
                    </a:endParaRPr>
                  </a:p>
                </p:txBody>
              </p:sp>
            </p:grpSp>
            <p:pic>
              <p:nvPicPr>
                <p:cNvPr id="18" name="Picture 17">
                  <a:extLst>
                    <a:ext uri="{FF2B5EF4-FFF2-40B4-BE49-F238E27FC236}">
                      <a16:creationId xmlns:a16="http://schemas.microsoft.com/office/drawing/2014/main" id="{1DE48234-1414-B0A3-2A84-23C95D7B8D78}"/>
                    </a:ext>
                  </a:extLst>
                </p:cNvPr>
                <p:cNvPicPr>
                  <a:picLocks noChangeAspect="1"/>
                </p:cNvPicPr>
                <p:nvPr/>
              </p:nvPicPr>
              <p:blipFill>
                <a:blip r:embed="rId5"/>
                <a:stretch>
                  <a:fillRect/>
                </a:stretch>
              </p:blipFill>
              <p:spPr>
                <a:xfrm>
                  <a:off x="2983787" y="1961170"/>
                  <a:ext cx="556100" cy="522143"/>
                </a:xfrm>
                <a:prstGeom prst="rect">
                  <a:avLst/>
                </a:prstGeom>
              </p:spPr>
            </p:pic>
            <p:pic>
              <p:nvPicPr>
                <p:cNvPr id="19" name="Picture 18">
                  <a:extLst>
                    <a:ext uri="{FF2B5EF4-FFF2-40B4-BE49-F238E27FC236}">
                      <a16:creationId xmlns:a16="http://schemas.microsoft.com/office/drawing/2014/main" id="{861D8C1A-F7B7-B8D1-3A38-9BB287942C7C}"/>
                    </a:ext>
                  </a:extLst>
                </p:cNvPr>
                <p:cNvPicPr>
                  <a:picLocks noChangeAspect="1"/>
                </p:cNvPicPr>
                <p:nvPr/>
              </p:nvPicPr>
              <p:blipFill>
                <a:blip r:embed="rId6"/>
                <a:stretch>
                  <a:fillRect/>
                </a:stretch>
              </p:blipFill>
              <p:spPr>
                <a:xfrm>
                  <a:off x="5603456" y="1966903"/>
                  <a:ext cx="474901" cy="474901"/>
                </a:xfrm>
                <a:prstGeom prst="rect">
                  <a:avLst/>
                </a:prstGeom>
              </p:spPr>
            </p:pic>
            <p:pic>
              <p:nvPicPr>
                <p:cNvPr id="20" name="Picture 19">
                  <a:extLst>
                    <a:ext uri="{FF2B5EF4-FFF2-40B4-BE49-F238E27FC236}">
                      <a16:creationId xmlns:a16="http://schemas.microsoft.com/office/drawing/2014/main" id="{B84C4906-F426-0DF6-5344-2D967E344D2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Layer>
                      </a14:imgProps>
                    </a:ext>
                  </a:extLst>
                </a:blip>
                <a:stretch>
                  <a:fillRect/>
                </a:stretch>
              </p:blipFill>
              <p:spPr>
                <a:xfrm>
                  <a:off x="4298153" y="4180815"/>
                  <a:ext cx="547144" cy="547144"/>
                </a:xfrm>
                <a:prstGeom prst="rect">
                  <a:avLst/>
                </a:prstGeom>
              </p:spPr>
            </p:pic>
          </p:grpSp>
          <p:grpSp>
            <p:nvGrpSpPr>
              <p:cNvPr id="27" name="Group 26">
                <a:extLst>
                  <a:ext uri="{FF2B5EF4-FFF2-40B4-BE49-F238E27FC236}">
                    <a16:creationId xmlns:a16="http://schemas.microsoft.com/office/drawing/2014/main" id="{90DDAE20-0E15-F942-6994-2930FD11BA86}"/>
                  </a:ext>
                </a:extLst>
              </p:cNvPr>
              <p:cNvGrpSpPr/>
              <p:nvPr/>
            </p:nvGrpSpPr>
            <p:grpSpPr>
              <a:xfrm>
                <a:off x="5045014" y="2380356"/>
                <a:ext cx="1704390" cy="1476794"/>
                <a:chOff x="3775236" y="1999566"/>
                <a:chExt cx="1704390" cy="1476794"/>
              </a:xfrm>
            </p:grpSpPr>
            <p:sp>
              <p:nvSpPr>
                <p:cNvPr id="28" name="Shape">
                  <a:extLst>
                    <a:ext uri="{FF2B5EF4-FFF2-40B4-BE49-F238E27FC236}">
                      <a16:creationId xmlns:a16="http://schemas.microsoft.com/office/drawing/2014/main" id="{6049744D-8A97-2FD6-FE2C-957D8D04D5AA}"/>
                    </a:ext>
                  </a:extLst>
                </p:cNvPr>
                <p:cNvSpPr/>
                <p:nvPr/>
              </p:nvSpPr>
              <p:spPr>
                <a:xfrm>
                  <a:off x="3775236" y="1999566"/>
                  <a:ext cx="1704390" cy="147679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5395" y="10795"/>
                      </a:lnTo>
                      <a:lnTo>
                        <a:pt x="10800" y="0"/>
                      </a:lnTo>
                      <a:lnTo>
                        <a:pt x="16205" y="10795"/>
                      </a:lnTo>
                      <a:lnTo>
                        <a:pt x="21600" y="21600"/>
                      </a:lnTo>
                      <a:close/>
                    </a:path>
                  </a:pathLst>
                </a:custGeom>
                <a:solidFill>
                  <a:schemeClr val="accent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29" name="TextBox 25">
                  <a:extLst>
                    <a:ext uri="{FF2B5EF4-FFF2-40B4-BE49-F238E27FC236}">
                      <a16:creationId xmlns:a16="http://schemas.microsoft.com/office/drawing/2014/main" id="{235066B3-2B1D-00F7-3DE4-72AA3E12BD36}"/>
                    </a:ext>
                  </a:extLst>
                </p:cNvPr>
                <p:cNvSpPr txBox="1"/>
                <p:nvPr/>
              </p:nvSpPr>
              <p:spPr>
                <a:xfrm>
                  <a:off x="4006776" y="3145263"/>
                  <a:ext cx="1137409" cy="307777"/>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noProof="1">
                      <a:solidFill>
                        <a:schemeClr val="bg1"/>
                      </a:solidFill>
                      <a:effectLst>
                        <a:outerShdw blurRad="38100" dist="38100" dir="2700000" algn="tl">
                          <a:srgbClr val="000000">
                            <a:alpha val="43137"/>
                          </a:srgbClr>
                        </a:outerShdw>
                      </a:effectLst>
                      <a:latin typeface="Public Sans" panose="020B0604020202020204"/>
                      <a:cs typeface="Times New Roman"/>
                    </a:rPr>
                    <a:t>5.1.1.1</a:t>
                  </a:r>
                  <a:endParaRPr lang="en-US" sz="1400" b="1" noProof="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sp>
          <p:nvSpPr>
            <p:cNvPr id="31" name="TextBox 30">
              <a:extLst>
                <a:ext uri="{FF2B5EF4-FFF2-40B4-BE49-F238E27FC236}">
                  <a16:creationId xmlns:a16="http://schemas.microsoft.com/office/drawing/2014/main" id="{D69730D8-D400-0E57-AF92-EE5A945918E1}"/>
                </a:ext>
              </a:extLst>
            </p:cNvPr>
            <p:cNvSpPr txBox="1"/>
            <p:nvPr/>
          </p:nvSpPr>
          <p:spPr>
            <a:xfrm>
              <a:off x="2210010" y="1845369"/>
              <a:ext cx="2729979" cy="784830"/>
            </a:xfrm>
            <a:prstGeom prst="rect">
              <a:avLst/>
            </a:prstGeom>
            <a:noFill/>
          </p:spPr>
          <p:txBody>
            <a:bodyPr wrap="square" lIns="0" tIns="45720" rIns="0" bIns="45720" rtlCol="0" anchor="b">
              <a:spAutoFit/>
            </a:bodyPr>
            <a:lstStyle/>
            <a:p>
              <a:pPr algn="ctr"/>
              <a:r>
                <a:rPr lang="lv-LV" sz="1500" b="1" noProof="1">
                  <a:solidFill>
                    <a:schemeClr val="tx2"/>
                  </a:solidFill>
                  <a:latin typeface="Public Sans" panose="020B0604020202020204"/>
                  <a:cs typeface="Times New Roman"/>
                </a:rPr>
                <a:t>5.1.1.1. </a:t>
              </a:r>
              <a:r>
                <a:rPr lang="lv-LV" sz="1500" b="1" noProof="1">
                  <a:solidFill>
                    <a:schemeClr val="tx2"/>
                  </a:solidFill>
                  <a:latin typeface="Public Sans" panose="020B0604020202020204"/>
                  <a:ea typeface="+mn-lt"/>
                  <a:cs typeface="Times New Roman"/>
                </a:rPr>
                <a:t>Infrastruktūra uzņēmējdarbības atbalstam </a:t>
              </a:r>
              <a:endParaRPr lang="lv-LV" sz="1500" b="1" noProof="1">
                <a:solidFill>
                  <a:schemeClr val="tx2"/>
                </a:solidFill>
                <a:latin typeface="Public Sans" panose="020B0604020202020204"/>
                <a:cs typeface="Times New Roman"/>
              </a:endParaRPr>
            </a:p>
            <a:p>
              <a:pPr algn="ctr"/>
              <a:r>
                <a:rPr lang="lv-LV" sz="1500" b="1" noProof="1">
                  <a:solidFill>
                    <a:srgbClr val="1C7580"/>
                  </a:solidFill>
                  <a:latin typeface="Public Sans" panose="020B0604020202020204"/>
                  <a:cs typeface="Times New Roman"/>
                </a:rPr>
                <a:t>133,11 milj. </a:t>
              </a:r>
              <a:r>
                <a:rPr lang="lv-LV" sz="1500" b="1" baseline="0">
                  <a:solidFill>
                    <a:srgbClr val="1C7580"/>
                  </a:solidFill>
                  <a:latin typeface="Public Sans"/>
                </a:rPr>
                <a:t>€</a:t>
              </a:r>
              <a:endParaRPr lang="lv-LV" sz="1500" b="1" i="1" noProof="1">
                <a:solidFill>
                  <a:srgbClr val="1C7580"/>
                </a:solidFill>
                <a:latin typeface="Public Sans"/>
                <a:cs typeface="Times New Roman"/>
              </a:endParaRPr>
            </a:p>
          </p:txBody>
        </p:sp>
      </p:grpSp>
      <p:grpSp>
        <p:nvGrpSpPr>
          <p:cNvPr id="59" name="Group 58">
            <a:extLst>
              <a:ext uri="{FF2B5EF4-FFF2-40B4-BE49-F238E27FC236}">
                <a16:creationId xmlns:a16="http://schemas.microsoft.com/office/drawing/2014/main" id="{140FFBC8-8B75-5212-85DE-8029639A11B7}"/>
              </a:ext>
            </a:extLst>
          </p:cNvPr>
          <p:cNvGrpSpPr/>
          <p:nvPr/>
        </p:nvGrpSpPr>
        <p:grpSpPr>
          <a:xfrm>
            <a:off x="-2806" y="4996588"/>
            <a:ext cx="12194806" cy="1432540"/>
            <a:chOff x="-164969" y="7640456"/>
            <a:chExt cx="21826373" cy="4033567"/>
          </a:xfrm>
        </p:grpSpPr>
        <p:grpSp>
          <p:nvGrpSpPr>
            <p:cNvPr id="60" name="Group 59">
              <a:extLst>
                <a:ext uri="{FF2B5EF4-FFF2-40B4-BE49-F238E27FC236}">
                  <a16:creationId xmlns:a16="http://schemas.microsoft.com/office/drawing/2014/main" id="{A31A46F0-3BC5-B108-AABA-8445A56AA0DC}"/>
                </a:ext>
              </a:extLst>
            </p:cNvPr>
            <p:cNvGrpSpPr/>
            <p:nvPr/>
          </p:nvGrpSpPr>
          <p:grpSpPr>
            <a:xfrm>
              <a:off x="-164969" y="7640456"/>
              <a:ext cx="21826373" cy="4033567"/>
              <a:chOff x="-114628" y="2957226"/>
              <a:chExt cx="18850462" cy="8426688"/>
            </a:xfrm>
          </p:grpSpPr>
          <p:sp>
            <p:nvSpPr>
              <p:cNvPr id="62" name="Freeform 419">
                <a:extLst>
                  <a:ext uri="{FF2B5EF4-FFF2-40B4-BE49-F238E27FC236}">
                    <a16:creationId xmlns:a16="http://schemas.microsoft.com/office/drawing/2014/main" id="{9C80E893-B649-1501-FE6E-BA3EC5FF8413}"/>
                  </a:ext>
                </a:extLst>
              </p:cNvPr>
              <p:cNvSpPr>
                <a:spLocks noChangeArrowheads="1"/>
              </p:cNvSpPr>
              <p:nvPr/>
            </p:nvSpPr>
            <p:spPr bwMode="auto">
              <a:xfrm>
                <a:off x="1503734" y="6709679"/>
                <a:ext cx="3471967" cy="1543705"/>
              </a:xfrm>
              <a:custGeom>
                <a:avLst/>
                <a:gdLst>
                  <a:gd name="T0" fmla="*/ 2784 w 2785"/>
                  <a:gd name="T1" fmla="*/ 1239 h 1240"/>
                  <a:gd name="T2" fmla="*/ 0 w 2785"/>
                  <a:gd name="T3" fmla="*/ 1239 h 1240"/>
                  <a:gd name="T4" fmla="*/ 0 w 2785"/>
                  <a:gd name="T5" fmla="*/ 0 h 1240"/>
                  <a:gd name="T6" fmla="*/ 2784 w 2785"/>
                  <a:gd name="T7" fmla="*/ 0 h 1240"/>
                  <a:gd name="T8" fmla="*/ 2784 w 2785"/>
                  <a:gd name="T9" fmla="*/ 1239 h 1240"/>
                </a:gdLst>
                <a:ahLst/>
                <a:cxnLst>
                  <a:cxn ang="0">
                    <a:pos x="T0" y="T1"/>
                  </a:cxn>
                  <a:cxn ang="0">
                    <a:pos x="T2" y="T3"/>
                  </a:cxn>
                  <a:cxn ang="0">
                    <a:pos x="T4" y="T5"/>
                  </a:cxn>
                  <a:cxn ang="0">
                    <a:pos x="T6" y="T7"/>
                  </a:cxn>
                  <a:cxn ang="0">
                    <a:pos x="T8" y="T9"/>
                  </a:cxn>
                </a:cxnLst>
                <a:rect l="0" t="0" r="r" b="b"/>
                <a:pathLst>
                  <a:path w="2785" h="1240">
                    <a:moveTo>
                      <a:pt x="2784" y="1239"/>
                    </a:moveTo>
                    <a:lnTo>
                      <a:pt x="0" y="1239"/>
                    </a:lnTo>
                    <a:lnTo>
                      <a:pt x="0" y="0"/>
                    </a:lnTo>
                    <a:lnTo>
                      <a:pt x="2784" y="0"/>
                    </a:lnTo>
                    <a:lnTo>
                      <a:pt x="2784" y="1239"/>
                    </a:lnTo>
                  </a:path>
                </a:pathLst>
              </a:custGeom>
              <a:solidFill>
                <a:srgbClr val="5C9EE6"/>
              </a:solidFill>
              <a:ln>
                <a:noFill/>
              </a:ln>
              <a:effectLst/>
            </p:spPr>
            <p:txBody>
              <a:bodyPr wrap="none" anchor="ctr"/>
              <a:lstStyle/>
              <a:p>
                <a:pPr defTabSz="914217"/>
                <a:endParaRPr lang="en-US" sz="3265">
                  <a:solidFill>
                    <a:srgbClr val="747993"/>
                  </a:solidFill>
                  <a:latin typeface="DM Sans" pitchFamily="2" charset="77"/>
                </a:endParaRPr>
              </a:p>
            </p:txBody>
          </p:sp>
          <p:sp>
            <p:nvSpPr>
              <p:cNvPr id="63" name="Freeform 420">
                <a:extLst>
                  <a:ext uri="{FF2B5EF4-FFF2-40B4-BE49-F238E27FC236}">
                    <a16:creationId xmlns:a16="http://schemas.microsoft.com/office/drawing/2014/main" id="{BB9965AC-21BE-13F5-F5E3-70C1DDE2A22B}"/>
                  </a:ext>
                </a:extLst>
              </p:cNvPr>
              <p:cNvSpPr>
                <a:spLocks noChangeArrowheads="1"/>
              </p:cNvSpPr>
              <p:nvPr/>
            </p:nvSpPr>
            <p:spPr bwMode="auto">
              <a:xfrm>
                <a:off x="4970209" y="6709680"/>
                <a:ext cx="4279531" cy="1543705"/>
              </a:xfrm>
              <a:custGeom>
                <a:avLst/>
                <a:gdLst>
                  <a:gd name="T0" fmla="*/ 3435 w 3436"/>
                  <a:gd name="T1" fmla="*/ 1239 h 1240"/>
                  <a:gd name="T2" fmla="*/ 0 w 3436"/>
                  <a:gd name="T3" fmla="*/ 1239 h 1240"/>
                  <a:gd name="T4" fmla="*/ 0 w 3436"/>
                  <a:gd name="T5" fmla="*/ 0 h 1240"/>
                  <a:gd name="T6" fmla="*/ 3435 w 3436"/>
                  <a:gd name="T7" fmla="*/ 0 h 1240"/>
                  <a:gd name="T8" fmla="*/ 3435 w 3436"/>
                  <a:gd name="T9" fmla="*/ 1239 h 1240"/>
                </a:gdLst>
                <a:ahLst/>
                <a:cxnLst>
                  <a:cxn ang="0">
                    <a:pos x="T0" y="T1"/>
                  </a:cxn>
                  <a:cxn ang="0">
                    <a:pos x="T2" y="T3"/>
                  </a:cxn>
                  <a:cxn ang="0">
                    <a:pos x="T4" y="T5"/>
                  </a:cxn>
                  <a:cxn ang="0">
                    <a:pos x="T6" y="T7"/>
                  </a:cxn>
                  <a:cxn ang="0">
                    <a:pos x="T8" y="T9"/>
                  </a:cxn>
                </a:cxnLst>
                <a:rect l="0" t="0" r="r" b="b"/>
                <a:pathLst>
                  <a:path w="3436" h="1240">
                    <a:moveTo>
                      <a:pt x="3435" y="1239"/>
                    </a:moveTo>
                    <a:lnTo>
                      <a:pt x="0" y="1239"/>
                    </a:lnTo>
                    <a:lnTo>
                      <a:pt x="0" y="0"/>
                    </a:lnTo>
                    <a:lnTo>
                      <a:pt x="3435" y="0"/>
                    </a:lnTo>
                    <a:lnTo>
                      <a:pt x="3435" y="1239"/>
                    </a:lnTo>
                  </a:path>
                </a:pathLst>
              </a:custGeom>
              <a:solidFill>
                <a:schemeClr val="accent2"/>
              </a:solidFill>
              <a:ln>
                <a:noFill/>
              </a:ln>
              <a:effectLst/>
            </p:spPr>
            <p:txBody>
              <a:bodyPr wrap="none" anchor="ctr"/>
              <a:lstStyle/>
              <a:p>
                <a:pPr defTabSz="914217"/>
                <a:endParaRPr lang="en-US" sz="3265">
                  <a:solidFill>
                    <a:srgbClr val="747993"/>
                  </a:solidFill>
                  <a:latin typeface="DM Sans" pitchFamily="2" charset="77"/>
                </a:endParaRPr>
              </a:p>
            </p:txBody>
          </p:sp>
          <p:sp>
            <p:nvSpPr>
              <p:cNvPr id="64" name="Freeform 421">
                <a:extLst>
                  <a:ext uri="{FF2B5EF4-FFF2-40B4-BE49-F238E27FC236}">
                    <a16:creationId xmlns:a16="http://schemas.microsoft.com/office/drawing/2014/main" id="{62AC1266-A6EA-955A-09B1-C3161C72DB8E}"/>
                  </a:ext>
                </a:extLst>
              </p:cNvPr>
              <p:cNvSpPr>
                <a:spLocks noChangeArrowheads="1"/>
              </p:cNvSpPr>
              <p:nvPr/>
            </p:nvSpPr>
            <p:spPr bwMode="auto">
              <a:xfrm>
                <a:off x="9249737" y="6709679"/>
                <a:ext cx="4279528" cy="1543705"/>
              </a:xfrm>
              <a:custGeom>
                <a:avLst/>
                <a:gdLst>
                  <a:gd name="T0" fmla="*/ 3433 w 3434"/>
                  <a:gd name="T1" fmla="*/ 1239 h 1240"/>
                  <a:gd name="T2" fmla="*/ 0 w 3434"/>
                  <a:gd name="T3" fmla="*/ 1239 h 1240"/>
                  <a:gd name="T4" fmla="*/ 0 w 3434"/>
                  <a:gd name="T5" fmla="*/ 0 h 1240"/>
                  <a:gd name="T6" fmla="*/ 3433 w 3434"/>
                  <a:gd name="T7" fmla="*/ 0 h 1240"/>
                  <a:gd name="T8" fmla="*/ 3433 w 3434"/>
                  <a:gd name="T9" fmla="*/ 1239 h 1240"/>
                </a:gdLst>
                <a:ahLst/>
                <a:cxnLst>
                  <a:cxn ang="0">
                    <a:pos x="T0" y="T1"/>
                  </a:cxn>
                  <a:cxn ang="0">
                    <a:pos x="T2" y="T3"/>
                  </a:cxn>
                  <a:cxn ang="0">
                    <a:pos x="T4" y="T5"/>
                  </a:cxn>
                  <a:cxn ang="0">
                    <a:pos x="T6" y="T7"/>
                  </a:cxn>
                  <a:cxn ang="0">
                    <a:pos x="T8" y="T9"/>
                  </a:cxn>
                </a:cxnLst>
                <a:rect l="0" t="0" r="r" b="b"/>
                <a:pathLst>
                  <a:path w="3434" h="1240">
                    <a:moveTo>
                      <a:pt x="3433" y="1239"/>
                    </a:moveTo>
                    <a:lnTo>
                      <a:pt x="0" y="1239"/>
                    </a:lnTo>
                    <a:lnTo>
                      <a:pt x="0" y="0"/>
                    </a:lnTo>
                    <a:lnTo>
                      <a:pt x="3433" y="0"/>
                    </a:lnTo>
                    <a:lnTo>
                      <a:pt x="3433" y="1239"/>
                    </a:lnTo>
                  </a:path>
                </a:pathLst>
              </a:custGeom>
              <a:solidFill>
                <a:srgbClr val="6759A2"/>
              </a:solidFill>
              <a:ln>
                <a:noFill/>
              </a:ln>
              <a:effectLst/>
            </p:spPr>
            <p:txBody>
              <a:bodyPr wrap="none" anchor="ctr"/>
              <a:lstStyle/>
              <a:p>
                <a:pPr defTabSz="914217"/>
                <a:endParaRPr lang="en-US" sz="3265">
                  <a:solidFill>
                    <a:srgbClr val="747993"/>
                  </a:solidFill>
                  <a:latin typeface="DM Sans" pitchFamily="2" charset="77"/>
                </a:endParaRPr>
              </a:p>
            </p:txBody>
          </p:sp>
          <p:sp>
            <p:nvSpPr>
              <p:cNvPr id="65" name="Freeform 422">
                <a:extLst>
                  <a:ext uri="{FF2B5EF4-FFF2-40B4-BE49-F238E27FC236}">
                    <a16:creationId xmlns:a16="http://schemas.microsoft.com/office/drawing/2014/main" id="{39F91CE5-8D59-5231-24F7-84607FFBB3FF}"/>
                  </a:ext>
                </a:extLst>
              </p:cNvPr>
              <p:cNvSpPr>
                <a:spLocks noChangeArrowheads="1"/>
              </p:cNvSpPr>
              <p:nvPr/>
            </p:nvSpPr>
            <p:spPr bwMode="auto">
              <a:xfrm>
                <a:off x="13529268" y="6709679"/>
                <a:ext cx="4279531" cy="1543705"/>
              </a:xfrm>
              <a:custGeom>
                <a:avLst/>
                <a:gdLst>
                  <a:gd name="T0" fmla="*/ 3435 w 3436"/>
                  <a:gd name="T1" fmla="*/ 1239 h 1240"/>
                  <a:gd name="T2" fmla="*/ 0 w 3436"/>
                  <a:gd name="T3" fmla="*/ 1239 h 1240"/>
                  <a:gd name="T4" fmla="*/ 0 w 3436"/>
                  <a:gd name="T5" fmla="*/ 0 h 1240"/>
                  <a:gd name="T6" fmla="*/ 3435 w 3436"/>
                  <a:gd name="T7" fmla="*/ 0 h 1240"/>
                  <a:gd name="T8" fmla="*/ 3435 w 3436"/>
                  <a:gd name="T9" fmla="*/ 1239 h 1240"/>
                </a:gdLst>
                <a:ahLst/>
                <a:cxnLst>
                  <a:cxn ang="0">
                    <a:pos x="T0" y="T1"/>
                  </a:cxn>
                  <a:cxn ang="0">
                    <a:pos x="T2" y="T3"/>
                  </a:cxn>
                  <a:cxn ang="0">
                    <a:pos x="T4" y="T5"/>
                  </a:cxn>
                  <a:cxn ang="0">
                    <a:pos x="T6" y="T7"/>
                  </a:cxn>
                  <a:cxn ang="0">
                    <a:pos x="T8" y="T9"/>
                  </a:cxn>
                </a:cxnLst>
                <a:rect l="0" t="0" r="r" b="b"/>
                <a:pathLst>
                  <a:path w="3436" h="1240">
                    <a:moveTo>
                      <a:pt x="3435" y="1239"/>
                    </a:moveTo>
                    <a:lnTo>
                      <a:pt x="0" y="1239"/>
                    </a:lnTo>
                    <a:lnTo>
                      <a:pt x="0" y="0"/>
                    </a:lnTo>
                    <a:lnTo>
                      <a:pt x="3435" y="0"/>
                    </a:lnTo>
                    <a:lnTo>
                      <a:pt x="3435" y="1239"/>
                    </a:lnTo>
                  </a:path>
                </a:pathLst>
              </a:custGeom>
              <a:solidFill>
                <a:srgbClr val="1C7580"/>
              </a:solidFill>
              <a:ln>
                <a:noFill/>
              </a:ln>
              <a:effectLst/>
            </p:spPr>
            <p:txBody>
              <a:bodyPr wrap="none" anchor="ctr"/>
              <a:lstStyle/>
              <a:p>
                <a:pPr defTabSz="914217"/>
                <a:endParaRPr lang="en-US" sz="3265">
                  <a:solidFill>
                    <a:srgbClr val="747993"/>
                  </a:solidFill>
                  <a:latin typeface="DM Sans" pitchFamily="2" charset="77"/>
                </a:endParaRPr>
              </a:p>
            </p:txBody>
          </p:sp>
          <p:sp>
            <p:nvSpPr>
              <p:cNvPr id="66" name="Freeform 425">
                <a:extLst>
                  <a:ext uri="{FF2B5EF4-FFF2-40B4-BE49-F238E27FC236}">
                    <a16:creationId xmlns:a16="http://schemas.microsoft.com/office/drawing/2014/main" id="{D4495AA5-1940-C881-475C-F571A11E1F22}"/>
                  </a:ext>
                </a:extLst>
              </p:cNvPr>
              <p:cNvSpPr>
                <a:spLocks noChangeArrowheads="1"/>
              </p:cNvSpPr>
              <p:nvPr/>
            </p:nvSpPr>
            <p:spPr bwMode="auto">
              <a:xfrm>
                <a:off x="17034193" y="6709679"/>
                <a:ext cx="1543709" cy="1543705"/>
              </a:xfrm>
              <a:custGeom>
                <a:avLst/>
                <a:gdLst>
                  <a:gd name="T0" fmla="*/ 1239 w 1240"/>
                  <a:gd name="T1" fmla="*/ 619 h 1239"/>
                  <a:gd name="T2" fmla="*/ 1239 w 1240"/>
                  <a:gd name="T3" fmla="*/ 619 h 1239"/>
                  <a:gd name="T4" fmla="*/ 620 w 1240"/>
                  <a:gd name="T5" fmla="*/ 1238 h 1239"/>
                  <a:gd name="T6" fmla="*/ 620 w 1240"/>
                  <a:gd name="T7" fmla="*/ 1238 h 1239"/>
                  <a:gd name="T8" fmla="*/ 0 w 1240"/>
                  <a:gd name="T9" fmla="*/ 619 h 1239"/>
                  <a:gd name="T10" fmla="*/ 0 w 1240"/>
                  <a:gd name="T11" fmla="*/ 619 h 1239"/>
                  <a:gd name="T12" fmla="*/ 620 w 1240"/>
                  <a:gd name="T13" fmla="*/ 0 h 1239"/>
                  <a:gd name="T14" fmla="*/ 620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20" y="1238"/>
                    </a:cubicBezTo>
                    <a:lnTo>
                      <a:pt x="620" y="1238"/>
                    </a:lnTo>
                    <a:cubicBezTo>
                      <a:pt x="278" y="1238"/>
                      <a:pt x="0" y="961"/>
                      <a:pt x="0" y="619"/>
                    </a:cubicBezTo>
                    <a:lnTo>
                      <a:pt x="0" y="619"/>
                    </a:lnTo>
                    <a:cubicBezTo>
                      <a:pt x="0" y="276"/>
                      <a:pt x="278" y="0"/>
                      <a:pt x="620" y="0"/>
                    </a:cubicBezTo>
                    <a:lnTo>
                      <a:pt x="620" y="0"/>
                    </a:lnTo>
                    <a:cubicBezTo>
                      <a:pt x="962" y="0"/>
                      <a:pt x="1239" y="276"/>
                      <a:pt x="1239" y="619"/>
                    </a:cubicBezTo>
                  </a:path>
                </a:pathLst>
              </a:custGeom>
              <a:solidFill>
                <a:srgbClr val="1C7580"/>
              </a:solidFill>
              <a:ln>
                <a:noFill/>
              </a:ln>
              <a:effectLst/>
            </p:spPr>
            <p:txBody>
              <a:bodyPr wrap="none" anchor="ctr"/>
              <a:lstStyle/>
              <a:p>
                <a:pPr defTabSz="914217"/>
                <a:endParaRPr lang="en-US" sz="3265">
                  <a:solidFill>
                    <a:srgbClr val="747993"/>
                  </a:solidFill>
                  <a:latin typeface="DM Sans" pitchFamily="2" charset="77"/>
                </a:endParaRPr>
              </a:p>
            </p:txBody>
          </p:sp>
          <p:sp>
            <p:nvSpPr>
              <p:cNvPr id="67" name="Freeform 426">
                <a:extLst>
                  <a:ext uri="{FF2B5EF4-FFF2-40B4-BE49-F238E27FC236}">
                    <a16:creationId xmlns:a16="http://schemas.microsoft.com/office/drawing/2014/main" id="{E76A1BC9-5DEE-3808-9871-2C7C89121A63}"/>
                  </a:ext>
                </a:extLst>
              </p:cNvPr>
              <p:cNvSpPr>
                <a:spLocks noChangeArrowheads="1"/>
              </p:cNvSpPr>
              <p:nvPr/>
            </p:nvSpPr>
            <p:spPr bwMode="auto">
              <a:xfrm>
                <a:off x="12754669" y="6709679"/>
                <a:ext cx="1543705" cy="1543705"/>
              </a:xfrm>
              <a:custGeom>
                <a:avLst/>
                <a:gdLst>
                  <a:gd name="T0" fmla="*/ 1239 w 1240"/>
                  <a:gd name="T1" fmla="*/ 619 h 1239"/>
                  <a:gd name="T2" fmla="*/ 1239 w 1240"/>
                  <a:gd name="T3" fmla="*/ 619 h 1239"/>
                  <a:gd name="T4" fmla="*/ 619 w 1240"/>
                  <a:gd name="T5" fmla="*/ 1238 h 1239"/>
                  <a:gd name="T6" fmla="*/ 619 w 1240"/>
                  <a:gd name="T7" fmla="*/ 1238 h 1239"/>
                  <a:gd name="T8" fmla="*/ 0 w 1240"/>
                  <a:gd name="T9" fmla="*/ 619 h 1239"/>
                  <a:gd name="T10" fmla="*/ 0 w 1240"/>
                  <a:gd name="T11" fmla="*/ 619 h 1239"/>
                  <a:gd name="T12" fmla="*/ 619 w 1240"/>
                  <a:gd name="T13" fmla="*/ 0 h 1239"/>
                  <a:gd name="T14" fmla="*/ 619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19" y="1238"/>
                    </a:cubicBezTo>
                    <a:lnTo>
                      <a:pt x="619" y="1238"/>
                    </a:lnTo>
                    <a:cubicBezTo>
                      <a:pt x="278" y="1238"/>
                      <a:pt x="0" y="961"/>
                      <a:pt x="0" y="619"/>
                    </a:cubicBezTo>
                    <a:lnTo>
                      <a:pt x="0" y="619"/>
                    </a:lnTo>
                    <a:cubicBezTo>
                      <a:pt x="0" y="276"/>
                      <a:pt x="278" y="0"/>
                      <a:pt x="619" y="0"/>
                    </a:cubicBezTo>
                    <a:lnTo>
                      <a:pt x="619" y="0"/>
                    </a:lnTo>
                    <a:cubicBezTo>
                      <a:pt x="962" y="0"/>
                      <a:pt x="1239" y="276"/>
                      <a:pt x="1239" y="619"/>
                    </a:cubicBezTo>
                  </a:path>
                </a:pathLst>
              </a:custGeom>
              <a:solidFill>
                <a:srgbClr val="6759A2"/>
              </a:solidFill>
              <a:ln>
                <a:noFill/>
              </a:ln>
              <a:effectLst/>
            </p:spPr>
            <p:txBody>
              <a:bodyPr wrap="none" anchor="ctr"/>
              <a:lstStyle/>
              <a:p>
                <a:pPr defTabSz="914217"/>
                <a:endParaRPr lang="en-US" sz="3265">
                  <a:solidFill>
                    <a:srgbClr val="747993"/>
                  </a:solidFill>
                  <a:latin typeface="DM Sans" pitchFamily="2" charset="77"/>
                </a:endParaRPr>
              </a:p>
            </p:txBody>
          </p:sp>
          <p:sp>
            <p:nvSpPr>
              <p:cNvPr id="68" name="Freeform 427">
                <a:extLst>
                  <a:ext uri="{FF2B5EF4-FFF2-40B4-BE49-F238E27FC236}">
                    <a16:creationId xmlns:a16="http://schemas.microsoft.com/office/drawing/2014/main" id="{AEF6A4B9-CAA4-12C4-28A7-A63F3A0D9957}"/>
                  </a:ext>
                </a:extLst>
              </p:cNvPr>
              <p:cNvSpPr>
                <a:spLocks noChangeArrowheads="1"/>
              </p:cNvSpPr>
              <p:nvPr/>
            </p:nvSpPr>
            <p:spPr bwMode="auto">
              <a:xfrm>
                <a:off x="8475135" y="6709679"/>
                <a:ext cx="1543709" cy="1543705"/>
              </a:xfrm>
              <a:custGeom>
                <a:avLst/>
                <a:gdLst>
                  <a:gd name="T0" fmla="*/ 1239 w 1240"/>
                  <a:gd name="T1" fmla="*/ 619 h 1239"/>
                  <a:gd name="T2" fmla="*/ 1239 w 1240"/>
                  <a:gd name="T3" fmla="*/ 619 h 1239"/>
                  <a:gd name="T4" fmla="*/ 620 w 1240"/>
                  <a:gd name="T5" fmla="*/ 1238 h 1239"/>
                  <a:gd name="T6" fmla="*/ 620 w 1240"/>
                  <a:gd name="T7" fmla="*/ 1238 h 1239"/>
                  <a:gd name="T8" fmla="*/ 0 w 1240"/>
                  <a:gd name="T9" fmla="*/ 619 h 1239"/>
                  <a:gd name="T10" fmla="*/ 0 w 1240"/>
                  <a:gd name="T11" fmla="*/ 619 h 1239"/>
                  <a:gd name="T12" fmla="*/ 620 w 1240"/>
                  <a:gd name="T13" fmla="*/ 0 h 1239"/>
                  <a:gd name="T14" fmla="*/ 620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20" y="1238"/>
                    </a:cubicBezTo>
                    <a:lnTo>
                      <a:pt x="620" y="1238"/>
                    </a:lnTo>
                    <a:cubicBezTo>
                      <a:pt x="278" y="1238"/>
                      <a:pt x="0" y="961"/>
                      <a:pt x="0" y="619"/>
                    </a:cubicBezTo>
                    <a:lnTo>
                      <a:pt x="0" y="619"/>
                    </a:lnTo>
                    <a:cubicBezTo>
                      <a:pt x="0" y="276"/>
                      <a:pt x="278" y="0"/>
                      <a:pt x="620" y="0"/>
                    </a:cubicBezTo>
                    <a:lnTo>
                      <a:pt x="620" y="0"/>
                    </a:lnTo>
                    <a:cubicBezTo>
                      <a:pt x="962" y="0"/>
                      <a:pt x="1239" y="276"/>
                      <a:pt x="1239" y="619"/>
                    </a:cubicBezTo>
                  </a:path>
                </a:pathLst>
              </a:custGeom>
              <a:solidFill>
                <a:schemeClr val="accent2"/>
              </a:solidFill>
              <a:ln>
                <a:noFill/>
              </a:ln>
              <a:effectLst/>
            </p:spPr>
            <p:txBody>
              <a:bodyPr wrap="none" anchor="ctr"/>
              <a:lstStyle/>
              <a:p>
                <a:pPr defTabSz="914217"/>
                <a:endParaRPr lang="en-US" sz="3265">
                  <a:solidFill>
                    <a:srgbClr val="747993"/>
                  </a:solidFill>
                  <a:latin typeface="DM Sans" pitchFamily="2" charset="77"/>
                </a:endParaRPr>
              </a:p>
            </p:txBody>
          </p:sp>
          <p:sp>
            <p:nvSpPr>
              <p:cNvPr id="69" name="Freeform 428">
                <a:extLst>
                  <a:ext uri="{FF2B5EF4-FFF2-40B4-BE49-F238E27FC236}">
                    <a16:creationId xmlns:a16="http://schemas.microsoft.com/office/drawing/2014/main" id="{E9D1ACB4-7F89-891F-9B6E-A2762C060FF3}"/>
                  </a:ext>
                </a:extLst>
              </p:cNvPr>
              <p:cNvSpPr>
                <a:spLocks noChangeArrowheads="1"/>
              </p:cNvSpPr>
              <p:nvPr/>
            </p:nvSpPr>
            <p:spPr bwMode="auto">
              <a:xfrm>
                <a:off x="4201099" y="6709679"/>
                <a:ext cx="1543709" cy="1543705"/>
              </a:xfrm>
              <a:custGeom>
                <a:avLst/>
                <a:gdLst>
                  <a:gd name="T0" fmla="*/ 1239 w 1240"/>
                  <a:gd name="T1" fmla="*/ 619 h 1239"/>
                  <a:gd name="T2" fmla="*/ 1239 w 1240"/>
                  <a:gd name="T3" fmla="*/ 619 h 1239"/>
                  <a:gd name="T4" fmla="*/ 619 w 1240"/>
                  <a:gd name="T5" fmla="*/ 1238 h 1239"/>
                  <a:gd name="T6" fmla="*/ 619 w 1240"/>
                  <a:gd name="T7" fmla="*/ 1238 h 1239"/>
                  <a:gd name="T8" fmla="*/ 0 w 1240"/>
                  <a:gd name="T9" fmla="*/ 619 h 1239"/>
                  <a:gd name="T10" fmla="*/ 0 w 1240"/>
                  <a:gd name="T11" fmla="*/ 619 h 1239"/>
                  <a:gd name="T12" fmla="*/ 619 w 1240"/>
                  <a:gd name="T13" fmla="*/ 0 h 1239"/>
                  <a:gd name="T14" fmla="*/ 619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1" y="1238"/>
                      <a:pt x="619" y="1238"/>
                    </a:cubicBezTo>
                    <a:lnTo>
                      <a:pt x="619" y="1238"/>
                    </a:lnTo>
                    <a:cubicBezTo>
                      <a:pt x="277" y="1238"/>
                      <a:pt x="0" y="961"/>
                      <a:pt x="0" y="619"/>
                    </a:cubicBezTo>
                    <a:lnTo>
                      <a:pt x="0" y="619"/>
                    </a:lnTo>
                    <a:cubicBezTo>
                      <a:pt x="0" y="276"/>
                      <a:pt x="277" y="0"/>
                      <a:pt x="619" y="0"/>
                    </a:cubicBezTo>
                    <a:lnTo>
                      <a:pt x="619" y="0"/>
                    </a:lnTo>
                    <a:cubicBezTo>
                      <a:pt x="961" y="0"/>
                      <a:pt x="1239" y="276"/>
                      <a:pt x="1239" y="619"/>
                    </a:cubicBezTo>
                  </a:path>
                </a:pathLst>
              </a:custGeom>
              <a:solidFill>
                <a:srgbClr val="5C9EE6"/>
              </a:solidFill>
              <a:ln>
                <a:noFill/>
              </a:ln>
              <a:effectLst/>
            </p:spPr>
            <p:txBody>
              <a:bodyPr wrap="none" anchor="ctr"/>
              <a:lstStyle/>
              <a:p>
                <a:pPr defTabSz="914217"/>
                <a:endParaRPr lang="en-US" sz="3265">
                  <a:solidFill>
                    <a:srgbClr val="747993"/>
                  </a:solidFill>
                  <a:latin typeface="DM Sans" pitchFamily="2" charset="77"/>
                </a:endParaRPr>
              </a:p>
            </p:txBody>
          </p:sp>
          <p:sp>
            <p:nvSpPr>
              <p:cNvPr id="70" name="Freeform 429">
                <a:extLst>
                  <a:ext uri="{FF2B5EF4-FFF2-40B4-BE49-F238E27FC236}">
                    <a16:creationId xmlns:a16="http://schemas.microsoft.com/office/drawing/2014/main" id="{BDF9EE91-F1AF-635F-0245-FA86EEB655EE}"/>
                  </a:ext>
                </a:extLst>
              </p:cNvPr>
              <p:cNvSpPr>
                <a:spLocks noChangeArrowheads="1"/>
              </p:cNvSpPr>
              <p:nvPr/>
            </p:nvSpPr>
            <p:spPr bwMode="auto">
              <a:xfrm>
                <a:off x="3190277" y="7176635"/>
                <a:ext cx="604298" cy="604298"/>
              </a:xfrm>
              <a:custGeom>
                <a:avLst/>
                <a:gdLst>
                  <a:gd name="T0" fmla="*/ 486 w 487"/>
                  <a:gd name="T1" fmla="*/ 243 h 487"/>
                  <a:gd name="T2" fmla="*/ 244 w 487"/>
                  <a:gd name="T3" fmla="*/ 486 h 487"/>
                  <a:gd name="T4" fmla="*/ 0 w 487"/>
                  <a:gd name="T5" fmla="*/ 243 h 487"/>
                  <a:gd name="T6" fmla="*/ 244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4" y="486"/>
                    </a:lnTo>
                    <a:lnTo>
                      <a:pt x="0" y="243"/>
                    </a:lnTo>
                    <a:lnTo>
                      <a:pt x="244" y="0"/>
                    </a:lnTo>
                    <a:lnTo>
                      <a:pt x="486" y="243"/>
                    </a:lnTo>
                  </a:path>
                </a:pathLst>
              </a:custGeom>
              <a:solidFill>
                <a:srgbClr val="0070C0"/>
              </a:solidFill>
              <a:ln>
                <a:noFill/>
              </a:ln>
              <a:effectLst/>
            </p:spPr>
            <p:txBody>
              <a:bodyPr wrap="none" anchor="ctr"/>
              <a:lstStyle/>
              <a:p>
                <a:pPr defTabSz="914217"/>
                <a:endParaRPr lang="en-US" sz="3265">
                  <a:solidFill>
                    <a:srgbClr val="747993"/>
                  </a:solidFill>
                  <a:latin typeface="DM Sans" pitchFamily="2" charset="77"/>
                </a:endParaRPr>
              </a:p>
            </p:txBody>
          </p:sp>
          <p:sp>
            <p:nvSpPr>
              <p:cNvPr id="71" name="Freeform 431">
                <a:extLst>
                  <a:ext uri="{FF2B5EF4-FFF2-40B4-BE49-F238E27FC236}">
                    <a16:creationId xmlns:a16="http://schemas.microsoft.com/office/drawing/2014/main" id="{58FC880D-474D-A195-EC6D-8C80F112CD03}"/>
                  </a:ext>
                </a:extLst>
              </p:cNvPr>
              <p:cNvSpPr>
                <a:spLocks noChangeArrowheads="1"/>
              </p:cNvSpPr>
              <p:nvPr/>
            </p:nvSpPr>
            <p:spPr bwMode="auto">
              <a:xfrm>
                <a:off x="11749335" y="7176635"/>
                <a:ext cx="604298" cy="604298"/>
              </a:xfrm>
              <a:custGeom>
                <a:avLst/>
                <a:gdLst>
                  <a:gd name="T0" fmla="*/ 485 w 486"/>
                  <a:gd name="T1" fmla="*/ 243 h 487"/>
                  <a:gd name="T2" fmla="*/ 243 w 486"/>
                  <a:gd name="T3" fmla="*/ 486 h 487"/>
                  <a:gd name="T4" fmla="*/ 0 w 486"/>
                  <a:gd name="T5" fmla="*/ 243 h 487"/>
                  <a:gd name="T6" fmla="*/ 243 w 486"/>
                  <a:gd name="T7" fmla="*/ 0 h 487"/>
                  <a:gd name="T8" fmla="*/ 485 w 486"/>
                  <a:gd name="T9" fmla="*/ 243 h 487"/>
                </a:gdLst>
                <a:ahLst/>
                <a:cxnLst>
                  <a:cxn ang="0">
                    <a:pos x="T0" y="T1"/>
                  </a:cxn>
                  <a:cxn ang="0">
                    <a:pos x="T2" y="T3"/>
                  </a:cxn>
                  <a:cxn ang="0">
                    <a:pos x="T4" y="T5"/>
                  </a:cxn>
                  <a:cxn ang="0">
                    <a:pos x="T6" y="T7"/>
                  </a:cxn>
                  <a:cxn ang="0">
                    <a:pos x="T8" y="T9"/>
                  </a:cxn>
                </a:cxnLst>
                <a:rect l="0" t="0" r="r" b="b"/>
                <a:pathLst>
                  <a:path w="486" h="487">
                    <a:moveTo>
                      <a:pt x="485" y="243"/>
                    </a:moveTo>
                    <a:lnTo>
                      <a:pt x="243" y="486"/>
                    </a:lnTo>
                    <a:lnTo>
                      <a:pt x="0" y="243"/>
                    </a:lnTo>
                    <a:lnTo>
                      <a:pt x="243" y="0"/>
                    </a:lnTo>
                    <a:lnTo>
                      <a:pt x="485" y="243"/>
                    </a:lnTo>
                  </a:path>
                </a:pathLst>
              </a:custGeom>
              <a:solidFill>
                <a:srgbClr val="002060"/>
              </a:solidFill>
              <a:ln>
                <a:noFill/>
              </a:ln>
              <a:effectLst/>
            </p:spPr>
            <p:txBody>
              <a:bodyPr wrap="none" anchor="ctr"/>
              <a:lstStyle/>
              <a:p>
                <a:pPr defTabSz="914217"/>
                <a:endParaRPr lang="en-US" sz="3265">
                  <a:solidFill>
                    <a:srgbClr val="002060"/>
                  </a:solidFill>
                  <a:latin typeface="DM Sans" pitchFamily="2" charset="77"/>
                </a:endParaRPr>
              </a:p>
            </p:txBody>
          </p:sp>
          <p:sp>
            <p:nvSpPr>
              <p:cNvPr id="72" name="Freeform 432">
                <a:extLst>
                  <a:ext uri="{FF2B5EF4-FFF2-40B4-BE49-F238E27FC236}">
                    <a16:creationId xmlns:a16="http://schemas.microsoft.com/office/drawing/2014/main" id="{B63E8FD3-B84D-1363-AB22-A8C43A40062C}"/>
                  </a:ext>
                </a:extLst>
              </p:cNvPr>
              <p:cNvSpPr>
                <a:spLocks noChangeArrowheads="1"/>
              </p:cNvSpPr>
              <p:nvPr/>
            </p:nvSpPr>
            <p:spPr bwMode="auto">
              <a:xfrm>
                <a:off x="12007537"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rgbClr val="002060"/>
              </a:solidFill>
              <a:ln>
                <a:noFill/>
              </a:ln>
              <a:effectLst/>
            </p:spPr>
            <p:txBody>
              <a:bodyPr wrap="none" anchor="ctr"/>
              <a:lstStyle/>
              <a:p>
                <a:pPr defTabSz="914217"/>
                <a:endParaRPr lang="en-US" sz="3265">
                  <a:solidFill>
                    <a:srgbClr val="747993"/>
                  </a:solidFill>
                  <a:latin typeface="DM Sans" pitchFamily="2" charset="77"/>
                </a:endParaRPr>
              </a:p>
            </p:txBody>
          </p:sp>
          <p:sp>
            <p:nvSpPr>
              <p:cNvPr id="73" name="Freeform 433">
                <a:extLst>
                  <a:ext uri="{FF2B5EF4-FFF2-40B4-BE49-F238E27FC236}">
                    <a16:creationId xmlns:a16="http://schemas.microsoft.com/office/drawing/2014/main" id="{F8883932-074F-11B5-8B02-70900F6F6467}"/>
                  </a:ext>
                </a:extLst>
              </p:cNvPr>
              <p:cNvSpPr>
                <a:spLocks noChangeArrowheads="1"/>
              </p:cNvSpPr>
              <p:nvPr/>
            </p:nvSpPr>
            <p:spPr bwMode="auto">
              <a:xfrm>
                <a:off x="7464312" y="7176635"/>
                <a:ext cx="604298" cy="604298"/>
              </a:xfrm>
              <a:custGeom>
                <a:avLst/>
                <a:gdLst>
                  <a:gd name="T0" fmla="*/ 486 w 487"/>
                  <a:gd name="T1" fmla="*/ 243 h 487"/>
                  <a:gd name="T2" fmla="*/ 242 w 487"/>
                  <a:gd name="T3" fmla="*/ 486 h 487"/>
                  <a:gd name="T4" fmla="*/ 0 w 487"/>
                  <a:gd name="T5" fmla="*/ 243 h 487"/>
                  <a:gd name="T6" fmla="*/ 242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2" y="486"/>
                    </a:lnTo>
                    <a:lnTo>
                      <a:pt x="0" y="243"/>
                    </a:lnTo>
                    <a:lnTo>
                      <a:pt x="242" y="0"/>
                    </a:lnTo>
                    <a:lnTo>
                      <a:pt x="486" y="243"/>
                    </a:lnTo>
                  </a:path>
                </a:pathLst>
              </a:custGeom>
              <a:solidFill>
                <a:schemeClr val="accent2">
                  <a:lumMod val="75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74" name="Freeform 434">
                <a:extLst>
                  <a:ext uri="{FF2B5EF4-FFF2-40B4-BE49-F238E27FC236}">
                    <a16:creationId xmlns:a16="http://schemas.microsoft.com/office/drawing/2014/main" id="{5B24D46A-704C-395C-F020-CDDCB0DB3B23}"/>
                  </a:ext>
                </a:extLst>
              </p:cNvPr>
              <p:cNvSpPr>
                <a:spLocks noChangeArrowheads="1"/>
              </p:cNvSpPr>
              <p:nvPr/>
            </p:nvSpPr>
            <p:spPr bwMode="auto">
              <a:xfrm>
                <a:off x="7722514"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chemeClr val="accent2">
                  <a:lumMod val="75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75" name="Freeform 435">
                <a:extLst>
                  <a:ext uri="{FF2B5EF4-FFF2-40B4-BE49-F238E27FC236}">
                    <a16:creationId xmlns:a16="http://schemas.microsoft.com/office/drawing/2014/main" id="{14CB1F4C-601A-FE88-8E97-88E2139AAF67}"/>
                  </a:ext>
                </a:extLst>
              </p:cNvPr>
              <p:cNvSpPr>
                <a:spLocks noChangeArrowheads="1"/>
              </p:cNvSpPr>
              <p:nvPr/>
            </p:nvSpPr>
            <p:spPr bwMode="auto">
              <a:xfrm>
                <a:off x="16023371" y="7176635"/>
                <a:ext cx="604298" cy="604298"/>
              </a:xfrm>
              <a:custGeom>
                <a:avLst/>
                <a:gdLst>
                  <a:gd name="T0" fmla="*/ 486 w 487"/>
                  <a:gd name="T1" fmla="*/ 243 h 487"/>
                  <a:gd name="T2" fmla="*/ 243 w 487"/>
                  <a:gd name="T3" fmla="*/ 486 h 487"/>
                  <a:gd name="T4" fmla="*/ 0 w 487"/>
                  <a:gd name="T5" fmla="*/ 243 h 487"/>
                  <a:gd name="T6" fmla="*/ 243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3" y="486"/>
                    </a:lnTo>
                    <a:lnTo>
                      <a:pt x="0" y="243"/>
                    </a:lnTo>
                    <a:lnTo>
                      <a:pt x="243" y="0"/>
                    </a:lnTo>
                    <a:lnTo>
                      <a:pt x="486" y="243"/>
                    </a:lnTo>
                  </a:path>
                </a:pathLst>
              </a:custGeom>
              <a:solidFill>
                <a:srgbClr val="9492A0"/>
              </a:solidFill>
              <a:ln>
                <a:noFill/>
              </a:ln>
              <a:effectLst/>
            </p:spPr>
            <p:txBody>
              <a:bodyPr wrap="none" anchor="ctr"/>
              <a:lstStyle/>
              <a:p>
                <a:pPr defTabSz="914217"/>
                <a:endParaRPr lang="en-US" sz="3265">
                  <a:solidFill>
                    <a:srgbClr val="747993"/>
                  </a:solidFill>
                  <a:latin typeface="DM Sans" pitchFamily="2" charset="77"/>
                </a:endParaRPr>
              </a:p>
            </p:txBody>
          </p:sp>
          <p:sp>
            <p:nvSpPr>
              <p:cNvPr id="76" name="Freeform 436">
                <a:extLst>
                  <a:ext uri="{FF2B5EF4-FFF2-40B4-BE49-F238E27FC236}">
                    <a16:creationId xmlns:a16="http://schemas.microsoft.com/office/drawing/2014/main" id="{CE463164-6DC8-F0EE-9CB8-098CB014AEAF}"/>
                  </a:ext>
                </a:extLst>
              </p:cNvPr>
              <p:cNvSpPr>
                <a:spLocks noChangeArrowheads="1"/>
              </p:cNvSpPr>
              <p:nvPr/>
            </p:nvSpPr>
            <p:spPr bwMode="auto">
              <a:xfrm>
                <a:off x="16281573"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rgbClr val="9492A0"/>
              </a:solidFill>
              <a:ln>
                <a:noFill/>
              </a:ln>
              <a:effectLst/>
            </p:spPr>
            <p:txBody>
              <a:bodyPr wrap="none" anchor="ctr"/>
              <a:lstStyle/>
              <a:p>
                <a:pPr defTabSz="914217"/>
                <a:endParaRPr lang="en-US" sz="3265">
                  <a:solidFill>
                    <a:srgbClr val="747993"/>
                  </a:solidFill>
                  <a:latin typeface="DM Sans" pitchFamily="2" charset="77"/>
                </a:endParaRPr>
              </a:p>
            </p:txBody>
          </p:sp>
          <p:sp>
            <p:nvSpPr>
              <p:cNvPr id="77" name="TextBox 76">
                <a:extLst>
                  <a:ext uri="{FF2B5EF4-FFF2-40B4-BE49-F238E27FC236}">
                    <a16:creationId xmlns:a16="http://schemas.microsoft.com/office/drawing/2014/main" id="{1FA6CF98-D11C-E952-37A5-28C8BC7B2C91}"/>
                  </a:ext>
                </a:extLst>
              </p:cNvPr>
              <p:cNvSpPr txBox="1"/>
              <p:nvPr/>
            </p:nvSpPr>
            <p:spPr>
              <a:xfrm>
                <a:off x="-114628" y="8668245"/>
                <a:ext cx="7323648" cy="2715669"/>
              </a:xfrm>
              <a:prstGeom prst="rect">
                <a:avLst/>
              </a:prstGeom>
              <a:noFill/>
            </p:spPr>
            <p:txBody>
              <a:bodyPr wrap="square" rtlCol="0" anchor="b">
                <a:spAutoFit/>
              </a:bodyPr>
              <a:lstStyle/>
              <a:p>
                <a:pPr indent="228600" algn="ctr" defTabSz="914217"/>
                <a:r>
                  <a:rPr lang="lv-LV" sz="1200" b="1" spc="-15">
                    <a:solidFill>
                      <a:srgbClr val="111340"/>
                    </a:solidFill>
                    <a:latin typeface="DM Sans" pitchFamily="2" charset="77"/>
                  </a:rPr>
                  <a:t>MK noteikumu iesniegšana </a:t>
                </a:r>
              </a:p>
              <a:p>
                <a:pPr indent="228600" algn="ctr" defTabSz="914217"/>
                <a:r>
                  <a:rPr lang="lv-LV" sz="1200" b="1" spc="-15">
                    <a:solidFill>
                      <a:srgbClr val="111340"/>
                    </a:solidFill>
                    <a:latin typeface="DM Sans" pitchFamily="2" charset="77"/>
                  </a:rPr>
                  <a:t>apstiprināšanai</a:t>
                </a:r>
                <a:endParaRPr lang="en-US" sz="1200" b="1" spc="-15">
                  <a:solidFill>
                    <a:srgbClr val="111340"/>
                  </a:solidFill>
                  <a:latin typeface="DM Sans" pitchFamily="2" charset="77"/>
                </a:endParaRPr>
              </a:p>
            </p:txBody>
          </p:sp>
          <p:sp>
            <p:nvSpPr>
              <p:cNvPr id="78" name="TextBox 77">
                <a:extLst>
                  <a:ext uri="{FF2B5EF4-FFF2-40B4-BE49-F238E27FC236}">
                    <a16:creationId xmlns:a16="http://schemas.microsoft.com/office/drawing/2014/main" id="{4EDB0909-2C23-0647-D47E-A5AF7A4ED34E}"/>
                  </a:ext>
                </a:extLst>
              </p:cNvPr>
              <p:cNvSpPr txBox="1"/>
              <p:nvPr/>
            </p:nvSpPr>
            <p:spPr>
              <a:xfrm>
                <a:off x="7212519" y="3535906"/>
                <a:ext cx="1187852"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Atlase</a:t>
                </a:r>
                <a:endParaRPr lang="en-US" sz="1300" b="1" spc="-15">
                  <a:solidFill>
                    <a:srgbClr val="111340"/>
                  </a:solidFill>
                  <a:latin typeface="DM Sans" pitchFamily="2" charset="77"/>
                </a:endParaRPr>
              </a:p>
            </p:txBody>
          </p:sp>
          <p:sp>
            <p:nvSpPr>
              <p:cNvPr id="79" name="TextBox 78">
                <a:extLst>
                  <a:ext uri="{FF2B5EF4-FFF2-40B4-BE49-F238E27FC236}">
                    <a16:creationId xmlns:a16="http://schemas.microsoft.com/office/drawing/2014/main" id="{772878D7-3956-24D9-8779-35365A4909B0}"/>
                  </a:ext>
                </a:extLst>
              </p:cNvPr>
              <p:cNvSpPr txBox="1"/>
              <p:nvPr/>
            </p:nvSpPr>
            <p:spPr>
              <a:xfrm>
                <a:off x="10427386" y="7958018"/>
                <a:ext cx="3452800"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Īstenošanas uzsākšana</a:t>
                </a:r>
                <a:endParaRPr lang="en-US" sz="1300" b="1" spc="-15">
                  <a:solidFill>
                    <a:srgbClr val="111340"/>
                  </a:solidFill>
                  <a:latin typeface="DM Sans" pitchFamily="2" charset="77"/>
                </a:endParaRPr>
              </a:p>
            </p:txBody>
          </p:sp>
          <p:sp>
            <p:nvSpPr>
              <p:cNvPr id="80" name="TextBox 79">
                <a:extLst>
                  <a:ext uri="{FF2B5EF4-FFF2-40B4-BE49-F238E27FC236}">
                    <a16:creationId xmlns:a16="http://schemas.microsoft.com/office/drawing/2014/main" id="{C1AF3F2E-6544-ABD9-E0A5-E446085B995C}"/>
                  </a:ext>
                </a:extLst>
              </p:cNvPr>
              <p:cNvSpPr txBox="1"/>
              <p:nvPr/>
            </p:nvSpPr>
            <p:spPr>
              <a:xfrm>
                <a:off x="13915206" y="3510272"/>
                <a:ext cx="4820628"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Projektu īstenošanas pabeigšana</a:t>
                </a:r>
                <a:endParaRPr lang="en-US" sz="1300" b="1" spc="-15">
                  <a:solidFill>
                    <a:srgbClr val="111340"/>
                  </a:solidFill>
                  <a:latin typeface="DM Sans" pitchFamily="2" charset="77"/>
                </a:endParaRPr>
              </a:p>
            </p:txBody>
          </p:sp>
          <p:sp>
            <p:nvSpPr>
              <p:cNvPr id="81" name="TextBox 80">
                <a:extLst>
                  <a:ext uri="{FF2B5EF4-FFF2-40B4-BE49-F238E27FC236}">
                    <a16:creationId xmlns:a16="http://schemas.microsoft.com/office/drawing/2014/main" id="{ECBED963-C8B7-4487-389E-D3E23E337681}"/>
                  </a:ext>
                </a:extLst>
              </p:cNvPr>
              <p:cNvSpPr txBox="1"/>
              <p:nvPr/>
            </p:nvSpPr>
            <p:spPr>
              <a:xfrm>
                <a:off x="1908648" y="3899018"/>
                <a:ext cx="3448723" cy="1900967"/>
              </a:xfrm>
              <a:prstGeom prst="rect">
                <a:avLst/>
              </a:prstGeom>
              <a:noFill/>
            </p:spPr>
            <p:txBody>
              <a:bodyPr wrap="none" rtlCol="0" anchor="ctr">
                <a:spAutoFit/>
              </a:bodyPr>
              <a:lstStyle/>
              <a:p>
                <a:pPr algn="ctr" defTabSz="914217"/>
                <a:r>
                  <a:rPr lang="en-US" sz="1500" b="1" spc="-20">
                    <a:solidFill>
                      <a:srgbClr val="5C9EE6"/>
                    </a:solidFill>
                    <a:latin typeface="DM Sans" pitchFamily="2" charset="77"/>
                  </a:rPr>
                  <a:t>20</a:t>
                </a:r>
                <a:r>
                  <a:rPr lang="lv-LV" sz="1500" b="1" spc="-20">
                    <a:solidFill>
                      <a:srgbClr val="5C9EE6"/>
                    </a:solidFill>
                    <a:latin typeface="DM Sans" pitchFamily="2" charset="77"/>
                  </a:rPr>
                  <a:t>23 I cet. -2024 I cet.</a:t>
                </a:r>
                <a:endParaRPr lang="en-US" sz="1500" b="1" spc="-20">
                  <a:solidFill>
                    <a:srgbClr val="5C9EE6"/>
                  </a:solidFill>
                  <a:latin typeface="DM Sans" pitchFamily="2" charset="77"/>
                </a:endParaRPr>
              </a:p>
            </p:txBody>
          </p:sp>
          <p:sp>
            <p:nvSpPr>
              <p:cNvPr id="82" name="TextBox 81">
                <a:extLst>
                  <a:ext uri="{FF2B5EF4-FFF2-40B4-BE49-F238E27FC236}">
                    <a16:creationId xmlns:a16="http://schemas.microsoft.com/office/drawing/2014/main" id="{3DAB2C1F-8E6E-F5D9-9499-8650B17533CF}"/>
                  </a:ext>
                </a:extLst>
              </p:cNvPr>
              <p:cNvSpPr txBox="1"/>
              <p:nvPr/>
            </p:nvSpPr>
            <p:spPr>
              <a:xfrm>
                <a:off x="6084447" y="8487197"/>
                <a:ext cx="3734176" cy="2896717"/>
              </a:xfrm>
              <a:prstGeom prst="rect">
                <a:avLst/>
              </a:prstGeom>
              <a:noFill/>
            </p:spPr>
            <p:txBody>
              <a:bodyPr wrap="none" rtlCol="0" anchor="ctr">
                <a:spAutoFit/>
              </a:bodyPr>
              <a:lstStyle/>
              <a:p>
                <a:pPr algn="ctr" defTabSz="914217"/>
                <a:r>
                  <a:rPr lang="en-US" sz="1500" b="1" spc="-20">
                    <a:solidFill>
                      <a:srgbClr val="4CCCAC"/>
                    </a:solidFill>
                    <a:latin typeface="DM Sans" pitchFamily="2" charset="77"/>
                  </a:rPr>
                  <a:t>20</a:t>
                </a:r>
                <a:r>
                  <a:rPr lang="lv-LV" sz="1500" b="1" spc="-20">
                    <a:solidFill>
                      <a:srgbClr val="4CCCAC"/>
                    </a:solidFill>
                    <a:latin typeface="DM Sans" pitchFamily="2" charset="77"/>
                  </a:rPr>
                  <a:t>23 II cet. – 2024 II cet</a:t>
                </a:r>
                <a:r>
                  <a:rPr lang="lv-LV" sz="2600" spc="-20">
                    <a:solidFill>
                      <a:srgbClr val="4CCCAC"/>
                    </a:solidFill>
                    <a:latin typeface="DM Sans" pitchFamily="2" charset="77"/>
                  </a:rPr>
                  <a:t>.</a:t>
                </a:r>
                <a:endParaRPr lang="en-US" sz="2600" spc="-20">
                  <a:solidFill>
                    <a:srgbClr val="4CCCAC"/>
                  </a:solidFill>
                  <a:latin typeface="DM Sans" pitchFamily="2" charset="77"/>
                </a:endParaRPr>
              </a:p>
            </p:txBody>
          </p:sp>
          <p:sp>
            <p:nvSpPr>
              <p:cNvPr id="83" name="TextBox 82">
                <a:extLst>
                  <a:ext uri="{FF2B5EF4-FFF2-40B4-BE49-F238E27FC236}">
                    <a16:creationId xmlns:a16="http://schemas.microsoft.com/office/drawing/2014/main" id="{61CCCB84-B9E7-B661-8910-C73242729BF1}"/>
                  </a:ext>
                </a:extLst>
              </p:cNvPr>
              <p:cNvSpPr txBox="1"/>
              <p:nvPr/>
            </p:nvSpPr>
            <p:spPr>
              <a:xfrm>
                <a:off x="10199362" y="2957226"/>
                <a:ext cx="4014178" cy="2896718"/>
              </a:xfrm>
              <a:prstGeom prst="rect">
                <a:avLst/>
              </a:prstGeom>
              <a:noFill/>
            </p:spPr>
            <p:txBody>
              <a:bodyPr wrap="none" rtlCol="0" anchor="ctr">
                <a:spAutoFit/>
              </a:bodyPr>
              <a:lstStyle/>
              <a:p>
                <a:pPr algn="ctr" defTabSz="914217"/>
                <a:r>
                  <a:rPr lang="en-US" sz="1500" b="1" spc="-20">
                    <a:solidFill>
                      <a:srgbClr val="6759A2"/>
                    </a:solidFill>
                    <a:latin typeface="DM Sans" pitchFamily="2" charset="77"/>
                  </a:rPr>
                  <a:t>20</a:t>
                </a:r>
                <a:r>
                  <a:rPr lang="lv-LV" sz="1500" b="1" spc="-20">
                    <a:solidFill>
                      <a:srgbClr val="6759A2"/>
                    </a:solidFill>
                    <a:latin typeface="DM Sans" pitchFamily="2" charset="77"/>
                  </a:rPr>
                  <a:t>23 IV cet. – 2024 IV cet</a:t>
                </a:r>
                <a:r>
                  <a:rPr lang="lv-LV" sz="2600" spc="-20">
                    <a:solidFill>
                      <a:srgbClr val="6759A2"/>
                    </a:solidFill>
                    <a:latin typeface="DM Sans" pitchFamily="2" charset="77"/>
                  </a:rPr>
                  <a:t>.</a:t>
                </a:r>
                <a:endParaRPr lang="en-US" sz="2600" spc="-20">
                  <a:solidFill>
                    <a:srgbClr val="6759A2"/>
                  </a:solidFill>
                  <a:latin typeface="DM Sans" pitchFamily="2" charset="77"/>
                </a:endParaRPr>
              </a:p>
            </p:txBody>
          </p:sp>
          <p:sp>
            <p:nvSpPr>
              <p:cNvPr id="84" name="TextBox 83">
                <a:extLst>
                  <a:ext uri="{FF2B5EF4-FFF2-40B4-BE49-F238E27FC236}">
                    <a16:creationId xmlns:a16="http://schemas.microsoft.com/office/drawing/2014/main" id="{8EB28CF0-AC50-F2D7-E4DD-C8E43F8D742D}"/>
                  </a:ext>
                </a:extLst>
              </p:cNvPr>
              <p:cNvSpPr txBox="1"/>
              <p:nvPr/>
            </p:nvSpPr>
            <p:spPr>
              <a:xfrm>
                <a:off x="15582963" y="8247893"/>
                <a:ext cx="1935231" cy="1900965"/>
              </a:xfrm>
              <a:prstGeom prst="rect">
                <a:avLst/>
              </a:prstGeom>
              <a:noFill/>
            </p:spPr>
            <p:txBody>
              <a:bodyPr wrap="none" rtlCol="0" anchor="ctr">
                <a:spAutoFit/>
              </a:bodyPr>
              <a:lstStyle/>
              <a:p>
                <a:pPr algn="ctr" defTabSz="914217"/>
                <a:r>
                  <a:rPr lang="lv-LV" sz="1500" b="1" spc="-20">
                    <a:solidFill>
                      <a:schemeClr val="accent6"/>
                    </a:solidFill>
                    <a:latin typeface="DM Sans" pitchFamily="2" charset="77"/>
                  </a:rPr>
                  <a:t>2027 IV cet</a:t>
                </a:r>
                <a:r>
                  <a:rPr lang="lv-LV" sz="1500" b="1" spc="-20">
                    <a:solidFill>
                      <a:schemeClr val="tx2"/>
                    </a:solidFill>
                    <a:latin typeface="DM Sans" pitchFamily="2" charset="77"/>
                  </a:rPr>
                  <a:t>.</a:t>
                </a:r>
                <a:endParaRPr lang="en-US" sz="1500" b="1" spc="-20">
                  <a:solidFill>
                    <a:schemeClr val="tx2"/>
                  </a:solidFill>
                  <a:latin typeface="DM Sans" pitchFamily="2" charset="77"/>
                </a:endParaRPr>
              </a:p>
            </p:txBody>
          </p:sp>
        </p:grpSp>
        <p:sp>
          <p:nvSpPr>
            <p:cNvPr id="61" name="Freeform 434">
              <a:extLst>
                <a:ext uri="{FF2B5EF4-FFF2-40B4-BE49-F238E27FC236}">
                  <a16:creationId xmlns:a16="http://schemas.microsoft.com/office/drawing/2014/main" id="{D8750FB6-0302-C608-0588-7A8974DB4DBC}"/>
                </a:ext>
              </a:extLst>
            </p:cNvPr>
            <p:cNvSpPr>
              <a:spLocks noChangeArrowheads="1"/>
            </p:cNvSpPr>
            <p:nvPr/>
          </p:nvSpPr>
          <p:spPr bwMode="auto">
            <a:xfrm>
              <a:off x="3947919" y="8822332"/>
              <a:ext cx="108133" cy="878290"/>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rgbClr val="0070C0"/>
            </a:solidFill>
            <a:ln>
              <a:noFill/>
            </a:ln>
            <a:effectLst/>
          </p:spPr>
          <p:txBody>
            <a:bodyPr wrap="none" anchor="ctr"/>
            <a:lstStyle/>
            <a:p>
              <a:pPr defTabSz="914217"/>
              <a:endParaRPr lang="en-US" sz="3265">
                <a:solidFill>
                  <a:srgbClr val="747993"/>
                </a:solidFill>
                <a:latin typeface="DM Sans" pitchFamily="2" charset="77"/>
              </a:endParaRPr>
            </a:p>
          </p:txBody>
        </p:sp>
      </p:grpSp>
      <p:pic>
        <p:nvPicPr>
          <p:cNvPr id="86" name="Graphic 85" descr="Fork In Road outline">
            <a:extLst>
              <a:ext uri="{FF2B5EF4-FFF2-40B4-BE49-F238E27FC236}">
                <a16:creationId xmlns:a16="http://schemas.microsoft.com/office/drawing/2014/main" id="{193CDE22-CE48-846E-28FC-0C27A647C2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2292" y="2973195"/>
            <a:ext cx="554181" cy="554181"/>
          </a:xfrm>
          <a:prstGeom prst="rect">
            <a:avLst/>
          </a:prstGeom>
        </p:spPr>
      </p:pic>
      <p:pic>
        <p:nvPicPr>
          <p:cNvPr id="88" name="Graphic 87" descr="City outline">
            <a:extLst>
              <a:ext uri="{FF2B5EF4-FFF2-40B4-BE49-F238E27FC236}">
                <a16:creationId xmlns:a16="http://schemas.microsoft.com/office/drawing/2014/main" id="{BAD5B19D-5161-9229-0318-D1734F0D11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5755" y="2338972"/>
            <a:ext cx="782638" cy="782638"/>
          </a:xfrm>
          <a:prstGeom prst="rect">
            <a:avLst/>
          </a:prstGeom>
        </p:spPr>
      </p:pic>
      <p:sp>
        <p:nvSpPr>
          <p:cNvPr id="58" name="TextBox 57">
            <a:extLst>
              <a:ext uri="{FF2B5EF4-FFF2-40B4-BE49-F238E27FC236}">
                <a16:creationId xmlns:a16="http://schemas.microsoft.com/office/drawing/2014/main" id="{4A8B1C0A-E6D7-1302-020A-0693CD4F613E}"/>
              </a:ext>
            </a:extLst>
          </p:cNvPr>
          <p:cNvSpPr txBox="1"/>
          <p:nvPr/>
        </p:nvSpPr>
        <p:spPr>
          <a:xfrm>
            <a:off x="9461746" y="6545943"/>
            <a:ext cx="2384310" cy="246221"/>
          </a:xfrm>
          <a:prstGeom prst="rect">
            <a:avLst/>
          </a:prstGeom>
          <a:noFill/>
        </p:spPr>
        <p:txBody>
          <a:bodyPr wrap="square">
            <a:spAutoFit/>
          </a:bodyPr>
          <a:lstStyle/>
          <a:p>
            <a:r>
              <a:rPr lang="lv-LV" sz="1000">
                <a:latin typeface="Verdana" panose="020B0604030504040204" pitchFamily="34" charset="0"/>
                <a:ea typeface="Verdana" panose="020B0604030504040204" pitchFamily="34" charset="0"/>
              </a:rPr>
              <a:t>Programma 2021-2027</a:t>
            </a:r>
          </a:p>
        </p:txBody>
      </p:sp>
      <p:sp>
        <p:nvSpPr>
          <p:cNvPr id="5" name="TextBox 4">
            <a:extLst>
              <a:ext uri="{FF2B5EF4-FFF2-40B4-BE49-F238E27FC236}">
                <a16:creationId xmlns:a16="http://schemas.microsoft.com/office/drawing/2014/main" id="{207D0FCF-3898-A861-B995-D465AE1A3373}"/>
              </a:ext>
            </a:extLst>
          </p:cNvPr>
          <p:cNvSpPr txBox="1"/>
          <p:nvPr/>
        </p:nvSpPr>
        <p:spPr>
          <a:xfrm>
            <a:off x="81030" y="6578808"/>
            <a:ext cx="8513047" cy="230832"/>
          </a:xfrm>
          <a:prstGeom prst="rect">
            <a:avLst/>
          </a:prstGeom>
          <a:noFill/>
        </p:spPr>
        <p:txBody>
          <a:bodyPr wrap="square" rtlCol="0">
            <a:spAutoFit/>
          </a:bodyPr>
          <a:lstStyle/>
          <a:p>
            <a:r>
              <a:rPr lang="lv-LV" sz="900">
                <a:solidFill>
                  <a:schemeClr val="tx2"/>
                </a:solidFill>
                <a:latin typeface="Public Sans" panose="020B0604020202020204"/>
              </a:rPr>
              <a:t>* 5.1.1.SAM pasākumu indikatīvais laika grafiks atšķiras. Norādīts laika periods, ietverot visus 5.1.1.SAM pasākumus</a:t>
            </a:r>
          </a:p>
        </p:txBody>
      </p:sp>
    </p:spTree>
    <p:extLst>
      <p:ext uri="{BB962C8B-B14F-4D97-AF65-F5344CB8AC3E}">
        <p14:creationId xmlns:p14="http://schemas.microsoft.com/office/powerpoint/2010/main" val="36143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797" y="261228"/>
            <a:ext cx="8839200" cy="1036642"/>
          </a:xfrm>
        </p:spPr>
        <p:txBody>
          <a:bodyPr>
            <a:normAutofit fontScale="90000"/>
          </a:bodyPr>
          <a:lstStyle/>
          <a:p>
            <a:pPr algn="ctr"/>
            <a:br>
              <a:rPr lang="lv-LV" sz="2200" dirty="0">
                <a:latin typeface="Public Sans"/>
                <a:ea typeface="Verdana"/>
              </a:rPr>
            </a:br>
            <a:r>
              <a:rPr lang="lv-LV" sz="2200" dirty="0">
                <a:latin typeface="Public Sans"/>
                <a:ea typeface="Verdana"/>
              </a:rPr>
              <a:t>3.1.1.3.i. Investīcijas uzņēmējdarbības publiskajā infrastruktūrā industriālo parku un teritoriju attīstīšanai reģionos</a:t>
            </a:r>
            <a:br>
              <a:rPr lang="en-US" dirty="0">
                <a:latin typeface="Open Sans Bold"/>
              </a:rPr>
            </a:br>
            <a:endParaRPr lang="lv-LV" dirty="0"/>
          </a:p>
        </p:txBody>
      </p:sp>
      <p:graphicFrame>
        <p:nvGraphicFramePr>
          <p:cNvPr id="6" name="Content Placeholder 5"/>
          <p:cNvGraphicFramePr>
            <a:graphicFrameLocks noGrp="1"/>
          </p:cNvGraphicFramePr>
          <p:nvPr>
            <p:ph idx="1"/>
          </p:nvPr>
        </p:nvGraphicFramePr>
        <p:xfrm>
          <a:off x="661144" y="1884152"/>
          <a:ext cx="11311116" cy="4540366"/>
        </p:xfrm>
        <a:graphic>
          <a:graphicData uri="http://schemas.openxmlformats.org/drawingml/2006/table">
            <a:tbl>
              <a:tblPr firstRow="1" bandRow="1">
                <a:tableStyleId>{16D9F66E-5EB9-4882-86FB-DCBF35E3C3E4}</a:tableStyleId>
              </a:tblPr>
              <a:tblGrid>
                <a:gridCol w="4432957">
                  <a:extLst>
                    <a:ext uri="{9D8B030D-6E8A-4147-A177-3AD203B41FA5}">
                      <a16:colId xmlns:a16="http://schemas.microsoft.com/office/drawing/2014/main" val="947980561"/>
                    </a:ext>
                  </a:extLst>
                </a:gridCol>
                <a:gridCol w="5054437">
                  <a:extLst>
                    <a:ext uri="{9D8B030D-6E8A-4147-A177-3AD203B41FA5}">
                      <a16:colId xmlns:a16="http://schemas.microsoft.com/office/drawing/2014/main" val="4260780680"/>
                    </a:ext>
                  </a:extLst>
                </a:gridCol>
                <a:gridCol w="1823722">
                  <a:extLst>
                    <a:ext uri="{9D8B030D-6E8A-4147-A177-3AD203B41FA5}">
                      <a16:colId xmlns:a16="http://schemas.microsoft.com/office/drawing/2014/main" val="1908759274"/>
                    </a:ext>
                  </a:extLst>
                </a:gridCol>
              </a:tblGrid>
              <a:tr h="605659">
                <a:tc>
                  <a:txBody>
                    <a:bodyPr/>
                    <a:lstStyle/>
                    <a:p>
                      <a:pPr algn="ctr"/>
                      <a:r>
                        <a:rPr lang="lv-LV" sz="1500">
                          <a:solidFill>
                            <a:schemeClr val="accent6">
                              <a:lumMod val="10000"/>
                            </a:schemeClr>
                          </a:solidFill>
                          <a:latin typeface="Public Sans" panose="020B0604020202020204" charset="-70"/>
                        </a:rPr>
                        <a:t>Apraksts</a:t>
                      </a:r>
                      <a:endParaRPr lang="lv-LV" sz="1500">
                        <a:solidFill>
                          <a:schemeClr val="accent6">
                            <a:lumMod val="10000"/>
                          </a:schemeClr>
                        </a:solidFill>
                        <a:latin typeface="Public Sans" panose="020B0604020202020204" charset="-70"/>
                        <a:ea typeface="Open Sans" panose="020B0604020202020204" charset="0"/>
                        <a:cs typeface="Open Sans" panose="020B0604020202020204" charset="0"/>
                      </a:endParaRPr>
                    </a:p>
                  </a:txBody>
                  <a:tcPr marL="60960" marR="60960" marT="30480" marB="30480" anchor="ctr"/>
                </a:tc>
                <a:tc>
                  <a:txBody>
                    <a:bodyPr/>
                    <a:lstStyle/>
                    <a:p>
                      <a:pPr algn="ctr"/>
                      <a:r>
                        <a:rPr lang="lv-LV" sz="1500">
                          <a:solidFill>
                            <a:schemeClr val="accent6">
                              <a:lumMod val="10000"/>
                            </a:schemeClr>
                          </a:solidFill>
                          <a:latin typeface="Public Sans" panose="020B0604020202020204" charset="-70"/>
                        </a:rPr>
                        <a:t>Mērķi</a:t>
                      </a:r>
                      <a:endParaRPr lang="lv-LV" sz="1500">
                        <a:solidFill>
                          <a:schemeClr val="accent6">
                            <a:lumMod val="10000"/>
                          </a:schemeClr>
                        </a:solidFill>
                        <a:latin typeface="Public Sans" panose="020B0604020202020204" charset="-70"/>
                        <a:ea typeface="Open Sans" panose="020B0604020202020204" charset="0"/>
                        <a:cs typeface="Open Sans" panose="020B0604020202020204" charset="0"/>
                      </a:endParaRP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a:solidFill>
                            <a:schemeClr val="accent6">
                              <a:lumMod val="10000"/>
                            </a:schemeClr>
                          </a:solidFill>
                          <a:latin typeface="Public Sans" panose="020B0604020202020204" charset="-70"/>
                        </a:rPr>
                        <a:t>ES</a:t>
                      </a:r>
                      <a:r>
                        <a:rPr lang="lv-LV" sz="1500" baseline="0">
                          <a:solidFill>
                            <a:schemeClr val="accent6">
                              <a:lumMod val="10000"/>
                            </a:schemeClr>
                          </a:solidFill>
                          <a:latin typeface="Public Sans" panose="020B0604020202020204" charset="-70"/>
                        </a:rPr>
                        <a:t> fondu finansējums (milj.€)</a:t>
                      </a:r>
                      <a:endParaRPr lang="lv-LV" sz="1500">
                        <a:solidFill>
                          <a:schemeClr val="accent6">
                            <a:lumMod val="10000"/>
                          </a:schemeClr>
                        </a:solidFill>
                        <a:latin typeface="Public Sans" panose="020B0604020202020204" charset="-70"/>
                      </a:endParaRPr>
                    </a:p>
                  </a:txBody>
                  <a:tcPr marL="60960" marR="60960" marT="30480" marB="30480" anchor="ctr"/>
                </a:tc>
                <a:extLst>
                  <a:ext uri="{0D108BD9-81ED-4DB2-BD59-A6C34878D82A}">
                    <a16:rowId xmlns:a16="http://schemas.microsoft.com/office/drawing/2014/main" val="3110472997"/>
                  </a:ext>
                </a:extLst>
              </a:tr>
              <a:tr h="235811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1500" b="1" kern="1200">
                          <a:solidFill>
                            <a:schemeClr val="accent6">
                              <a:lumMod val="10000"/>
                            </a:schemeClr>
                          </a:solidFill>
                          <a:effectLst/>
                          <a:latin typeface="Public Sans" panose="020B0604020202020204" charset="-70"/>
                        </a:rPr>
                        <a:t>Industriālo pieslēgumu </a:t>
                      </a:r>
                      <a:r>
                        <a:rPr lang="lv-LV" sz="1500" kern="1200">
                          <a:solidFill>
                            <a:schemeClr val="accent6">
                              <a:lumMod val="10000"/>
                            </a:schemeClr>
                          </a:solidFill>
                          <a:effectLst/>
                          <a:latin typeface="Public Sans" panose="020B0604020202020204" charset="-70"/>
                        </a:rPr>
                        <a:t>ierīkošana un to saistītās jaudas palielināšana (siltumapgāde, ūdens un kanalizācija, elektrība), </a:t>
                      </a:r>
                      <a:r>
                        <a:rPr lang="lv-LV" sz="1500" b="1" kern="1200">
                          <a:solidFill>
                            <a:schemeClr val="accent6">
                              <a:lumMod val="10000"/>
                            </a:schemeClr>
                          </a:solidFill>
                          <a:effectLst/>
                          <a:latin typeface="Public Sans" panose="020B0604020202020204" charset="-70"/>
                        </a:rPr>
                        <a:t>pievedceļu </a:t>
                      </a:r>
                      <a:r>
                        <a:rPr lang="lv-LV" sz="1500" kern="1200">
                          <a:solidFill>
                            <a:schemeClr val="accent6">
                              <a:lumMod val="10000"/>
                            </a:schemeClr>
                          </a:solidFill>
                          <a:effectLst/>
                          <a:latin typeface="Public Sans" panose="020B0604020202020204" charset="-70"/>
                        </a:rPr>
                        <a:t>atjaunošana vai ierīkošana pie industriālajām teritorijām, komercdarbības mērķiem paredzēto </a:t>
                      </a:r>
                      <a:r>
                        <a:rPr lang="lv-LV" sz="1500" b="1" kern="1200">
                          <a:solidFill>
                            <a:schemeClr val="accent6">
                              <a:lumMod val="10000"/>
                            </a:schemeClr>
                          </a:solidFill>
                          <a:effectLst/>
                          <a:latin typeface="Public Sans" panose="020B0604020202020204" charset="-70"/>
                        </a:rPr>
                        <a:t>ēku</a:t>
                      </a:r>
                      <a:r>
                        <a:rPr lang="lv-LV" sz="1500" kern="1200">
                          <a:solidFill>
                            <a:schemeClr val="accent6">
                              <a:lumMod val="10000"/>
                            </a:schemeClr>
                          </a:solidFill>
                          <a:effectLst/>
                          <a:latin typeface="Public Sans" panose="020B0604020202020204" charset="-70"/>
                        </a:rPr>
                        <a:t> un to </a:t>
                      </a:r>
                      <a:r>
                        <a:rPr lang="lv-LV" sz="1500" b="1" kern="1200">
                          <a:solidFill>
                            <a:schemeClr val="accent6">
                              <a:lumMod val="10000"/>
                            </a:schemeClr>
                          </a:solidFill>
                          <a:effectLst/>
                          <a:latin typeface="Public Sans" panose="020B0604020202020204" charset="-70"/>
                        </a:rPr>
                        <a:t>saistītās infrastruktūras </a:t>
                      </a:r>
                      <a:r>
                        <a:rPr lang="lv-LV" sz="1500" kern="1200">
                          <a:solidFill>
                            <a:schemeClr val="accent6">
                              <a:lumMod val="10000"/>
                            </a:schemeClr>
                          </a:solidFill>
                          <a:effectLst/>
                          <a:latin typeface="Public Sans" panose="020B0604020202020204" charset="-70"/>
                        </a:rPr>
                        <a:t>attīstīšana</a:t>
                      </a:r>
                      <a:endParaRPr lang="lv-LV" sz="1500">
                        <a:solidFill>
                          <a:schemeClr val="accent6">
                            <a:lumMod val="10000"/>
                          </a:schemeClr>
                        </a:solidFill>
                        <a:latin typeface="Public Sans" panose="020B0604020202020204" charset="-70"/>
                      </a:endParaRPr>
                    </a:p>
                    <a:p>
                      <a:pPr algn="ctr"/>
                      <a:endParaRPr lang="lv-LV" sz="1500">
                        <a:solidFill>
                          <a:schemeClr val="accent6">
                            <a:lumMod val="10000"/>
                          </a:schemeClr>
                        </a:solidFill>
                        <a:latin typeface="Public Sans" panose="020B0604020202020204" charset="-70"/>
                        <a:ea typeface="Open Sans" panose="020B0604020202020204" charset="0"/>
                        <a:cs typeface="Open Sans" panose="020B0604020202020204" charset="0"/>
                      </a:endParaRPr>
                    </a:p>
                  </a:txBody>
                  <a:tcPr marL="60960" marR="60960" marT="30480" marB="30480" anchor="ctr"/>
                </a:tc>
                <a:tc>
                  <a:txBody>
                    <a:bodyPr/>
                    <a:lstStyle/>
                    <a:p>
                      <a:pPr marL="342900" marR="0" lvl="0" indent="-342900" algn="just"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lv-LV" sz="1400" kern="1200">
                          <a:solidFill>
                            <a:schemeClr val="accent6">
                              <a:lumMod val="10000"/>
                            </a:schemeClr>
                          </a:solidFill>
                          <a:effectLst/>
                          <a:latin typeface="Public Sans" panose="020B0604020202020204" charset="-70"/>
                        </a:rPr>
                        <a:t>noslēgti </a:t>
                      </a:r>
                      <a:r>
                        <a:rPr lang="lv-LV" sz="1400" b="1" kern="1200">
                          <a:solidFill>
                            <a:schemeClr val="accent6">
                              <a:lumMod val="10000"/>
                            </a:schemeClr>
                          </a:solidFill>
                          <a:effectLst/>
                          <a:latin typeface="Public Sans" panose="020B0604020202020204" charset="-70"/>
                        </a:rPr>
                        <a:t>4 nodomu protokoli </a:t>
                      </a:r>
                      <a:r>
                        <a:rPr lang="lv-LV" sz="1400" kern="1200">
                          <a:solidFill>
                            <a:schemeClr val="accent6">
                              <a:lumMod val="10000"/>
                            </a:schemeClr>
                          </a:solidFill>
                          <a:effectLst/>
                          <a:latin typeface="Public Sans" panose="020B0604020202020204" charset="-70"/>
                        </a:rPr>
                        <a:t>ar starptautiski atzītiem industriālo parku operatoriem un/vai nomniekiem, paredzot </a:t>
                      </a:r>
                      <a:r>
                        <a:rPr lang="lv-LV" sz="1400" kern="1200" err="1">
                          <a:solidFill>
                            <a:schemeClr val="accent6">
                              <a:lumMod val="10000"/>
                            </a:schemeClr>
                          </a:solidFill>
                          <a:effectLst/>
                          <a:latin typeface="Public Sans" panose="020B0604020202020204" charset="-70"/>
                        </a:rPr>
                        <a:t>nefinanšu</a:t>
                      </a:r>
                      <a:r>
                        <a:rPr lang="lv-LV" sz="1400" kern="1200">
                          <a:solidFill>
                            <a:schemeClr val="accent6">
                              <a:lumMod val="10000"/>
                            </a:schemeClr>
                          </a:solidFill>
                          <a:effectLst/>
                          <a:latin typeface="Public Sans" panose="020B0604020202020204" charset="-70"/>
                        </a:rPr>
                        <a:t> investīciju piesaistīšanu vismaz </a:t>
                      </a:r>
                      <a:br>
                        <a:rPr lang="lv-LV" sz="1400" kern="1200">
                          <a:solidFill>
                            <a:schemeClr val="accent6">
                              <a:lumMod val="10000"/>
                            </a:schemeClr>
                          </a:solidFill>
                          <a:effectLst/>
                          <a:latin typeface="Public Sans" panose="020B0604020202020204" charset="-70"/>
                        </a:rPr>
                      </a:br>
                      <a:r>
                        <a:rPr lang="lv-LV" sz="1400" b="1" kern="1200">
                          <a:solidFill>
                            <a:schemeClr val="accent6">
                              <a:lumMod val="10000"/>
                            </a:schemeClr>
                          </a:solidFill>
                          <a:effectLst/>
                          <a:latin typeface="Public Sans" panose="020B0604020202020204" charset="-70"/>
                        </a:rPr>
                        <a:t>85 741 349 </a:t>
                      </a:r>
                      <a:r>
                        <a:rPr lang="lv-LV" sz="1400" b="1" baseline="0">
                          <a:solidFill>
                            <a:schemeClr val="accent6">
                              <a:lumMod val="10000"/>
                            </a:schemeClr>
                          </a:solidFill>
                          <a:latin typeface="Public Sans" panose="020B0604020202020204" charset="-70"/>
                        </a:rPr>
                        <a:t>€</a:t>
                      </a:r>
                      <a:endParaRPr lang="lv-LV" sz="1400" b="1">
                        <a:solidFill>
                          <a:schemeClr val="accent6">
                            <a:lumMod val="10000"/>
                          </a:schemeClr>
                        </a:solidFill>
                        <a:latin typeface="Public Sans" panose="020B0604020202020204" charset="-70"/>
                      </a:endParaRPr>
                    </a:p>
                    <a:p>
                      <a:pPr marL="285750" marR="0" lvl="0" indent="-285750" algn="just"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pt-BR" sz="1400">
                          <a:solidFill>
                            <a:schemeClr val="accent6">
                              <a:lumMod val="10000"/>
                            </a:schemeClr>
                          </a:solidFill>
                          <a:latin typeface="Public Sans" panose="020B0604020202020204" charset="-70"/>
                        </a:rPr>
                        <a:t>Pabeigti </a:t>
                      </a:r>
                      <a:r>
                        <a:rPr lang="lv-LV" sz="1400" b="1">
                          <a:solidFill>
                            <a:schemeClr val="accent6">
                              <a:lumMod val="10000"/>
                            </a:schemeClr>
                          </a:solidFill>
                          <a:latin typeface="Public Sans" panose="020B0604020202020204" charset="-70"/>
                        </a:rPr>
                        <a:t>4</a:t>
                      </a:r>
                      <a:r>
                        <a:rPr lang="lv-LV" sz="1400" b="1" baseline="0">
                          <a:solidFill>
                            <a:schemeClr val="accent6">
                              <a:lumMod val="10000"/>
                            </a:schemeClr>
                          </a:solidFill>
                          <a:latin typeface="Public Sans" panose="020B0604020202020204" charset="-70"/>
                        </a:rPr>
                        <a:t> </a:t>
                      </a:r>
                      <a:r>
                        <a:rPr lang="pt-BR" sz="1400" b="1">
                          <a:solidFill>
                            <a:schemeClr val="accent6">
                              <a:lumMod val="10000"/>
                            </a:schemeClr>
                          </a:solidFill>
                          <a:latin typeface="Public Sans" panose="020B0604020202020204" charset="-70"/>
                        </a:rPr>
                        <a:t>būvdarbi industriālajos parkos</a:t>
                      </a:r>
                      <a:r>
                        <a:rPr lang="pt-BR" sz="1400">
                          <a:solidFill>
                            <a:schemeClr val="accent6">
                              <a:lumMod val="10000"/>
                            </a:schemeClr>
                          </a:solidFill>
                          <a:latin typeface="Public Sans" panose="020B0604020202020204" charset="-70"/>
                        </a:rPr>
                        <a:t> reģionos</a:t>
                      </a:r>
                      <a:endParaRPr lang="lv-LV" sz="1400">
                        <a:solidFill>
                          <a:schemeClr val="accent6">
                            <a:lumMod val="10000"/>
                          </a:schemeClr>
                        </a:solidFill>
                        <a:latin typeface="Public Sans" panose="020B0604020202020204" charset="-70"/>
                      </a:endParaRPr>
                    </a:p>
                    <a:p>
                      <a:pPr marL="285750" marR="0" lvl="0" indent="-285750" algn="just"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lv-LV" sz="1400">
                          <a:solidFill>
                            <a:schemeClr val="accent6">
                              <a:lumMod val="10000"/>
                            </a:schemeClr>
                          </a:solidFill>
                          <a:latin typeface="Public Sans" panose="020B0604020202020204" charset="-70"/>
                        </a:rPr>
                        <a:t>Radītas </a:t>
                      </a:r>
                      <a:r>
                        <a:rPr lang="lv-LV" sz="1400" b="1" baseline="0">
                          <a:solidFill>
                            <a:schemeClr val="accent6">
                              <a:lumMod val="10000"/>
                            </a:schemeClr>
                          </a:solidFill>
                          <a:latin typeface="Public Sans" panose="020B0604020202020204" charset="-70"/>
                        </a:rPr>
                        <a:t>328 </a:t>
                      </a:r>
                      <a:r>
                        <a:rPr lang="lv-LV" sz="1400">
                          <a:solidFill>
                            <a:schemeClr val="accent6">
                              <a:lumMod val="10000"/>
                            </a:schemeClr>
                          </a:solidFill>
                          <a:latin typeface="Public Sans" panose="020B0604020202020204" charset="-70"/>
                        </a:rPr>
                        <a:t>jaunas </a:t>
                      </a:r>
                      <a:r>
                        <a:rPr lang="lv-LV" sz="1400" b="1">
                          <a:solidFill>
                            <a:schemeClr val="accent6">
                              <a:lumMod val="10000"/>
                            </a:schemeClr>
                          </a:solidFill>
                          <a:latin typeface="Public Sans" panose="020B0604020202020204" charset="-70"/>
                        </a:rPr>
                        <a:t>darba vietas </a:t>
                      </a:r>
                      <a:r>
                        <a:rPr lang="lv-LV" sz="1400">
                          <a:solidFill>
                            <a:schemeClr val="accent6">
                              <a:lumMod val="10000"/>
                            </a:schemeClr>
                          </a:solidFill>
                          <a:latin typeface="Public Sans" panose="020B0604020202020204" charset="-70"/>
                        </a:rPr>
                        <a:t>(ar vidējo algu, kas pārsniedz vidējo darba samaksu attiecīgajā tautsaimniecības nozarē attiecīgajā plānošanas reģionā</a:t>
                      </a:r>
                      <a:r>
                        <a:rPr lang="lv-LV" sz="1500">
                          <a:solidFill>
                            <a:schemeClr val="accent6">
                              <a:lumMod val="10000"/>
                            </a:schemeClr>
                          </a:solidFill>
                          <a:latin typeface="Public Sans" panose="020B0604020202020204" charset="-70"/>
                        </a:rPr>
                        <a:t>)</a:t>
                      </a:r>
                      <a:endParaRPr lang="lv-LV" sz="1500" b="1">
                        <a:solidFill>
                          <a:schemeClr val="accent6">
                            <a:lumMod val="10000"/>
                          </a:schemeClr>
                        </a:solidFill>
                        <a:latin typeface="Public Sans" panose="020B0604020202020204" charset="-70"/>
                      </a:endParaRPr>
                    </a:p>
                    <a:p>
                      <a:endParaRPr lang="lv-LV" sz="1500">
                        <a:solidFill>
                          <a:schemeClr val="accent6">
                            <a:lumMod val="10000"/>
                          </a:schemeClr>
                        </a:solidFill>
                        <a:latin typeface="Public Sans" panose="020B0604020202020204" charset="-70"/>
                        <a:ea typeface="Open Sans" panose="020B0604020202020204" charset="0"/>
                        <a:cs typeface="Open Sans" panose="020B0604020202020204" charset="0"/>
                      </a:endParaRP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a:solidFill>
                            <a:schemeClr val="accent6">
                              <a:lumMod val="10000"/>
                            </a:schemeClr>
                          </a:solidFill>
                          <a:latin typeface="Public Sans" panose="020B0604020202020204" charset="-70"/>
                        </a:rPr>
                        <a:t>80,0</a:t>
                      </a:r>
                      <a:endParaRPr lang="lv-LV" sz="2000">
                        <a:solidFill>
                          <a:schemeClr val="accent6">
                            <a:lumMod val="10000"/>
                          </a:schemeClr>
                        </a:solidFill>
                        <a:latin typeface="Public Sans" panose="020B0604020202020204" charset="-70"/>
                        <a:ea typeface="Open Sans" panose="020B0604020202020204" charset="0"/>
                        <a:cs typeface="Open Sans" panose="020B0604020202020204" charset="0"/>
                      </a:endParaRPr>
                    </a:p>
                  </a:txBody>
                  <a:tcPr marL="60960" marR="60960" marT="30480" marB="30480" anchor="ctr"/>
                </a:tc>
                <a:extLst>
                  <a:ext uri="{0D108BD9-81ED-4DB2-BD59-A6C34878D82A}">
                    <a16:rowId xmlns:a16="http://schemas.microsoft.com/office/drawing/2014/main" val="58360997"/>
                  </a:ext>
                </a:extLst>
              </a:tr>
              <a:tr h="3420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500" b="1" u="none" strike="noStrike" kern="1200" cap="none" spc="0" normalizeH="0" baseline="0" noProof="0">
                          <a:ln>
                            <a:noFill/>
                          </a:ln>
                          <a:solidFill>
                            <a:schemeClr val="accent6">
                              <a:lumMod val="10000"/>
                            </a:schemeClr>
                          </a:solidFill>
                          <a:effectLst/>
                          <a:uLnTx/>
                          <a:uFillTx/>
                          <a:latin typeface="Public Sans" panose="020B0604020202020204"/>
                        </a:rPr>
                        <a:t>Investīciju laika grafiks</a:t>
                      </a:r>
                      <a:endParaRPr kumimoji="0" lang="lv-LV" sz="1500" b="1" i="0" u="none" strike="noStrike" kern="1200" cap="none" spc="0" normalizeH="0" baseline="0" noProof="0">
                        <a:ln>
                          <a:noFill/>
                        </a:ln>
                        <a:solidFill>
                          <a:schemeClr val="accent6">
                            <a:lumMod val="10000"/>
                          </a:schemeClr>
                        </a:solidFill>
                        <a:effectLst/>
                        <a:uLnTx/>
                        <a:uFillTx/>
                        <a:latin typeface="Public Sans" panose="020B0604020202020204"/>
                        <a:ea typeface="Open Sans" panose="020B0604020202020204" charset="0"/>
                        <a:cs typeface="Open Sans" panose="020B0604020202020204" charset="0"/>
                      </a:endParaRPr>
                    </a:p>
                  </a:txBody>
                  <a:tcPr marL="60960" marR="60960" marT="30480" marB="30480" anchor="ctr"/>
                </a:tc>
                <a:tc hMerge="1">
                  <a:txBody>
                    <a:bodyPr/>
                    <a:lstStyle/>
                    <a:p>
                      <a:endParaRPr lang="lv-LV" sz="2200">
                        <a:solidFill>
                          <a:schemeClr val="tx1"/>
                        </a:solidFill>
                        <a:latin typeface="Open Sans" panose="020B0604020202020204" charset="0"/>
                        <a:ea typeface="Open Sans" panose="020B0604020202020204" charset="0"/>
                        <a:cs typeface="Open Sans" panose="020B060402020202020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200">
                        <a:solidFill>
                          <a:schemeClr val="tx1"/>
                        </a:solidFill>
                        <a:latin typeface="Open Sans" panose="020B0604020202020204" charset="0"/>
                        <a:ea typeface="Open Sans" panose="020B0604020202020204" charset="0"/>
                        <a:cs typeface="Open Sans" panose="020B0604020202020204" charset="0"/>
                      </a:endParaRPr>
                    </a:p>
                  </a:txBody>
                  <a:tcPr anchor="ctr"/>
                </a:tc>
                <a:extLst>
                  <a:ext uri="{0D108BD9-81ED-4DB2-BD59-A6C34878D82A}">
                    <a16:rowId xmlns:a16="http://schemas.microsoft.com/office/drawing/2014/main" val="3863221193"/>
                  </a:ext>
                </a:extLst>
              </a:tr>
              <a:tr h="1234542">
                <a:tc gridSpan="3">
                  <a:txBody>
                    <a:bodyPr/>
                    <a:lstStyle/>
                    <a:p>
                      <a:pPr algn="ctr"/>
                      <a:endParaRPr lang="lv-LV" sz="1500">
                        <a:solidFill>
                          <a:schemeClr val="accent6">
                            <a:lumMod val="10000"/>
                          </a:schemeClr>
                        </a:solidFill>
                        <a:latin typeface="Open Sans" panose="020B0604020202020204" charset="0"/>
                        <a:ea typeface="Open Sans" panose="020B0604020202020204" charset="0"/>
                        <a:cs typeface="Open Sans" panose="020B0604020202020204" charset="0"/>
                      </a:endParaRPr>
                    </a:p>
                  </a:txBody>
                  <a:tcPr marL="60960" marR="60960" marT="30480" marB="30480" anchor="ctr">
                    <a:solidFill>
                      <a:schemeClr val="bg2"/>
                    </a:solidFill>
                  </a:tcPr>
                </a:tc>
                <a:tc hMerge="1">
                  <a:txBody>
                    <a:bodyPr/>
                    <a:lstStyle/>
                    <a:p>
                      <a:endParaRPr lang="lv-LV" sz="2200">
                        <a:solidFill>
                          <a:schemeClr val="tx1"/>
                        </a:solidFill>
                        <a:latin typeface="Open Sans" panose="020B0604020202020204" charset="0"/>
                        <a:ea typeface="Open Sans" panose="020B0604020202020204" charset="0"/>
                        <a:cs typeface="Open Sans" panose="020B0604020202020204" charset="0"/>
                      </a:endParaRPr>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200">
                        <a:solidFill>
                          <a:schemeClr val="tx1"/>
                        </a:solidFill>
                        <a:latin typeface="Open Sans" panose="020B0604020202020204" charset="0"/>
                        <a:ea typeface="Open Sans" panose="020B0604020202020204" charset="0"/>
                        <a:cs typeface="Open Sans" panose="020B0604020202020204" charset="0"/>
                      </a:endParaRPr>
                    </a:p>
                  </a:txBody>
                  <a:tcPr anchor="ctr">
                    <a:noFill/>
                  </a:tcPr>
                </a:tc>
                <a:extLst>
                  <a:ext uri="{0D108BD9-81ED-4DB2-BD59-A6C34878D82A}">
                    <a16:rowId xmlns:a16="http://schemas.microsoft.com/office/drawing/2014/main" val="2157238202"/>
                  </a:ext>
                </a:extLst>
              </a:tr>
            </a:tbl>
          </a:graphicData>
        </a:graphic>
      </p:graphicFrame>
      <p:sp>
        <p:nvSpPr>
          <p:cNvPr id="5" name="Text Placeholder 4"/>
          <p:cNvSpPr>
            <a:spLocks noGrp="1"/>
          </p:cNvSpPr>
          <p:nvPr>
            <p:ph type="body" sz="quarter" idx="12"/>
          </p:nvPr>
        </p:nvSpPr>
        <p:spPr>
          <a:xfrm>
            <a:off x="6792897" y="6530513"/>
            <a:ext cx="4876800" cy="304800"/>
          </a:xfrm>
        </p:spPr>
        <p:txBody>
          <a:bodyPr>
            <a:normAutofit/>
          </a:bodyPr>
          <a:lstStyle/>
          <a:p>
            <a:r>
              <a:rPr lang="lv-LV" dirty="0"/>
              <a:t>VARAM AF investīcijas pašvaldībām</a:t>
            </a:r>
          </a:p>
        </p:txBody>
      </p:sp>
      <p:sp>
        <p:nvSpPr>
          <p:cNvPr id="3" name="Slide Number Placeholder 2"/>
          <p:cNvSpPr>
            <a:spLocks noGrp="1"/>
          </p:cNvSpPr>
          <p:nvPr>
            <p:ph type="sldNum" sz="quarter" idx="13"/>
          </p:nvPr>
        </p:nvSpPr>
        <p:spPr>
          <a:xfrm>
            <a:off x="11908464" y="6553200"/>
            <a:ext cx="406400" cy="304800"/>
          </a:xfrm>
        </p:spPr>
        <p:txBody>
          <a:bodyPr/>
          <a:lstStyle/>
          <a:p>
            <a:pPr>
              <a:defRPr/>
            </a:pPr>
            <a:fld id="{245240DB-62FA-48E7-A381-ED4EC526F4E0}" type="slidenum">
              <a:rPr lang="en-US" altLang="en-US" smtClean="0"/>
              <a:pPr>
                <a:defRPr/>
              </a:pPr>
              <a:t>13</a:t>
            </a:fld>
            <a:endParaRPr lang="en-US" altLang="en-US"/>
          </a:p>
        </p:txBody>
      </p:sp>
      <p:grpSp>
        <p:nvGrpSpPr>
          <p:cNvPr id="263" name="Group 262">
            <a:extLst>
              <a:ext uri="{FF2B5EF4-FFF2-40B4-BE49-F238E27FC236}">
                <a16:creationId xmlns:a16="http://schemas.microsoft.com/office/drawing/2014/main" id="{7C67ECFE-0EA6-4BAE-4A98-6E724B41C547}"/>
              </a:ext>
            </a:extLst>
          </p:cNvPr>
          <p:cNvGrpSpPr/>
          <p:nvPr/>
        </p:nvGrpSpPr>
        <p:grpSpPr>
          <a:xfrm>
            <a:off x="-39316" y="5151019"/>
            <a:ext cx="11773372" cy="1531883"/>
            <a:chOff x="-237930" y="7874154"/>
            <a:chExt cx="21848446" cy="4313305"/>
          </a:xfrm>
        </p:grpSpPr>
        <p:grpSp>
          <p:nvGrpSpPr>
            <p:cNvPr id="264" name="Group 263">
              <a:extLst>
                <a:ext uri="{FF2B5EF4-FFF2-40B4-BE49-F238E27FC236}">
                  <a16:creationId xmlns:a16="http://schemas.microsoft.com/office/drawing/2014/main" id="{EDB78F91-1A55-4B2F-26FF-A7B8B5E743A9}"/>
                </a:ext>
              </a:extLst>
            </p:cNvPr>
            <p:cNvGrpSpPr/>
            <p:nvPr/>
          </p:nvGrpSpPr>
          <p:grpSpPr>
            <a:xfrm>
              <a:off x="-237930" y="7874154"/>
              <a:ext cx="21848446" cy="4313305"/>
              <a:chOff x="-177641" y="3445460"/>
              <a:chExt cx="18869526" cy="9011101"/>
            </a:xfrm>
          </p:grpSpPr>
          <p:sp>
            <p:nvSpPr>
              <p:cNvPr id="266" name="Freeform 419">
                <a:extLst>
                  <a:ext uri="{FF2B5EF4-FFF2-40B4-BE49-F238E27FC236}">
                    <a16:creationId xmlns:a16="http://schemas.microsoft.com/office/drawing/2014/main" id="{C1AA027E-EF52-E83D-A92C-E1063B82E689}"/>
                  </a:ext>
                </a:extLst>
              </p:cNvPr>
              <p:cNvSpPr>
                <a:spLocks noChangeArrowheads="1"/>
              </p:cNvSpPr>
              <p:nvPr/>
            </p:nvSpPr>
            <p:spPr bwMode="auto">
              <a:xfrm>
                <a:off x="1503734" y="6709679"/>
                <a:ext cx="3471967" cy="1543705"/>
              </a:xfrm>
              <a:custGeom>
                <a:avLst/>
                <a:gdLst>
                  <a:gd name="T0" fmla="*/ 2784 w 2785"/>
                  <a:gd name="T1" fmla="*/ 1239 h 1240"/>
                  <a:gd name="T2" fmla="*/ 0 w 2785"/>
                  <a:gd name="T3" fmla="*/ 1239 h 1240"/>
                  <a:gd name="T4" fmla="*/ 0 w 2785"/>
                  <a:gd name="T5" fmla="*/ 0 h 1240"/>
                  <a:gd name="T6" fmla="*/ 2784 w 2785"/>
                  <a:gd name="T7" fmla="*/ 0 h 1240"/>
                  <a:gd name="T8" fmla="*/ 2784 w 2785"/>
                  <a:gd name="T9" fmla="*/ 1239 h 1240"/>
                </a:gdLst>
                <a:ahLst/>
                <a:cxnLst>
                  <a:cxn ang="0">
                    <a:pos x="T0" y="T1"/>
                  </a:cxn>
                  <a:cxn ang="0">
                    <a:pos x="T2" y="T3"/>
                  </a:cxn>
                  <a:cxn ang="0">
                    <a:pos x="T4" y="T5"/>
                  </a:cxn>
                  <a:cxn ang="0">
                    <a:pos x="T6" y="T7"/>
                  </a:cxn>
                  <a:cxn ang="0">
                    <a:pos x="T8" y="T9"/>
                  </a:cxn>
                </a:cxnLst>
                <a:rect l="0" t="0" r="r" b="b"/>
                <a:pathLst>
                  <a:path w="2785" h="1240">
                    <a:moveTo>
                      <a:pt x="2784" y="1239"/>
                    </a:moveTo>
                    <a:lnTo>
                      <a:pt x="0" y="1239"/>
                    </a:lnTo>
                    <a:lnTo>
                      <a:pt x="0" y="0"/>
                    </a:lnTo>
                    <a:lnTo>
                      <a:pt x="2784" y="0"/>
                    </a:lnTo>
                    <a:lnTo>
                      <a:pt x="2784" y="1239"/>
                    </a:lnTo>
                  </a:path>
                </a:pathLst>
              </a:custGeom>
              <a:solidFill>
                <a:srgbClr val="5C9EE6"/>
              </a:solidFill>
              <a:ln>
                <a:noFill/>
              </a:ln>
              <a:effectLst/>
            </p:spPr>
            <p:txBody>
              <a:bodyPr wrap="none" anchor="ctr"/>
              <a:lstStyle/>
              <a:p>
                <a:pPr defTabSz="914217"/>
                <a:endParaRPr lang="en-US" sz="3265">
                  <a:solidFill>
                    <a:srgbClr val="747993"/>
                  </a:solidFill>
                  <a:latin typeface="DM Sans" pitchFamily="2" charset="77"/>
                </a:endParaRPr>
              </a:p>
            </p:txBody>
          </p:sp>
          <p:sp>
            <p:nvSpPr>
              <p:cNvPr id="267" name="Freeform 420">
                <a:extLst>
                  <a:ext uri="{FF2B5EF4-FFF2-40B4-BE49-F238E27FC236}">
                    <a16:creationId xmlns:a16="http://schemas.microsoft.com/office/drawing/2014/main" id="{681E0EDB-210F-5766-4C57-0A339ED235AD}"/>
                  </a:ext>
                </a:extLst>
              </p:cNvPr>
              <p:cNvSpPr>
                <a:spLocks noChangeArrowheads="1"/>
              </p:cNvSpPr>
              <p:nvPr/>
            </p:nvSpPr>
            <p:spPr bwMode="auto">
              <a:xfrm>
                <a:off x="4970209" y="6709680"/>
                <a:ext cx="4279531" cy="1543705"/>
              </a:xfrm>
              <a:custGeom>
                <a:avLst/>
                <a:gdLst>
                  <a:gd name="T0" fmla="*/ 3435 w 3436"/>
                  <a:gd name="T1" fmla="*/ 1239 h 1240"/>
                  <a:gd name="T2" fmla="*/ 0 w 3436"/>
                  <a:gd name="T3" fmla="*/ 1239 h 1240"/>
                  <a:gd name="T4" fmla="*/ 0 w 3436"/>
                  <a:gd name="T5" fmla="*/ 0 h 1240"/>
                  <a:gd name="T6" fmla="*/ 3435 w 3436"/>
                  <a:gd name="T7" fmla="*/ 0 h 1240"/>
                  <a:gd name="T8" fmla="*/ 3435 w 3436"/>
                  <a:gd name="T9" fmla="*/ 1239 h 1240"/>
                </a:gdLst>
                <a:ahLst/>
                <a:cxnLst>
                  <a:cxn ang="0">
                    <a:pos x="T0" y="T1"/>
                  </a:cxn>
                  <a:cxn ang="0">
                    <a:pos x="T2" y="T3"/>
                  </a:cxn>
                  <a:cxn ang="0">
                    <a:pos x="T4" y="T5"/>
                  </a:cxn>
                  <a:cxn ang="0">
                    <a:pos x="T6" y="T7"/>
                  </a:cxn>
                  <a:cxn ang="0">
                    <a:pos x="T8" y="T9"/>
                  </a:cxn>
                </a:cxnLst>
                <a:rect l="0" t="0" r="r" b="b"/>
                <a:pathLst>
                  <a:path w="3436" h="1240">
                    <a:moveTo>
                      <a:pt x="3435" y="1239"/>
                    </a:moveTo>
                    <a:lnTo>
                      <a:pt x="0" y="1239"/>
                    </a:lnTo>
                    <a:lnTo>
                      <a:pt x="0" y="0"/>
                    </a:lnTo>
                    <a:lnTo>
                      <a:pt x="3435" y="0"/>
                    </a:lnTo>
                    <a:lnTo>
                      <a:pt x="3435" y="1239"/>
                    </a:lnTo>
                  </a:path>
                </a:pathLst>
              </a:custGeom>
              <a:solidFill>
                <a:schemeClr val="accent2"/>
              </a:solidFill>
              <a:ln>
                <a:noFill/>
              </a:ln>
              <a:effectLst/>
            </p:spPr>
            <p:txBody>
              <a:bodyPr wrap="none" anchor="ctr"/>
              <a:lstStyle/>
              <a:p>
                <a:pPr defTabSz="914217"/>
                <a:endParaRPr lang="en-US" sz="3265">
                  <a:solidFill>
                    <a:srgbClr val="747993"/>
                  </a:solidFill>
                  <a:latin typeface="DM Sans" pitchFamily="2" charset="77"/>
                </a:endParaRPr>
              </a:p>
            </p:txBody>
          </p:sp>
          <p:sp>
            <p:nvSpPr>
              <p:cNvPr id="268" name="Freeform 421">
                <a:extLst>
                  <a:ext uri="{FF2B5EF4-FFF2-40B4-BE49-F238E27FC236}">
                    <a16:creationId xmlns:a16="http://schemas.microsoft.com/office/drawing/2014/main" id="{2F15B325-426D-F7FB-D153-B6BD3AFF1B32}"/>
                  </a:ext>
                </a:extLst>
              </p:cNvPr>
              <p:cNvSpPr>
                <a:spLocks noChangeArrowheads="1"/>
              </p:cNvSpPr>
              <p:nvPr/>
            </p:nvSpPr>
            <p:spPr bwMode="auto">
              <a:xfrm>
                <a:off x="9249737" y="6709679"/>
                <a:ext cx="4279528" cy="1543705"/>
              </a:xfrm>
              <a:custGeom>
                <a:avLst/>
                <a:gdLst>
                  <a:gd name="T0" fmla="*/ 3433 w 3434"/>
                  <a:gd name="T1" fmla="*/ 1239 h 1240"/>
                  <a:gd name="T2" fmla="*/ 0 w 3434"/>
                  <a:gd name="T3" fmla="*/ 1239 h 1240"/>
                  <a:gd name="T4" fmla="*/ 0 w 3434"/>
                  <a:gd name="T5" fmla="*/ 0 h 1240"/>
                  <a:gd name="T6" fmla="*/ 3433 w 3434"/>
                  <a:gd name="T7" fmla="*/ 0 h 1240"/>
                  <a:gd name="T8" fmla="*/ 3433 w 3434"/>
                  <a:gd name="T9" fmla="*/ 1239 h 1240"/>
                </a:gdLst>
                <a:ahLst/>
                <a:cxnLst>
                  <a:cxn ang="0">
                    <a:pos x="T0" y="T1"/>
                  </a:cxn>
                  <a:cxn ang="0">
                    <a:pos x="T2" y="T3"/>
                  </a:cxn>
                  <a:cxn ang="0">
                    <a:pos x="T4" y="T5"/>
                  </a:cxn>
                  <a:cxn ang="0">
                    <a:pos x="T6" y="T7"/>
                  </a:cxn>
                  <a:cxn ang="0">
                    <a:pos x="T8" y="T9"/>
                  </a:cxn>
                </a:cxnLst>
                <a:rect l="0" t="0" r="r" b="b"/>
                <a:pathLst>
                  <a:path w="3434" h="1240">
                    <a:moveTo>
                      <a:pt x="3433" y="1239"/>
                    </a:moveTo>
                    <a:lnTo>
                      <a:pt x="0" y="1239"/>
                    </a:lnTo>
                    <a:lnTo>
                      <a:pt x="0" y="0"/>
                    </a:lnTo>
                    <a:lnTo>
                      <a:pt x="3433" y="0"/>
                    </a:lnTo>
                    <a:lnTo>
                      <a:pt x="3433" y="1239"/>
                    </a:lnTo>
                  </a:path>
                </a:pathLst>
              </a:custGeom>
              <a:solidFill>
                <a:srgbClr val="6759A2"/>
              </a:solidFill>
              <a:ln>
                <a:noFill/>
              </a:ln>
              <a:effectLst/>
            </p:spPr>
            <p:txBody>
              <a:bodyPr wrap="none" anchor="ctr"/>
              <a:lstStyle/>
              <a:p>
                <a:pPr defTabSz="914217"/>
                <a:endParaRPr lang="en-US" sz="3265">
                  <a:solidFill>
                    <a:srgbClr val="747993"/>
                  </a:solidFill>
                  <a:latin typeface="DM Sans" pitchFamily="2" charset="77"/>
                </a:endParaRPr>
              </a:p>
            </p:txBody>
          </p:sp>
          <p:sp>
            <p:nvSpPr>
              <p:cNvPr id="269" name="Freeform 422">
                <a:extLst>
                  <a:ext uri="{FF2B5EF4-FFF2-40B4-BE49-F238E27FC236}">
                    <a16:creationId xmlns:a16="http://schemas.microsoft.com/office/drawing/2014/main" id="{EA0058BB-02B2-6103-370B-FE8A9DCDFA15}"/>
                  </a:ext>
                </a:extLst>
              </p:cNvPr>
              <p:cNvSpPr>
                <a:spLocks noChangeArrowheads="1"/>
              </p:cNvSpPr>
              <p:nvPr/>
            </p:nvSpPr>
            <p:spPr bwMode="auto">
              <a:xfrm>
                <a:off x="13529268" y="6709679"/>
                <a:ext cx="4279531" cy="1543705"/>
              </a:xfrm>
              <a:custGeom>
                <a:avLst/>
                <a:gdLst>
                  <a:gd name="T0" fmla="*/ 3435 w 3436"/>
                  <a:gd name="T1" fmla="*/ 1239 h 1240"/>
                  <a:gd name="T2" fmla="*/ 0 w 3436"/>
                  <a:gd name="T3" fmla="*/ 1239 h 1240"/>
                  <a:gd name="T4" fmla="*/ 0 w 3436"/>
                  <a:gd name="T5" fmla="*/ 0 h 1240"/>
                  <a:gd name="T6" fmla="*/ 3435 w 3436"/>
                  <a:gd name="T7" fmla="*/ 0 h 1240"/>
                  <a:gd name="T8" fmla="*/ 3435 w 3436"/>
                  <a:gd name="T9" fmla="*/ 1239 h 1240"/>
                </a:gdLst>
                <a:ahLst/>
                <a:cxnLst>
                  <a:cxn ang="0">
                    <a:pos x="T0" y="T1"/>
                  </a:cxn>
                  <a:cxn ang="0">
                    <a:pos x="T2" y="T3"/>
                  </a:cxn>
                  <a:cxn ang="0">
                    <a:pos x="T4" y="T5"/>
                  </a:cxn>
                  <a:cxn ang="0">
                    <a:pos x="T6" y="T7"/>
                  </a:cxn>
                  <a:cxn ang="0">
                    <a:pos x="T8" y="T9"/>
                  </a:cxn>
                </a:cxnLst>
                <a:rect l="0" t="0" r="r" b="b"/>
                <a:pathLst>
                  <a:path w="3436" h="1240">
                    <a:moveTo>
                      <a:pt x="3435" y="1239"/>
                    </a:moveTo>
                    <a:lnTo>
                      <a:pt x="0" y="1239"/>
                    </a:lnTo>
                    <a:lnTo>
                      <a:pt x="0" y="0"/>
                    </a:lnTo>
                    <a:lnTo>
                      <a:pt x="3435" y="0"/>
                    </a:lnTo>
                    <a:lnTo>
                      <a:pt x="3435" y="1239"/>
                    </a:lnTo>
                  </a:path>
                </a:pathLst>
              </a:custGeom>
              <a:solidFill>
                <a:schemeClr val="accent1">
                  <a:lumMod val="50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270" name="Freeform 425">
                <a:extLst>
                  <a:ext uri="{FF2B5EF4-FFF2-40B4-BE49-F238E27FC236}">
                    <a16:creationId xmlns:a16="http://schemas.microsoft.com/office/drawing/2014/main" id="{06F35037-0B86-D565-7D69-522842A1BDB9}"/>
                  </a:ext>
                </a:extLst>
              </p:cNvPr>
              <p:cNvSpPr>
                <a:spLocks noChangeArrowheads="1"/>
              </p:cNvSpPr>
              <p:nvPr/>
            </p:nvSpPr>
            <p:spPr bwMode="auto">
              <a:xfrm>
                <a:off x="17034193" y="6709679"/>
                <a:ext cx="1543709" cy="1543705"/>
              </a:xfrm>
              <a:custGeom>
                <a:avLst/>
                <a:gdLst>
                  <a:gd name="T0" fmla="*/ 1239 w 1240"/>
                  <a:gd name="T1" fmla="*/ 619 h 1239"/>
                  <a:gd name="T2" fmla="*/ 1239 w 1240"/>
                  <a:gd name="T3" fmla="*/ 619 h 1239"/>
                  <a:gd name="T4" fmla="*/ 620 w 1240"/>
                  <a:gd name="T5" fmla="*/ 1238 h 1239"/>
                  <a:gd name="T6" fmla="*/ 620 w 1240"/>
                  <a:gd name="T7" fmla="*/ 1238 h 1239"/>
                  <a:gd name="T8" fmla="*/ 0 w 1240"/>
                  <a:gd name="T9" fmla="*/ 619 h 1239"/>
                  <a:gd name="T10" fmla="*/ 0 w 1240"/>
                  <a:gd name="T11" fmla="*/ 619 h 1239"/>
                  <a:gd name="T12" fmla="*/ 620 w 1240"/>
                  <a:gd name="T13" fmla="*/ 0 h 1239"/>
                  <a:gd name="T14" fmla="*/ 620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20" y="1238"/>
                    </a:cubicBezTo>
                    <a:lnTo>
                      <a:pt x="620" y="1238"/>
                    </a:lnTo>
                    <a:cubicBezTo>
                      <a:pt x="278" y="1238"/>
                      <a:pt x="0" y="961"/>
                      <a:pt x="0" y="619"/>
                    </a:cubicBezTo>
                    <a:lnTo>
                      <a:pt x="0" y="619"/>
                    </a:lnTo>
                    <a:cubicBezTo>
                      <a:pt x="0" y="276"/>
                      <a:pt x="278" y="0"/>
                      <a:pt x="620" y="0"/>
                    </a:cubicBezTo>
                    <a:lnTo>
                      <a:pt x="620" y="0"/>
                    </a:lnTo>
                    <a:cubicBezTo>
                      <a:pt x="962" y="0"/>
                      <a:pt x="1239" y="276"/>
                      <a:pt x="1239" y="619"/>
                    </a:cubicBezTo>
                  </a:path>
                </a:pathLst>
              </a:custGeom>
              <a:solidFill>
                <a:schemeClr val="accent1">
                  <a:lumMod val="50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271" name="Freeform 426">
                <a:extLst>
                  <a:ext uri="{FF2B5EF4-FFF2-40B4-BE49-F238E27FC236}">
                    <a16:creationId xmlns:a16="http://schemas.microsoft.com/office/drawing/2014/main" id="{9CC358EC-0F18-9341-6AF1-B01D725CBB1F}"/>
                  </a:ext>
                </a:extLst>
              </p:cNvPr>
              <p:cNvSpPr>
                <a:spLocks noChangeArrowheads="1"/>
              </p:cNvSpPr>
              <p:nvPr/>
            </p:nvSpPr>
            <p:spPr bwMode="auto">
              <a:xfrm>
                <a:off x="12754669" y="6709679"/>
                <a:ext cx="1543705" cy="1543705"/>
              </a:xfrm>
              <a:custGeom>
                <a:avLst/>
                <a:gdLst>
                  <a:gd name="T0" fmla="*/ 1239 w 1240"/>
                  <a:gd name="T1" fmla="*/ 619 h 1239"/>
                  <a:gd name="T2" fmla="*/ 1239 w 1240"/>
                  <a:gd name="T3" fmla="*/ 619 h 1239"/>
                  <a:gd name="T4" fmla="*/ 619 w 1240"/>
                  <a:gd name="T5" fmla="*/ 1238 h 1239"/>
                  <a:gd name="T6" fmla="*/ 619 w 1240"/>
                  <a:gd name="T7" fmla="*/ 1238 h 1239"/>
                  <a:gd name="T8" fmla="*/ 0 w 1240"/>
                  <a:gd name="T9" fmla="*/ 619 h 1239"/>
                  <a:gd name="T10" fmla="*/ 0 w 1240"/>
                  <a:gd name="T11" fmla="*/ 619 h 1239"/>
                  <a:gd name="T12" fmla="*/ 619 w 1240"/>
                  <a:gd name="T13" fmla="*/ 0 h 1239"/>
                  <a:gd name="T14" fmla="*/ 619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19" y="1238"/>
                    </a:cubicBezTo>
                    <a:lnTo>
                      <a:pt x="619" y="1238"/>
                    </a:lnTo>
                    <a:cubicBezTo>
                      <a:pt x="278" y="1238"/>
                      <a:pt x="0" y="961"/>
                      <a:pt x="0" y="619"/>
                    </a:cubicBezTo>
                    <a:lnTo>
                      <a:pt x="0" y="619"/>
                    </a:lnTo>
                    <a:cubicBezTo>
                      <a:pt x="0" y="276"/>
                      <a:pt x="278" y="0"/>
                      <a:pt x="619" y="0"/>
                    </a:cubicBezTo>
                    <a:lnTo>
                      <a:pt x="619" y="0"/>
                    </a:lnTo>
                    <a:cubicBezTo>
                      <a:pt x="962" y="0"/>
                      <a:pt x="1239" y="276"/>
                      <a:pt x="1239" y="619"/>
                    </a:cubicBezTo>
                  </a:path>
                </a:pathLst>
              </a:custGeom>
              <a:solidFill>
                <a:srgbClr val="6759A2"/>
              </a:solidFill>
              <a:ln>
                <a:noFill/>
              </a:ln>
              <a:effectLst/>
            </p:spPr>
            <p:txBody>
              <a:bodyPr wrap="none" anchor="ctr"/>
              <a:lstStyle/>
              <a:p>
                <a:pPr defTabSz="914217"/>
                <a:endParaRPr lang="en-US" sz="3265">
                  <a:solidFill>
                    <a:srgbClr val="747993"/>
                  </a:solidFill>
                  <a:latin typeface="DM Sans" pitchFamily="2" charset="77"/>
                </a:endParaRPr>
              </a:p>
            </p:txBody>
          </p:sp>
          <p:sp>
            <p:nvSpPr>
              <p:cNvPr id="272" name="Freeform 427">
                <a:extLst>
                  <a:ext uri="{FF2B5EF4-FFF2-40B4-BE49-F238E27FC236}">
                    <a16:creationId xmlns:a16="http://schemas.microsoft.com/office/drawing/2014/main" id="{FAE6117B-3505-C2FD-AFC0-D912C9F4F50D}"/>
                  </a:ext>
                </a:extLst>
              </p:cNvPr>
              <p:cNvSpPr>
                <a:spLocks noChangeArrowheads="1"/>
              </p:cNvSpPr>
              <p:nvPr/>
            </p:nvSpPr>
            <p:spPr bwMode="auto">
              <a:xfrm>
                <a:off x="8475135" y="6709679"/>
                <a:ext cx="1543709" cy="1543705"/>
              </a:xfrm>
              <a:custGeom>
                <a:avLst/>
                <a:gdLst>
                  <a:gd name="T0" fmla="*/ 1239 w 1240"/>
                  <a:gd name="T1" fmla="*/ 619 h 1239"/>
                  <a:gd name="T2" fmla="*/ 1239 w 1240"/>
                  <a:gd name="T3" fmla="*/ 619 h 1239"/>
                  <a:gd name="T4" fmla="*/ 620 w 1240"/>
                  <a:gd name="T5" fmla="*/ 1238 h 1239"/>
                  <a:gd name="T6" fmla="*/ 620 w 1240"/>
                  <a:gd name="T7" fmla="*/ 1238 h 1239"/>
                  <a:gd name="T8" fmla="*/ 0 w 1240"/>
                  <a:gd name="T9" fmla="*/ 619 h 1239"/>
                  <a:gd name="T10" fmla="*/ 0 w 1240"/>
                  <a:gd name="T11" fmla="*/ 619 h 1239"/>
                  <a:gd name="T12" fmla="*/ 620 w 1240"/>
                  <a:gd name="T13" fmla="*/ 0 h 1239"/>
                  <a:gd name="T14" fmla="*/ 620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20" y="1238"/>
                    </a:cubicBezTo>
                    <a:lnTo>
                      <a:pt x="620" y="1238"/>
                    </a:lnTo>
                    <a:cubicBezTo>
                      <a:pt x="278" y="1238"/>
                      <a:pt x="0" y="961"/>
                      <a:pt x="0" y="619"/>
                    </a:cubicBezTo>
                    <a:lnTo>
                      <a:pt x="0" y="619"/>
                    </a:lnTo>
                    <a:cubicBezTo>
                      <a:pt x="0" y="276"/>
                      <a:pt x="278" y="0"/>
                      <a:pt x="620" y="0"/>
                    </a:cubicBezTo>
                    <a:lnTo>
                      <a:pt x="620" y="0"/>
                    </a:lnTo>
                    <a:cubicBezTo>
                      <a:pt x="962" y="0"/>
                      <a:pt x="1239" y="276"/>
                      <a:pt x="1239" y="619"/>
                    </a:cubicBezTo>
                  </a:path>
                </a:pathLst>
              </a:custGeom>
              <a:solidFill>
                <a:schemeClr val="accent2"/>
              </a:solidFill>
              <a:ln>
                <a:noFill/>
              </a:ln>
              <a:effectLst/>
            </p:spPr>
            <p:txBody>
              <a:bodyPr wrap="none" anchor="ctr"/>
              <a:lstStyle/>
              <a:p>
                <a:pPr defTabSz="914217"/>
                <a:endParaRPr lang="en-US" sz="3265">
                  <a:solidFill>
                    <a:srgbClr val="747993"/>
                  </a:solidFill>
                  <a:latin typeface="DM Sans" pitchFamily="2" charset="77"/>
                </a:endParaRPr>
              </a:p>
            </p:txBody>
          </p:sp>
          <p:sp>
            <p:nvSpPr>
              <p:cNvPr id="273" name="Freeform 428">
                <a:extLst>
                  <a:ext uri="{FF2B5EF4-FFF2-40B4-BE49-F238E27FC236}">
                    <a16:creationId xmlns:a16="http://schemas.microsoft.com/office/drawing/2014/main" id="{011AFB7D-C928-B740-B60B-51661F42C4EC}"/>
                  </a:ext>
                </a:extLst>
              </p:cNvPr>
              <p:cNvSpPr>
                <a:spLocks noChangeArrowheads="1"/>
              </p:cNvSpPr>
              <p:nvPr/>
            </p:nvSpPr>
            <p:spPr bwMode="auto">
              <a:xfrm>
                <a:off x="4201099" y="6709679"/>
                <a:ext cx="1543709" cy="1543705"/>
              </a:xfrm>
              <a:custGeom>
                <a:avLst/>
                <a:gdLst>
                  <a:gd name="T0" fmla="*/ 1239 w 1240"/>
                  <a:gd name="T1" fmla="*/ 619 h 1239"/>
                  <a:gd name="T2" fmla="*/ 1239 w 1240"/>
                  <a:gd name="T3" fmla="*/ 619 h 1239"/>
                  <a:gd name="T4" fmla="*/ 619 w 1240"/>
                  <a:gd name="T5" fmla="*/ 1238 h 1239"/>
                  <a:gd name="T6" fmla="*/ 619 w 1240"/>
                  <a:gd name="T7" fmla="*/ 1238 h 1239"/>
                  <a:gd name="T8" fmla="*/ 0 w 1240"/>
                  <a:gd name="T9" fmla="*/ 619 h 1239"/>
                  <a:gd name="T10" fmla="*/ 0 w 1240"/>
                  <a:gd name="T11" fmla="*/ 619 h 1239"/>
                  <a:gd name="T12" fmla="*/ 619 w 1240"/>
                  <a:gd name="T13" fmla="*/ 0 h 1239"/>
                  <a:gd name="T14" fmla="*/ 619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1" y="1238"/>
                      <a:pt x="619" y="1238"/>
                    </a:cubicBezTo>
                    <a:lnTo>
                      <a:pt x="619" y="1238"/>
                    </a:lnTo>
                    <a:cubicBezTo>
                      <a:pt x="277" y="1238"/>
                      <a:pt x="0" y="961"/>
                      <a:pt x="0" y="619"/>
                    </a:cubicBezTo>
                    <a:lnTo>
                      <a:pt x="0" y="619"/>
                    </a:lnTo>
                    <a:cubicBezTo>
                      <a:pt x="0" y="276"/>
                      <a:pt x="277" y="0"/>
                      <a:pt x="619" y="0"/>
                    </a:cubicBezTo>
                    <a:lnTo>
                      <a:pt x="619" y="0"/>
                    </a:lnTo>
                    <a:cubicBezTo>
                      <a:pt x="961" y="0"/>
                      <a:pt x="1239" y="276"/>
                      <a:pt x="1239" y="619"/>
                    </a:cubicBezTo>
                  </a:path>
                </a:pathLst>
              </a:custGeom>
              <a:solidFill>
                <a:srgbClr val="5C9EE6"/>
              </a:solidFill>
              <a:ln>
                <a:noFill/>
              </a:ln>
              <a:effectLst/>
            </p:spPr>
            <p:txBody>
              <a:bodyPr wrap="none" anchor="ctr"/>
              <a:lstStyle/>
              <a:p>
                <a:pPr defTabSz="914217"/>
                <a:endParaRPr lang="en-US" sz="3265">
                  <a:solidFill>
                    <a:srgbClr val="747993"/>
                  </a:solidFill>
                  <a:latin typeface="DM Sans" pitchFamily="2" charset="77"/>
                </a:endParaRPr>
              </a:p>
            </p:txBody>
          </p:sp>
          <p:sp>
            <p:nvSpPr>
              <p:cNvPr id="274" name="Freeform 429">
                <a:extLst>
                  <a:ext uri="{FF2B5EF4-FFF2-40B4-BE49-F238E27FC236}">
                    <a16:creationId xmlns:a16="http://schemas.microsoft.com/office/drawing/2014/main" id="{FABE3FEE-F22F-FBBB-F182-0535C71761CD}"/>
                  </a:ext>
                </a:extLst>
              </p:cNvPr>
              <p:cNvSpPr>
                <a:spLocks noChangeArrowheads="1"/>
              </p:cNvSpPr>
              <p:nvPr/>
            </p:nvSpPr>
            <p:spPr bwMode="auto">
              <a:xfrm>
                <a:off x="3190277" y="7176635"/>
                <a:ext cx="604298" cy="604298"/>
              </a:xfrm>
              <a:custGeom>
                <a:avLst/>
                <a:gdLst>
                  <a:gd name="T0" fmla="*/ 486 w 487"/>
                  <a:gd name="T1" fmla="*/ 243 h 487"/>
                  <a:gd name="T2" fmla="*/ 244 w 487"/>
                  <a:gd name="T3" fmla="*/ 486 h 487"/>
                  <a:gd name="T4" fmla="*/ 0 w 487"/>
                  <a:gd name="T5" fmla="*/ 243 h 487"/>
                  <a:gd name="T6" fmla="*/ 244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4" y="486"/>
                    </a:lnTo>
                    <a:lnTo>
                      <a:pt x="0" y="243"/>
                    </a:lnTo>
                    <a:lnTo>
                      <a:pt x="244" y="0"/>
                    </a:lnTo>
                    <a:lnTo>
                      <a:pt x="486" y="243"/>
                    </a:lnTo>
                  </a:path>
                </a:pathLst>
              </a:custGeom>
              <a:solidFill>
                <a:srgbClr val="0070C0"/>
              </a:solidFill>
              <a:ln>
                <a:noFill/>
              </a:ln>
              <a:effectLst/>
            </p:spPr>
            <p:txBody>
              <a:bodyPr wrap="none" anchor="ctr"/>
              <a:lstStyle/>
              <a:p>
                <a:pPr defTabSz="914217"/>
                <a:endParaRPr lang="en-US" sz="3265">
                  <a:solidFill>
                    <a:srgbClr val="747993"/>
                  </a:solidFill>
                  <a:latin typeface="DM Sans" pitchFamily="2" charset="77"/>
                </a:endParaRPr>
              </a:p>
            </p:txBody>
          </p:sp>
          <p:sp>
            <p:nvSpPr>
              <p:cNvPr id="275" name="Freeform 431">
                <a:extLst>
                  <a:ext uri="{FF2B5EF4-FFF2-40B4-BE49-F238E27FC236}">
                    <a16:creationId xmlns:a16="http://schemas.microsoft.com/office/drawing/2014/main" id="{B6767512-56C1-8F90-2F5E-FC1DD9F4A10C}"/>
                  </a:ext>
                </a:extLst>
              </p:cNvPr>
              <p:cNvSpPr>
                <a:spLocks noChangeArrowheads="1"/>
              </p:cNvSpPr>
              <p:nvPr/>
            </p:nvSpPr>
            <p:spPr bwMode="auto">
              <a:xfrm>
                <a:off x="11749335" y="7176635"/>
                <a:ext cx="604298" cy="604298"/>
              </a:xfrm>
              <a:custGeom>
                <a:avLst/>
                <a:gdLst>
                  <a:gd name="T0" fmla="*/ 485 w 486"/>
                  <a:gd name="T1" fmla="*/ 243 h 487"/>
                  <a:gd name="T2" fmla="*/ 243 w 486"/>
                  <a:gd name="T3" fmla="*/ 486 h 487"/>
                  <a:gd name="T4" fmla="*/ 0 w 486"/>
                  <a:gd name="T5" fmla="*/ 243 h 487"/>
                  <a:gd name="T6" fmla="*/ 243 w 486"/>
                  <a:gd name="T7" fmla="*/ 0 h 487"/>
                  <a:gd name="T8" fmla="*/ 485 w 486"/>
                  <a:gd name="T9" fmla="*/ 243 h 487"/>
                </a:gdLst>
                <a:ahLst/>
                <a:cxnLst>
                  <a:cxn ang="0">
                    <a:pos x="T0" y="T1"/>
                  </a:cxn>
                  <a:cxn ang="0">
                    <a:pos x="T2" y="T3"/>
                  </a:cxn>
                  <a:cxn ang="0">
                    <a:pos x="T4" y="T5"/>
                  </a:cxn>
                  <a:cxn ang="0">
                    <a:pos x="T6" y="T7"/>
                  </a:cxn>
                  <a:cxn ang="0">
                    <a:pos x="T8" y="T9"/>
                  </a:cxn>
                </a:cxnLst>
                <a:rect l="0" t="0" r="r" b="b"/>
                <a:pathLst>
                  <a:path w="486" h="487">
                    <a:moveTo>
                      <a:pt x="485" y="243"/>
                    </a:moveTo>
                    <a:lnTo>
                      <a:pt x="243" y="486"/>
                    </a:lnTo>
                    <a:lnTo>
                      <a:pt x="0" y="243"/>
                    </a:lnTo>
                    <a:lnTo>
                      <a:pt x="243" y="0"/>
                    </a:lnTo>
                    <a:lnTo>
                      <a:pt x="485" y="243"/>
                    </a:lnTo>
                  </a:path>
                </a:pathLst>
              </a:custGeom>
              <a:solidFill>
                <a:srgbClr val="002060"/>
              </a:solidFill>
              <a:ln>
                <a:noFill/>
              </a:ln>
              <a:effectLst/>
            </p:spPr>
            <p:txBody>
              <a:bodyPr wrap="none" anchor="ctr"/>
              <a:lstStyle/>
              <a:p>
                <a:pPr defTabSz="914217"/>
                <a:endParaRPr lang="en-US" sz="3265">
                  <a:solidFill>
                    <a:srgbClr val="002060"/>
                  </a:solidFill>
                  <a:latin typeface="DM Sans" pitchFamily="2" charset="77"/>
                </a:endParaRPr>
              </a:p>
            </p:txBody>
          </p:sp>
          <p:sp>
            <p:nvSpPr>
              <p:cNvPr id="276" name="Freeform 432">
                <a:extLst>
                  <a:ext uri="{FF2B5EF4-FFF2-40B4-BE49-F238E27FC236}">
                    <a16:creationId xmlns:a16="http://schemas.microsoft.com/office/drawing/2014/main" id="{C9D51647-4968-860A-B888-AAFD1423661D}"/>
                  </a:ext>
                </a:extLst>
              </p:cNvPr>
              <p:cNvSpPr>
                <a:spLocks noChangeArrowheads="1"/>
              </p:cNvSpPr>
              <p:nvPr/>
            </p:nvSpPr>
            <p:spPr bwMode="auto">
              <a:xfrm>
                <a:off x="12007537"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rgbClr val="002060"/>
              </a:solidFill>
              <a:ln>
                <a:noFill/>
              </a:ln>
              <a:effectLst/>
            </p:spPr>
            <p:txBody>
              <a:bodyPr wrap="none" anchor="ctr"/>
              <a:lstStyle/>
              <a:p>
                <a:pPr defTabSz="914217"/>
                <a:endParaRPr lang="en-US" sz="3265">
                  <a:solidFill>
                    <a:srgbClr val="747993"/>
                  </a:solidFill>
                  <a:latin typeface="DM Sans" pitchFamily="2" charset="77"/>
                </a:endParaRPr>
              </a:p>
            </p:txBody>
          </p:sp>
          <p:sp>
            <p:nvSpPr>
              <p:cNvPr id="277" name="Freeform 433">
                <a:extLst>
                  <a:ext uri="{FF2B5EF4-FFF2-40B4-BE49-F238E27FC236}">
                    <a16:creationId xmlns:a16="http://schemas.microsoft.com/office/drawing/2014/main" id="{4E1C1AB7-7795-A5E9-5AB7-40CF464A68D8}"/>
                  </a:ext>
                </a:extLst>
              </p:cNvPr>
              <p:cNvSpPr>
                <a:spLocks noChangeArrowheads="1"/>
              </p:cNvSpPr>
              <p:nvPr/>
            </p:nvSpPr>
            <p:spPr bwMode="auto">
              <a:xfrm>
                <a:off x="7464312" y="7176635"/>
                <a:ext cx="604298" cy="604298"/>
              </a:xfrm>
              <a:custGeom>
                <a:avLst/>
                <a:gdLst>
                  <a:gd name="T0" fmla="*/ 486 w 487"/>
                  <a:gd name="T1" fmla="*/ 243 h 487"/>
                  <a:gd name="T2" fmla="*/ 242 w 487"/>
                  <a:gd name="T3" fmla="*/ 486 h 487"/>
                  <a:gd name="T4" fmla="*/ 0 w 487"/>
                  <a:gd name="T5" fmla="*/ 243 h 487"/>
                  <a:gd name="T6" fmla="*/ 242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2" y="486"/>
                    </a:lnTo>
                    <a:lnTo>
                      <a:pt x="0" y="243"/>
                    </a:lnTo>
                    <a:lnTo>
                      <a:pt x="242" y="0"/>
                    </a:lnTo>
                    <a:lnTo>
                      <a:pt x="486" y="243"/>
                    </a:lnTo>
                  </a:path>
                </a:pathLst>
              </a:custGeom>
              <a:solidFill>
                <a:schemeClr val="accent2">
                  <a:lumMod val="75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278" name="Freeform 434">
                <a:extLst>
                  <a:ext uri="{FF2B5EF4-FFF2-40B4-BE49-F238E27FC236}">
                    <a16:creationId xmlns:a16="http://schemas.microsoft.com/office/drawing/2014/main" id="{37365E8F-F23F-6CE9-BC28-CEFDF7D86B06}"/>
                  </a:ext>
                </a:extLst>
              </p:cNvPr>
              <p:cNvSpPr>
                <a:spLocks noChangeArrowheads="1"/>
              </p:cNvSpPr>
              <p:nvPr/>
            </p:nvSpPr>
            <p:spPr bwMode="auto">
              <a:xfrm>
                <a:off x="7722514"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chemeClr val="accent2">
                  <a:lumMod val="75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279" name="Freeform 435">
                <a:extLst>
                  <a:ext uri="{FF2B5EF4-FFF2-40B4-BE49-F238E27FC236}">
                    <a16:creationId xmlns:a16="http://schemas.microsoft.com/office/drawing/2014/main" id="{AE4878A9-6EE1-EA2E-153C-28C09260A2F6}"/>
                  </a:ext>
                </a:extLst>
              </p:cNvPr>
              <p:cNvSpPr>
                <a:spLocks noChangeArrowheads="1"/>
              </p:cNvSpPr>
              <p:nvPr/>
            </p:nvSpPr>
            <p:spPr bwMode="auto">
              <a:xfrm>
                <a:off x="16023371" y="7176635"/>
                <a:ext cx="604298" cy="604298"/>
              </a:xfrm>
              <a:custGeom>
                <a:avLst/>
                <a:gdLst>
                  <a:gd name="T0" fmla="*/ 486 w 487"/>
                  <a:gd name="T1" fmla="*/ 243 h 487"/>
                  <a:gd name="T2" fmla="*/ 243 w 487"/>
                  <a:gd name="T3" fmla="*/ 486 h 487"/>
                  <a:gd name="T4" fmla="*/ 0 w 487"/>
                  <a:gd name="T5" fmla="*/ 243 h 487"/>
                  <a:gd name="T6" fmla="*/ 243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3" y="486"/>
                    </a:lnTo>
                    <a:lnTo>
                      <a:pt x="0" y="243"/>
                    </a:lnTo>
                    <a:lnTo>
                      <a:pt x="243" y="0"/>
                    </a:lnTo>
                    <a:lnTo>
                      <a:pt x="486" y="243"/>
                    </a:lnTo>
                  </a:path>
                </a:pathLst>
              </a:custGeom>
              <a:solidFill>
                <a:schemeClr val="accent6">
                  <a:lumMod val="75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280" name="Freeform 436">
                <a:extLst>
                  <a:ext uri="{FF2B5EF4-FFF2-40B4-BE49-F238E27FC236}">
                    <a16:creationId xmlns:a16="http://schemas.microsoft.com/office/drawing/2014/main" id="{90D13119-407C-A518-77AF-D73C9CDA0558}"/>
                  </a:ext>
                </a:extLst>
              </p:cNvPr>
              <p:cNvSpPr>
                <a:spLocks noChangeArrowheads="1"/>
              </p:cNvSpPr>
              <p:nvPr/>
            </p:nvSpPr>
            <p:spPr bwMode="auto">
              <a:xfrm>
                <a:off x="16281573"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chemeClr val="accent6">
                  <a:lumMod val="75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281" name="TextBox 280">
                <a:extLst>
                  <a:ext uri="{FF2B5EF4-FFF2-40B4-BE49-F238E27FC236}">
                    <a16:creationId xmlns:a16="http://schemas.microsoft.com/office/drawing/2014/main" id="{7382A611-08A0-0D0F-A1CA-C7DC7C514779}"/>
                  </a:ext>
                </a:extLst>
              </p:cNvPr>
              <p:cNvSpPr txBox="1"/>
              <p:nvPr/>
            </p:nvSpPr>
            <p:spPr>
              <a:xfrm>
                <a:off x="-177641" y="8237455"/>
                <a:ext cx="7323647" cy="4219106"/>
              </a:xfrm>
              <a:prstGeom prst="rect">
                <a:avLst/>
              </a:prstGeom>
              <a:noFill/>
            </p:spPr>
            <p:txBody>
              <a:bodyPr wrap="square" rtlCol="0" anchor="b">
                <a:spAutoFit/>
              </a:bodyPr>
              <a:lstStyle/>
              <a:p>
                <a:pPr indent="228600" algn="ctr" defTabSz="914217"/>
                <a:r>
                  <a:rPr lang="lv-LV" sz="1200" b="1" spc="-15">
                    <a:solidFill>
                      <a:srgbClr val="111340"/>
                    </a:solidFill>
                    <a:latin typeface="DM Sans" pitchFamily="2" charset="77"/>
                  </a:rPr>
                  <a:t>MK noteikumu iesniegšana </a:t>
                </a:r>
              </a:p>
              <a:p>
                <a:pPr indent="228600" algn="ctr" defTabSz="914217"/>
                <a:r>
                  <a:rPr lang="lv-LV" sz="1200" b="1" spc="-15">
                    <a:solidFill>
                      <a:srgbClr val="111340"/>
                    </a:solidFill>
                    <a:latin typeface="DM Sans" pitchFamily="2" charset="77"/>
                  </a:rPr>
                  <a:t>apstiprināšanai</a:t>
                </a:r>
                <a:endParaRPr lang="en-US" sz="1200" b="1" spc="-15">
                  <a:solidFill>
                    <a:srgbClr val="111340"/>
                  </a:solidFill>
                  <a:latin typeface="DM Sans" pitchFamily="2" charset="77"/>
                </a:endParaRPr>
              </a:p>
              <a:p>
                <a:pPr indent="228600" algn="ctr" defTabSz="914217">
                  <a:lnSpc>
                    <a:spcPts val="2160"/>
                  </a:lnSpc>
                </a:pPr>
                <a:endParaRPr lang="en-US" sz="1200" b="1" spc="-15">
                  <a:solidFill>
                    <a:srgbClr val="111340"/>
                  </a:solidFill>
                  <a:latin typeface="DM Sans" pitchFamily="2" charset="77"/>
                </a:endParaRPr>
              </a:p>
            </p:txBody>
          </p:sp>
          <p:sp>
            <p:nvSpPr>
              <p:cNvPr id="282" name="TextBox 281">
                <a:extLst>
                  <a:ext uri="{FF2B5EF4-FFF2-40B4-BE49-F238E27FC236}">
                    <a16:creationId xmlns:a16="http://schemas.microsoft.com/office/drawing/2014/main" id="{353BDB91-C25C-48D3-D5F9-145D6E1ECF7B}"/>
                  </a:ext>
                </a:extLst>
              </p:cNvPr>
              <p:cNvSpPr txBox="1"/>
              <p:nvPr/>
            </p:nvSpPr>
            <p:spPr>
              <a:xfrm>
                <a:off x="7172534" y="3850978"/>
                <a:ext cx="1187852"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Atlase</a:t>
                </a:r>
                <a:endParaRPr lang="en-US" sz="1300" b="1" spc="-15">
                  <a:solidFill>
                    <a:srgbClr val="111340"/>
                  </a:solidFill>
                  <a:latin typeface="DM Sans" pitchFamily="2" charset="77"/>
                </a:endParaRPr>
              </a:p>
            </p:txBody>
          </p:sp>
          <p:sp>
            <p:nvSpPr>
              <p:cNvPr id="283" name="TextBox 282">
                <a:extLst>
                  <a:ext uri="{FF2B5EF4-FFF2-40B4-BE49-F238E27FC236}">
                    <a16:creationId xmlns:a16="http://schemas.microsoft.com/office/drawing/2014/main" id="{12C37DC1-88B2-8E66-F30F-B25A6426C1C6}"/>
                  </a:ext>
                </a:extLst>
              </p:cNvPr>
              <p:cNvSpPr txBox="1"/>
              <p:nvPr/>
            </p:nvSpPr>
            <p:spPr>
              <a:xfrm>
                <a:off x="10560760" y="8097049"/>
                <a:ext cx="3452800"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Īstenošanas uzsākšana</a:t>
                </a:r>
                <a:endParaRPr lang="en-US" sz="1300" b="1" spc="-15">
                  <a:solidFill>
                    <a:srgbClr val="111340"/>
                  </a:solidFill>
                  <a:latin typeface="DM Sans" pitchFamily="2" charset="77"/>
                </a:endParaRPr>
              </a:p>
            </p:txBody>
          </p:sp>
          <p:sp>
            <p:nvSpPr>
              <p:cNvPr id="284" name="TextBox 283">
                <a:extLst>
                  <a:ext uri="{FF2B5EF4-FFF2-40B4-BE49-F238E27FC236}">
                    <a16:creationId xmlns:a16="http://schemas.microsoft.com/office/drawing/2014/main" id="{F3280A91-982D-3402-9758-81F822E5FA44}"/>
                  </a:ext>
                </a:extLst>
              </p:cNvPr>
              <p:cNvSpPr txBox="1"/>
              <p:nvPr/>
            </p:nvSpPr>
            <p:spPr>
              <a:xfrm>
                <a:off x="13871257" y="3515784"/>
                <a:ext cx="4820628"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Projektu īstenošanas pabeigšana</a:t>
                </a:r>
                <a:endParaRPr lang="en-US" sz="1300" b="1" spc="-15">
                  <a:solidFill>
                    <a:srgbClr val="111340"/>
                  </a:solidFill>
                  <a:latin typeface="DM Sans" pitchFamily="2" charset="77"/>
                </a:endParaRPr>
              </a:p>
            </p:txBody>
          </p:sp>
          <p:sp>
            <p:nvSpPr>
              <p:cNvPr id="285" name="TextBox 284">
                <a:extLst>
                  <a:ext uri="{FF2B5EF4-FFF2-40B4-BE49-F238E27FC236}">
                    <a16:creationId xmlns:a16="http://schemas.microsoft.com/office/drawing/2014/main" id="{17819BAA-0557-EB30-5B27-E88FAE3E4A39}"/>
                  </a:ext>
                </a:extLst>
              </p:cNvPr>
              <p:cNvSpPr txBox="1"/>
              <p:nvPr/>
            </p:nvSpPr>
            <p:spPr>
              <a:xfrm>
                <a:off x="2456956" y="4003285"/>
                <a:ext cx="1963880" cy="1900976"/>
              </a:xfrm>
              <a:prstGeom prst="rect">
                <a:avLst/>
              </a:prstGeom>
              <a:noFill/>
            </p:spPr>
            <p:txBody>
              <a:bodyPr wrap="none" rtlCol="0" anchor="ctr">
                <a:spAutoFit/>
              </a:bodyPr>
              <a:lstStyle/>
              <a:p>
                <a:pPr algn="ctr" defTabSz="914217"/>
                <a:r>
                  <a:rPr lang="en-US" sz="1500" b="1" spc="-20">
                    <a:solidFill>
                      <a:srgbClr val="5C9EE6"/>
                    </a:solidFill>
                    <a:latin typeface="DM Sans" pitchFamily="2" charset="77"/>
                  </a:rPr>
                  <a:t>20</a:t>
                </a:r>
                <a:r>
                  <a:rPr lang="lv-LV" sz="1500" b="1" spc="-20">
                    <a:solidFill>
                      <a:srgbClr val="5C9EE6"/>
                    </a:solidFill>
                    <a:latin typeface="DM Sans" pitchFamily="2" charset="77"/>
                  </a:rPr>
                  <a:t>22 III cet.</a:t>
                </a:r>
                <a:endParaRPr lang="en-US" sz="1500" b="1" spc="-20">
                  <a:solidFill>
                    <a:srgbClr val="5C9EE6"/>
                  </a:solidFill>
                  <a:latin typeface="DM Sans" pitchFamily="2" charset="77"/>
                </a:endParaRPr>
              </a:p>
            </p:txBody>
          </p:sp>
          <p:sp>
            <p:nvSpPr>
              <p:cNvPr id="286" name="TextBox 285">
                <a:extLst>
                  <a:ext uri="{FF2B5EF4-FFF2-40B4-BE49-F238E27FC236}">
                    <a16:creationId xmlns:a16="http://schemas.microsoft.com/office/drawing/2014/main" id="{B08CE2F5-3BB4-9062-AF74-31473C7D8FAB}"/>
                  </a:ext>
                </a:extLst>
              </p:cNvPr>
              <p:cNvSpPr txBox="1"/>
              <p:nvPr/>
            </p:nvSpPr>
            <p:spPr>
              <a:xfrm>
                <a:off x="5934176" y="8039873"/>
                <a:ext cx="3868158" cy="2896731"/>
              </a:xfrm>
              <a:prstGeom prst="rect">
                <a:avLst/>
              </a:prstGeom>
              <a:noFill/>
            </p:spPr>
            <p:txBody>
              <a:bodyPr wrap="none" rtlCol="0" anchor="ctr">
                <a:spAutoFit/>
              </a:bodyPr>
              <a:lstStyle/>
              <a:p>
                <a:pPr algn="ctr" defTabSz="914217"/>
                <a:r>
                  <a:rPr lang="lv-LV" sz="1500" b="1" spc="-20">
                    <a:solidFill>
                      <a:srgbClr val="4CCCAC"/>
                    </a:solidFill>
                    <a:latin typeface="DM Sans" pitchFamily="2" charset="77"/>
                  </a:rPr>
                  <a:t>2022 IV cet. - </a:t>
                </a:r>
                <a:r>
                  <a:rPr lang="en-US" sz="1500" b="1" spc="-20">
                    <a:solidFill>
                      <a:srgbClr val="4CCCAC"/>
                    </a:solidFill>
                    <a:latin typeface="DM Sans" pitchFamily="2" charset="77"/>
                  </a:rPr>
                  <a:t>20</a:t>
                </a:r>
                <a:r>
                  <a:rPr lang="lv-LV" sz="1500" b="1" spc="-20">
                    <a:solidFill>
                      <a:srgbClr val="4CCCAC"/>
                    </a:solidFill>
                    <a:latin typeface="DM Sans" pitchFamily="2" charset="77"/>
                  </a:rPr>
                  <a:t>23 I cet</a:t>
                </a:r>
                <a:r>
                  <a:rPr lang="lv-LV" sz="2600" spc="-20">
                    <a:solidFill>
                      <a:srgbClr val="4CCCAC"/>
                    </a:solidFill>
                    <a:latin typeface="DM Sans" pitchFamily="2" charset="77"/>
                  </a:rPr>
                  <a:t>.</a:t>
                </a:r>
                <a:endParaRPr lang="en-US" sz="2600" spc="-20">
                  <a:solidFill>
                    <a:srgbClr val="4CCCAC"/>
                  </a:solidFill>
                  <a:latin typeface="DM Sans" pitchFamily="2" charset="77"/>
                </a:endParaRPr>
              </a:p>
            </p:txBody>
          </p:sp>
          <p:sp>
            <p:nvSpPr>
              <p:cNvPr id="287" name="TextBox 286">
                <a:extLst>
                  <a:ext uri="{FF2B5EF4-FFF2-40B4-BE49-F238E27FC236}">
                    <a16:creationId xmlns:a16="http://schemas.microsoft.com/office/drawing/2014/main" id="{6AD3BE76-9A8E-9D49-9913-535AD8DA0074}"/>
                  </a:ext>
                </a:extLst>
              </p:cNvPr>
              <p:cNvSpPr txBox="1"/>
              <p:nvPr/>
            </p:nvSpPr>
            <p:spPr>
              <a:xfrm>
                <a:off x="10997224" y="3445460"/>
                <a:ext cx="2473093" cy="2896731"/>
              </a:xfrm>
              <a:prstGeom prst="rect">
                <a:avLst/>
              </a:prstGeom>
              <a:noFill/>
            </p:spPr>
            <p:txBody>
              <a:bodyPr wrap="none" rtlCol="0" anchor="ctr">
                <a:spAutoFit/>
              </a:bodyPr>
              <a:lstStyle/>
              <a:p>
                <a:pPr algn="ctr" defTabSz="914217"/>
                <a:r>
                  <a:rPr lang="en-US" sz="1500" b="1" spc="-20">
                    <a:solidFill>
                      <a:srgbClr val="6759A2"/>
                    </a:solidFill>
                    <a:latin typeface="DM Sans" pitchFamily="2" charset="77"/>
                  </a:rPr>
                  <a:t>20</a:t>
                </a:r>
                <a:r>
                  <a:rPr lang="lv-LV" sz="1500" b="1" spc="-20">
                    <a:solidFill>
                      <a:srgbClr val="6759A2"/>
                    </a:solidFill>
                    <a:latin typeface="DM Sans" pitchFamily="2" charset="77"/>
                  </a:rPr>
                  <a:t>23 III-IV cet</a:t>
                </a:r>
                <a:r>
                  <a:rPr lang="lv-LV" sz="2600" spc="-20">
                    <a:solidFill>
                      <a:srgbClr val="6759A2"/>
                    </a:solidFill>
                    <a:latin typeface="DM Sans" pitchFamily="2" charset="77"/>
                  </a:rPr>
                  <a:t>.</a:t>
                </a:r>
                <a:endParaRPr lang="en-US" sz="2600" spc="-20">
                  <a:solidFill>
                    <a:srgbClr val="6759A2"/>
                  </a:solidFill>
                  <a:latin typeface="DM Sans" pitchFamily="2" charset="77"/>
                </a:endParaRPr>
              </a:p>
            </p:txBody>
          </p:sp>
          <p:sp>
            <p:nvSpPr>
              <p:cNvPr id="288" name="TextBox 287">
                <a:extLst>
                  <a:ext uri="{FF2B5EF4-FFF2-40B4-BE49-F238E27FC236}">
                    <a16:creationId xmlns:a16="http://schemas.microsoft.com/office/drawing/2014/main" id="{89645E7A-7793-5B22-C188-9CCE619A916B}"/>
                  </a:ext>
                </a:extLst>
              </p:cNvPr>
              <p:cNvSpPr txBox="1"/>
              <p:nvPr/>
            </p:nvSpPr>
            <p:spPr>
              <a:xfrm>
                <a:off x="15559709" y="8247896"/>
                <a:ext cx="2135918" cy="1900965"/>
              </a:xfrm>
              <a:prstGeom prst="rect">
                <a:avLst/>
              </a:prstGeom>
              <a:noFill/>
            </p:spPr>
            <p:txBody>
              <a:bodyPr wrap="none" lIns="91440" tIns="45720" rIns="91440" bIns="45720" rtlCol="0" anchor="ctr">
                <a:spAutoFit/>
              </a:bodyPr>
              <a:lstStyle/>
              <a:p>
                <a:pPr algn="ctr" defTabSz="914217"/>
                <a:r>
                  <a:rPr lang="en-US" sz="1500" b="1" spc="-20">
                    <a:solidFill>
                      <a:schemeClr val="accent6">
                        <a:lumMod val="50000"/>
                      </a:schemeClr>
                    </a:solidFill>
                    <a:latin typeface="DM Sans"/>
                  </a:rPr>
                  <a:t>20</a:t>
                </a:r>
                <a:r>
                  <a:rPr lang="lv-LV" sz="1500" b="1" spc="-20">
                    <a:solidFill>
                      <a:schemeClr val="accent6">
                        <a:lumMod val="50000"/>
                      </a:schemeClr>
                    </a:solidFill>
                    <a:latin typeface="DM Sans"/>
                  </a:rPr>
                  <a:t>26 III cet.</a:t>
                </a:r>
                <a:endParaRPr lang="en-US" sz="1500" b="1" spc="-20">
                  <a:solidFill>
                    <a:schemeClr val="accent6">
                      <a:lumMod val="50000"/>
                    </a:schemeClr>
                  </a:solidFill>
                  <a:latin typeface="DM Sans"/>
                </a:endParaRPr>
              </a:p>
            </p:txBody>
          </p:sp>
        </p:grpSp>
        <p:sp>
          <p:nvSpPr>
            <p:cNvPr id="265" name="Freeform 434">
              <a:extLst>
                <a:ext uri="{FF2B5EF4-FFF2-40B4-BE49-F238E27FC236}">
                  <a16:creationId xmlns:a16="http://schemas.microsoft.com/office/drawing/2014/main" id="{C33636C6-669F-2ED1-C34F-F793D4025373}"/>
                </a:ext>
              </a:extLst>
            </p:cNvPr>
            <p:cNvSpPr>
              <a:spLocks noChangeArrowheads="1"/>
            </p:cNvSpPr>
            <p:nvPr/>
          </p:nvSpPr>
          <p:spPr bwMode="auto">
            <a:xfrm>
              <a:off x="3947919" y="8822332"/>
              <a:ext cx="108133" cy="878290"/>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rgbClr val="0070C0"/>
            </a:solidFill>
            <a:ln>
              <a:noFill/>
            </a:ln>
            <a:effectLst/>
          </p:spPr>
          <p:txBody>
            <a:bodyPr wrap="none" anchor="ctr"/>
            <a:lstStyle/>
            <a:p>
              <a:pPr defTabSz="914217"/>
              <a:endParaRPr lang="en-US" sz="3265">
                <a:solidFill>
                  <a:srgbClr val="747993"/>
                </a:solidFill>
                <a:latin typeface="DM Sans" pitchFamily="2" charset="77"/>
              </a:endParaRPr>
            </a:p>
          </p:txBody>
        </p:sp>
      </p:grpSp>
      <p:sp>
        <p:nvSpPr>
          <p:cNvPr id="11" name="Oval 10">
            <a:extLst>
              <a:ext uri="{FF2B5EF4-FFF2-40B4-BE49-F238E27FC236}">
                <a16:creationId xmlns:a16="http://schemas.microsoft.com/office/drawing/2014/main" id="{322FF263-91A0-6C3C-2A35-FE509AA25E2C}"/>
              </a:ext>
            </a:extLst>
          </p:cNvPr>
          <p:cNvSpPr/>
          <p:nvPr/>
        </p:nvSpPr>
        <p:spPr>
          <a:xfrm>
            <a:off x="10990997" y="152800"/>
            <a:ext cx="575692" cy="657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Graphic 9" descr="Factory outline">
            <a:extLst>
              <a:ext uri="{FF2B5EF4-FFF2-40B4-BE49-F238E27FC236}">
                <a16:creationId xmlns:a16="http://schemas.microsoft.com/office/drawing/2014/main" id="{83E8BA81-04BC-4559-DF86-66EFA3E17A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1643" y="381258"/>
            <a:ext cx="914400" cy="914400"/>
          </a:xfrm>
          <a:prstGeom prst="rect">
            <a:avLst/>
          </a:prstGeom>
        </p:spPr>
      </p:pic>
      <p:sp>
        <p:nvSpPr>
          <p:cNvPr id="4" name="TextBox 3">
            <a:extLst>
              <a:ext uri="{FF2B5EF4-FFF2-40B4-BE49-F238E27FC236}">
                <a16:creationId xmlns:a16="http://schemas.microsoft.com/office/drawing/2014/main" id="{639FBFB8-2D30-C0E0-A486-AB70C82D92AA}"/>
              </a:ext>
            </a:extLst>
          </p:cNvPr>
          <p:cNvSpPr txBox="1"/>
          <p:nvPr/>
        </p:nvSpPr>
        <p:spPr>
          <a:xfrm>
            <a:off x="81990" y="6488668"/>
            <a:ext cx="8073719" cy="369332"/>
          </a:xfrm>
          <a:prstGeom prst="rect">
            <a:avLst/>
          </a:prstGeom>
          <a:noFill/>
        </p:spPr>
        <p:txBody>
          <a:bodyPr wrap="square" rtlCol="0">
            <a:spAutoFit/>
          </a:bodyPr>
          <a:lstStyle/>
          <a:p>
            <a:r>
              <a:rPr lang="lv-LV" sz="900" dirty="0">
                <a:latin typeface="Public Sans" panose="020B0604020202020204"/>
              </a:rPr>
              <a:t>MK </a:t>
            </a:r>
            <a:r>
              <a:rPr lang="nn-NO" sz="900" dirty="0"/>
              <a:t>noteikumi Nr. 543</a:t>
            </a:r>
            <a:r>
              <a:rPr lang="lv-LV" sz="900" dirty="0">
                <a:latin typeface="Public Sans" panose="020B0604020202020204"/>
              </a:rPr>
              <a:t> "Eiropas Savienības Atveseļošanas un noturības mehānisma plāna 3.1. reformu un investīciju virziena "Reģionālā politika" 3.1.1.3.i. investīcijas "Investīcijas uzņēmējdarbības publiskajā infrastruktūrā industriālo parku un teritoriju attīstīšanai reģionos" īstenošanas noteikumi " stājās spēkā 21.09.2022.</a:t>
            </a:r>
          </a:p>
        </p:txBody>
      </p:sp>
    </p:spTree>
    <p:extLst>
      <p:ext uri="{BB962C8B-B14F-4D97-AF65-F5344CB8AC3E}">
        <p14:creationId xmlns:p14="http://schemas.microsoft.com/office/powerpoint/2010/main" val="273263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63CC97-2154-EC1B-5186-8D733EF70E64}"/>
              </a:ext>
            </a:extLst>
          </p:cNvPr>
          <p:cNvSpPr>
            <a:spLocks noGrp="1"/>
          </p:cNvSpPr>
          <p:nvPr>
            <p:ph type="sldNum" sz="quarter" idx="13"/>
          </p:nvPr>
        </p:nvSpPr>
        <p:spPr/>
        <p:txBody>
          <a:bodyPr/>
          <a:lstStyle/>
          <a:p>
            <a:pPr>
              <a:defRPr/>
            </a:pPr>
            <a:fld id="{B2D6A41A-ED0A-427F-9EDF-4F1C9B52B9A7}" type="slidenum">
              <a:rPr lang="en-US" altLang="en-US" smtClean="0"/>
              <a:pPr>
                <a:defRPr/>
              </a:pPr>
              <a:t>14</a:t>
            </a:fld>
            <a:endParaRPr lang="en-US" altLang="en-US"/>
          </a:p>
        </p:txBody>
      </p:sp>
      <p:pic>
        <p:nvPicPr>
          <p:cNvPr id="6" name="Picture 5">
            <a:extLst>
              <a:ext uri="{FF2B5EF4-FFF2-40B4-BE49-F238E27FC236}">
                <a16:creationId xmlns:a16="http://schemas.microsoft.com/office/drawing/2014/main" id="{E095E83F-5166-DD7B-1B28-31736DD7F062}"/>
              </a:ext>
            </a:extLst>
          </p:cNvPr>
          <p:cNvPicPr>
            <a:picLocks noChangeAspect="1"/>
          </p:cNvPicPr>
          <p:nvPr/>
        </p:nvPicPr>
        <p:blipFill>
          <a:blip r:embed="rId2"/>
          <a:stretch>
            <a:fillRect/>
          </a:stretch>
        </p:blipFill>
        <p:spPr>
          <a:xfrm>
            <a:off x="-223024" y="0"/>
            <a:ext cx="13112496" cy="6858000"/>
          </a:xfrm>
          <a:prstGeom prst="rect">
            <a:avLst/>
          </a:prstGeom>
        </p:spPr>
      </p:pic>
    </p:spTree>
    <p:extLst>
      <p:ext uri="{BB962C8B-B14F-4D97-AF65-F5344CB8AC3E}">
        <p14:creationId xmlns:p14="http://schemas.microsoft.com/office/powerpoint/2010/main" val="198571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63F9-47F0-DF69-AB11-93C2837F942F}"/>
              </a:ext>
            </a:extLst>
          </p:cNvPr>
          <p:cNvSpPr>
            <a:spLocks noGrp="1"/>
          </p:cNvSpPr>
          <p:nvPr>
            <p:ph type="title"/>
          </p:nvPr>
        </p:nvSpPr>
        <p:spPr>
          <a:xfrm>
            <a:off x="2128199" y="218104"/>
            <a:ext cx="9251795" cy="1036642"/>
          </a:xfrm>
        </p:spPr>
        <p:txBody>
          <a:bodyPr>
            <a:normAutofit fontScale="90000"/>
          </a:bodyPr>
          <a:lstStyle/>
          <a:p>
            <a:pPr algn="ctr"/>
            <a:r>
              <a:rPr lang="lv-LV">
                <a:solidFill>
                  <a:srgbClr val="445469"/>
                </a:solidFill>
                <a:latin typeface="Public Sans" panose="020B0604020202020204" charset="-70"/>
              </a:rPr>
              <a:t>5.1.1.SAM Vietējās teritorijas integrētās sociālās, ekonomiskās un vides attīstības un kultūras mantojuma, tūrisma un drošības veicināšana pilsētu funkcionālajās teritorijās</a:t>
            </a:r>
            <a:endParaRPr lang="en-US"/>
          </a:p>
        </p:txBody>
      </p:sp>
      <p:pic>
        <p:nvPicPr>
          <p:cNvPr id="8" name="Content Placeholder 7" descr="Park scene outline">
            <a:extLst>
              <a:ext uri="{FF2B5EF4-FFF2-40B4-BE49-F238E27FC236}">
                <a16:creationId xmlns:a16="http://schemas.microsoft.com/office/drawing/2014/main" id="{02053CEA-D87F-F027-29B1-B7E49FC7A4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460200"/>
            <a:ext cx="914400" cy="1167877"/>
          </a:xfrm>
        </p:spPr>
      </p:pic>
      <p:sp>
        <p:nvSpPr>
          <p:cNvPr id="6" name="Slide Number Placeholder 5">
            <a:extLst>
              <a:ext uri="{FF2B5EF4-FFF2-40B4-BE49-F238E27FC236}">
                <a16:creationId xmlns:a16="http://schemas.microsoft.com/office/drawing/2014/main" id="{0621E63E-BDF7-78C7-DE6D-830E75F070E6}"/>
              </a:ext>
            </a:extLst>
          </p:cNvPr>
          <p:cNvSpPr>
            <a:spLocks noGrp="1"/>
          </p:cNvSpPr>
          <p:nvPr>
            <p:ph type="sldNum" sz="quarter" idx="13"/>
          </p:nvPr>
        </p:nvSpPr>
        <p:spPr>
          <a:xfrm>
            <a:off x="11846056" y="6553200"/>
            <a:ext cx="406400" cy="304800"/>
          </a:xfrm>
        </p:spPr>
        <p:txBody>
          <a:bodyPr/>
          <a:lstStyle/>
          <a:p>
            <a:pPr>
              <a:defRPr/>
            </a:pPr>
            <a:fld id="{245240DB-62FA-48E7-A381-ED4EC526F4E0}" type="slidenum">
              <a:rPr lang="en-US" altLang="en-US" smtClean="0"/>
              <a:pPr>
                <a:defRPr/>
              </a:pPr>
              <a:t>15</a:t>
            </a:fld>
            <a:endParaRPr lang="en-US" altLang="en-US"/>
          </a:p>
        </p:txBody>
      </p:sp>
      <p:grpSp>
        <p:nvGrpSpPr>
          <p:cNvPr id="30" name="Group 29">
            <a:extLst>
              <a:ext uri="{FF2B5EF4-FFF2-40B4-BE49-F238E27FC236}">
                <a16:creationId xmlns:a16="http://schemas.microsoft.com/office/drawing/2014/main" id="{D9A819F5-7A30-F6C6-F927-2DA7874F6845}"/>
              </a:ext>
            </a:extLst>
          </p:cNvPr>
          <p:cNvGrpSpPr/>
          <p:nvPr/>
        </p:nvGrpSpPr>
        <p:grpSpPr>
          <a:xfrm>
            <a:off x="1551829" y="1855369"/>
            <a:ext cx="9822341" cy="3413200"/>
            <a:chOff x="2210010" y="1828788"/>
            <a:chExt cx="8457557" cy="3413200"/>
          </a:xfrm>
        </p:grpSpPr>
        <p:grpSp>
          <p:nvGrpSpPr>
            <p:cNvPr id="3" name="Group 2">
              <a:extLst>
                <a:ext uri="{FF2B5EF4-FFF2-40B4-BE49-F238E27FC236}">
                  <a16:creationId xmlns:a16="http://schemas.microsoft.com/office/drawing/2014/main" id="{0C23B274-B821-283A-DA3E-045E3C83DF5C}"/>
                </a:ext>
              </a:extLst>
            </p:cNvPr>
            <p:cNvGrpSpPr/>
            <p:nvPr/>
          </p:nvGrpSpPr>
          <p:grpSpPr>
            <a:xfrm>
              <a:off x="3034391" y="1828788"/>
              <a:ext cx="7633176" cy="3413200"/>
              <a:chOff x="2246983" y="2159201"/>
              <a:chExt cx="7633176" cy="3413200"/>
            </a:xfrm>
          </p:grpSpPr>
          <p:grpSp>
            <p:nvGrpSpPr>
              <p:cNvPr id="7" name="Group 6">
                <a:extLst>
                  <a:ext uri="{FF2B5EF4-FFF2-40B4-BE49-F238E27FC236}">
                    <a16:creationId xmlns:a16="http://schemas.microsoft.com/office/drawing/2014/main" id="{C01CBB28-720E-70EB-A8D8-D9C37225DF17}"/>
                  </a:ext>
                </a:extLst>
              </p:cNvPr>
              <p:cNvGrpSpPr/>
              <p:nvPr/>
            </p:nvGrpSpPr>
            <p:grpSpPr>
              <a:xfrm>
                <a:off x="2246983" y="2159201"/>
                <a:ext cx="7633176" cy="3413200"/>
                <a:chOff x="947898" y="1795357"/>
                <a:chExt cx="7633176" cy="3413200"/>
              </a:xfrm>
            </p:grpSpPr>
            <p:sp>
              <p:nvSpPr>
                <p:cNvPr id="9" name="Shape">
                  <a:extLst>
                    <a:ext uri="{FF2B5EF4-FFF2-40B4-BE49-F238E27FC236}">
                      <a16:creationId xmlns:a16="http://schemas.microsoft.com/office/drawing/2014/main" id="{42C0828E-B0CD-8E1C-B133-38EA4751D317}"/>
                    </a:ext>
                  </a:extLst>
                </p:cNvPr>
                <p:cNvSpPr/>
                <p:nvPr/>
              </p:nvSpPr>
              <p:spPr>
                <a:xfrm>
                  <a:off x="2627217" y="1795358"/>
                  <a:ext cx="1945060" cy="1789094"/>
                </a:xfrm>
                <a:custGeom>
                  <a:avLst/>
                  <a:gdLst/>
                  <a:ahLst/>
                  <a:cxnLst>
                    <a:cxn ang="0">
                      <a:pos x="wd2" y="hd2"/>
                    </a:cxn>
                    <a:cxn ang="5400000">
                      <a:pos x="wd2" y="hd2"/>
                    </a:cxn>
                    <a:cxn ang="10800000">
                      <a:pos x="wd2" y="hd2"/>
                    </a:cxn>
                    <a:cxn ang="16200000">
                      <a:pos x="wd2" y="hd2"/>
                    </a:cxn>
                  </a:cxnLst>
                  <a:rect l="0" t="0" r="r" b="b"/>
                  <a:pathLst>
                    <a:path w="21516" h="21600" extrusionOk="0">
                      <a:moveTo>
                        <a:pt x="250" y="3006"/>
                      </a:moveTo>
                      <a:lnTo>
                        <a:pt x="10085" y="21600"/>
                      </a:lnTo>
                      <a:lnTo>
                        <a:pt x="21516" y="0"/>
                      </a:lnTo>
                      <a:lnTo>
                        <a:pt x="1847" y="0"/>
                      </a:lnTo>
                      <a:cubicBezTo>
                        <a:pt x="1179" y="0"/>
                        <a:pt x="584" y="373"/>
                        <a:pt x="250" y="1005"/>
                      </a:cubicBezTo>
                      <a:cubicBezTo>
                        <a:pt x="-84" y="1618"/>
                        <a:pt x="-84" y="2374"/>
                        <a:pt x="250" y="3006"/>
                      </a:cubicBezTo>
                      <a:close/>
                      <a:moveTo>
                        <a:pt x="886" y="1396"/>
                      </a:moveTo>
                      <a:cubicBezTo>
                        <a:pt x="1089" y="1014"/>
                        <a:pt x="1448" y="791"/>
                        <a:pt x="1847" y="791"/>
                      </a:cubicBezTo>
                      <a:lnTo>
                        <a:pt x="15739" y="791"/>
                      </a:lnTo>
                      <a:lnTo>
                        <a:pt x="7852" y="15766"/>
                      </a:lnTo>
                      <a:lnTo>
                        <a:pt x="886" y="2606"/>
                      </a:lnTo>
                      <a:cubicBezTo>
                        <a:pt x="690" y="2223"/>
                        <a:pt x="690" y="1770"/>
                        <a:pt x="886" y="1396"/>
                      </a:cubicBez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1400">
                    <a:latin typeface="Times New Roman" panose="02020603050405020304" pitchFamily="18" charset="0"/>
                    <a:cs typeface="Times New Roman" panose="02020603050405020304" pitchFamily="18" charset="0"/>
                  </a:endParaRPr>
                </a:p>
              </p:txBody>
            </p:sp>
            <p:sp>
              <p:nvSpPr>
                <p:cNvPr id="10" name="Shape">
                  <a:extLst>
                    <a:ext uri="{FF2B5EF4-FFF2-40B4-BE49-F238E27FC236}">
                      <a16:creationId xmlns:a16="http://schemas.microsoft.com/office/drawing/2014/main" id="{C1D4BFCB-2FFD-4C0E-1559-27DC0B3BE0D8}"/>
                    </a:ext>
                  </a:extLst>
                </p:cNvPr>
                <p:cNvSpPr/>
                <p:nvPr/>
              </p:nvSpPr>
              <p:spPr>
                <a:xfrm>
                  <a:off x="4571725" y="1795357"/>
                  <a:ext cx="1945061" cy="1789832"/>
                </a:xfrm>
                <a:custGeom>
                  <a:avLst/>
                  <a:gdLst/>
                  <a:ahLst/>
                  <a:cxnLst>
                    <a:cxn ang="0">
                      <a:pos x="wd2" y="hd2"/>
                    </a:cxn>
                    <a:cxn ang="5400000">
                      <a:pos x="wd2" y="hd2"/>
                    </a:cxn>
                    <a:cxn ang="10800000">
                      <a:pos x="wd2" y="hd2"/>
                    </a:cxn>
                    <a:cxn ang="16200000">
                      <a:pos x="wd2" y="hd2"/>
                    </a:cxn>
                  </a:cxnLst>
                  <a:rect l="0" t="0" r="r" b="b"/>
                  <a:pathLst>
                    <a:path w="21516" h="21600" extrusionOk="0">
                      <a:moveTo>
                        <a:pt x="11431" y="21600"/>
                      </a:moveTo>
                      <a:lnTo>
                        <a:pt x="21266" y="3013"/>
                      </a:lnTo>
                      <a:cubicBezTo>
                        <a:pt x="21600" y="2382"/>
                        <a:pt x="21600" y="1636"/>
                        <a:pt x="21266" y="1004"/>
                      </a:cubicBezTo>
                      <a:cubicBezTo>
                        <a:pt x="20932" y="373"/>
                        <a:pt x="20337" y="0"/>
                        <a:pt x="19669" y="0"/>
                      </a:cubicBezTo>
                      <a:lnTo>
                        <a:pt x="0" y="0"/>
                      </a:lnTo>
                      <a:lnTo>
                        <a:pt x="11431" y="21600"/>
                      </a:lnTo>
                      <a:close/>
                      <a:moveTo>
                        <a:pt x="20639" y="1413"/>
                      </a:moveTo>
                      <a:cubicBezTo>
                        <a:pt x="20842" y="1796"/>
                        <a:pt x="20842" y="2240"/>
                        <a:pt x="20639" y="2622"/>
                      </a:cubicBezTo>
                      <a:lnTo>
                        <a:pt x="13697" y="15733"/>
                      </a:lnTo>
                      <a:lnTo>
                        <a:pt x="5826" y="809"/>
                      </a:lnTo>
                      <a:lnTo>
                        <a:pt x="19677" y="809"/>
                      </a:lnTo>
                      <a:cubicBezTo>
                        <a:pt x="20076" y="809"/>
                        <a:pt x="20435" y="1031"/>
                        <a:pt x="20639" y="1413"/>
                      </a:cubicBezTo>
                      <a:close/>
                    </a:path>
                  </a:pathLst>
                </a:custGeom>
                <a:solidFill>
                  <a:srgbClr val="5C86D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1" name="Shape">
                  <a:extLst>
                    <a:ext uri="{FF2B5EF4-FFF2-40B4-BE49-F238E27FC236}">
                      <a16:creationId xmlns:a16="http://schemas.microsoft.com/office/drawing/2014/main" id="{787A46CD-5BE2-E957-F89A-EE4D7EEF73D1}"/>
                    </a:ext>
                  </a:extLst>
                </p:cNvPr>
                <p:cNvSpPr/>
                <p:nvPr/>
              </p:nvSpPr>
              <p:spPr>
                <a:xfrm>
                  <a:off x="3540545" y="3585188"/>
                  <a:ext cx="2066040" cy="1623369"/>
                </a:xfrm>
                <a:custGeom>
                  <a:avLst/>
                  <a:gdLst/>
                  <a:ahLst/>
                  <a:cxnLst>
                    <a:cxn ang="0">
                      <a:pos x="wd2" y="hd2"/>
                    </a:cxn>
                    <a:cxn ang="5400000">
                      <a:pos x="wd2" y="hd2"/>
                    </a:cxn>
                    <a:cxn ang="10800000">
                      <a:pos x="wd2" y="hd2"/>
                    </a:cxn>
                    <a:cxn ang="16200000">
                      <a:pos x="wd2" y="hd2"/>
                    </a:cxn>
                  </a:cxnLst>
                  <a:rect l="0" t="0" r="r" b="b"/>
                  <a:pathLst>
                    <a:path w="21600" h="21600" extrusionOk="0">
                      <a:moveTo>
                        <a:pt x="9287" y="20493"/>
                      </a:moveTo>
                      <a:cubicBezTo>
                        <a:pt x="9603" y="21188"/>
                        <a:pt x="10165" y="21600"/>
                        <a:pt x="10796" y="21600"/>
                      </a:cubicBezTo>
                      <a:cubicBezTo>
                        <a:pt x="11428" y="21600"/>
                        <a:pt x="11990" y="21188"/>
                        <a:pt x="12305" y="20493"/>
                      </a:cubicBezTo>
                      <a:lnTo>
                        <a:pt x="21600" y="0"/>
                      </a:lnTo>
                      <a:lnTo>
                        <a:pt x="0" y="0"/>
                      </a:lnTo>
                      <a:lnTo>
                        <a:pt x="9287" y="20493"/>
                      </a:lnTo>
                      <a:close/>
                      <a:moveTo>
                        <a:pt x="11697" y="20052"/>
                      </a:moveTo>
                      <a:cubicBezTo>
                        <a:pt x="11505" y="20473"/>
                        <a:pt x="11166" y="20718"/>
                        <a:pt x="10788" y="20718"/>
                      </a:cubicBezTo>
                      <a:cubicBezTo>
                        <a:pt x="10411" y="20718"/>
                        <a:pt x="10072" y="20473"/>
                        <a:pt x="9880" y="20052"/>
                      </a:cubicBezTo>
                      <a:lnTo>
                        <a:pt x="3334" y="5625"/>
                      </a:lnTo>
                      <a:lnTo>
                        <a:pt x="18235" y="5625"/>
                      </a:lnTo>
                      <a:lnTo>
                        <a:pt x="11697" y="20052"/>
                      </a:lnTo>
                      <a:close/>
                    </a:path>
                  </a:pathLst>
                </a:custGeom>
                <a:solidFill>
                  <a:srgbClr val="CCC1DA"/>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2" name="TextBox 21">
                  <a:extLst>
                    <a:ext uri="{FF2B5EF4-FFF2-40B4-BE49-F238E27FC236}">
                      <a16:creationId xmlns:a16="http://schemas.microsoft.com/office/drawing/2014/main" id="{4F0C8CC4-1E36-490F-CDCB-F4E92FCB0641}"/>
                    </a:ext>
                  </a:extLst>
                </p:cNvPr>
                <p:cNvSpPr txBox="1"/>
                <p:nvPr/>
              </p:nvSpPr>
              <p:spPr>
                <a:xfrm rot="18087565">
                  <a:off x="3497045" y="2474885"/>
                  <a:ext cx="742511" cy="2650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a:solidFill>
                        <a:schemeClr val="tx2"/>
                      </a:solidFill>
                      <a:latin typeface="Public Sans" panose="020B0604020202020204"/>
                      <a:cs typeface="Times New Roman" panose="02020603050405020304" pitchFamily="18" charset="0"/>
                    </a:rPr>
                    <a:t>5.1.1.2.</a:t>
                  </a:r>
                  <a:endParaRPr lang="en-US" sz="1400" b="1">
                    <a:solidFill>
                      <a:schemeClr val="tx2"/>
                    </a:solidFill>
                    <a:latin typeface="Times New Roman" panose="02020603050405020304" pitchFamily="18" charset="0"/>
                    <a:cs typeface="Times New Roman" panose="02020603050405020304" pitchFamily="18" charset="0"/>
                  </a:endParaRPr>
                </a:p>
              </p:txBody>
            </p:sp>
            <p:sp>
              <p:nvSpPr>
                <p:cNvPr id="13" name="TextBox 22">
                  <a:extLst>
                    <a:ext uri="{FF2B5EF4-FFF2-40B4-BE49-F238E27FC236}">
                      <a16:creationId xmlns:a16="http://schemas.microsoft.com/office/drawing/2014/main" id="{5A72A0BA-8775-25A1-C7D7-5378399D4E4C}"/>
                    </a:ext>
                  </a:extLst>
                </p:cNvPr>
                <p:cNvSpPr txBox="1"/>
                <p:nvPr/>
              </p:nvSpPr>
              <p:spPr>
                <a:xfrm rot="3566385">
                  <a:off x="4906053" y="2482251"/>
                  <a:ext cx="739306" cy="2650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a:solidFill>
                        <a:schemeClr val="tx2"/>
                      </a:solidFill>
                      <a:latin typeface="Public Sans" panose="020B0604020202020204"/>
                      <a:cs typeface="Times New Roman" panose="02020603050405020304" pitchFamily="18" charset="0"/>
                    </a:rPr>
                    <a:t>5.1.1.3</a:t>
                  </a:r>
                  <a:r>
                    <a:rPr lang="lv-LV" sz="1400" b="1">
                      <a:solidFill>
                        <a:schemeClr val="tx2"/>
                      </a:solidFill>
                      <a:latin typeface="Times New Roman" panose="02020603050405020304" pitchFamily="18" charset="0"/>
                      <a:cs typeface="Times New Roman" panose="02020603050405020304" pitchFamily="18" charset="0"/>
                    </a:rPr>
                    <a:t>.</a:t>
                  </a:r>
                  <a:endParaRPr lang="en-US" sz="1400" b="1">
                    <a:solidFill>
                      <a:schemeClr val="tx2"/>
                    </a:solidFill>
                    <a:latin typeface="Times New Roman" panose="02020603050405020304" pitchFamily="18" charset="0"/>
                    <a:cs typeface="Times New Roman" panose="02020603050405020304" pitchFamily="18" charset="0"/>
                  </a:endParaRPr>
                </a:p>
              </p:txBody>
            </p:sp>
            <p:sp>
              <p:nvSpPr>
                <p:cNvPr id="14" name="TextBox 23">
                  <a:extLst>
                    <a:ext uri="{FF2B5EF4-FFF2-40B4-BE49-F238E27FC236}">
                      <a16:creationId xmlns:a16="http://schemas.microsoft.com/office/drawing/2014/main" id="{5E92FD0D-EAA1-B118-6FB4-99FCBFB03AF7}"/>
                    </a:ext>
                  </a:extLst>
                </p:cNvPr>
                <p:cNvSpPr txBox="1"/>
                <p:nvPr/>
              </p:nvSpPr>
              <p:spPr>
                <a:xfrm>
                  <a:off x="4255278" y="3637391"/>
                  <a:ext cx="63658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a:solidFill>
                        <a:schemeClr val="tx2"/>
                      </a:solidFill>
                      <a:latin typeface="Public Sans" panose="020B0604020202020204"/>
                      <a:cs typeface="Times New Roman" panose="02020603050405020304" pitchFamily="18" charset="0"/>
                    </a:rPr>
                    <a:t>5.1.1.4</a:t>
                  </a:r>
                  <a:r>
                    <a:rPr lang="lv-LV" sz="1400" b="1">
                      <a:solidFill>
                        <a:schemeClr val="tx2"/>
                      </a:solidFill>
                      <a:latin typeface="Times New Roman" panose="02020603050405020304" pitchFamily="18" charset="0"/>
                      <a:cs typeface="Times New Roman" panose="02020603050405020304" pitchFamily="18" charset="0"/>
                    </a:rPr>
                    <a:t>.</a:t>
                  </a:r>
                  <a:endParaRPr lang="en-US" sz="1400" b="1">
                    <a:solidFill>
                      <a:schemeClr val="tx2"/>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CA1FB8F9-CC63-1DB5-D455-A86D28555E09}"/>
                    </a:ext>
                  </a:extLst>
                </p:cNvPr>
                <p:cNvGrpSpPr/>
                <p:nvPr/>
              </p:nvGrpSpPr>
              <p:grpSpPr>
                <a:xfrm>
                  <a:off x="5340354" y="3895747"/>
                  <a:ext cx="2270412" cy="636244"/>
                  <a:chOff x="2957373" y="2789040"/>
                  <a:chExt cx="3027217" cy="848326"/>
                </a:xfrm>
              </p:grpSpPr>
              <p:sp>
                <p:nvSpPr>
                  <p:cNvPr id="25" name="TextBox 24">
                    <a:extLst>
                      <a:ext uri="{FF2B5EF4-FFF2-40B4-BE49-F238E27FC236}">
                        <a16:creationId xmlns:a16="http://schemas.microsoft.com/office/drawing/2014/main" id="{D9C986F6-7255-4ED6-771C-B6D1E1FE628F}"/>
                      </a:ext>
                    </a:extLst>
                  </p:cNvPr>
                  <p:cNvSpPr txBox="1"/>
                  <p:nvPr/>
                </p:nvSpPr>
                <p:spPr>
                  <a:xfrm>
                    <a:off x="3067308" y="2789040"/>
                    <a:ext cx="2917282" cy="430886"/>
                  </a:xfrm>
                  <a:prstGeom prst="rect">
                    <a:avLst/>
                  </a:prstGeom>
                  <a:solidFill>
                    <a:schemeClr val="bg2"/>
                  </a:solidFill>
                </p:spPr>
                <p:txBody>
                  <a:bodyPr wrap="square" lIns="0" rIns="0" rtlCol="0" anchor="b">
                    <a:spAutoFit/>
                  </a:bodyPr>
                  <a:lstStyle/>
                  <a:p>
                    <a:pPr algn="ctr"/>
                    <a:r>
                      <a:rPr lang="lv-LV" sz="1500" b="1" noProof="1">
                        <a:solidFill>
                          <a:srgbClr val="6759A2"/>
                        </a:solidFill>
                        <a:latin typeface="Public Sans" panose="020B0604020202020204"/>
                        <a:cs typeface="Times New Roman" panose="02020603050405020304" pitchFamily="18" charset="0"/>
                      </a:rPr>
                      <a:t>5.1.1.4. Viedās pašvaldības</a:t>
                    </a:r>
                    <a:endParaRPr lang="en-US" sz="1500" b="1" noProof="1">
                      <a:solidFill>
                        <a:srgbClr val="6759A2"/>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142B238-2265-CAB4-78EF-9EFC1BF95D03}"/>
                      </a:ext>
                    </a:extLst>
                  </p:cNvPr>
                  <p:cNvSpPr txBox="1"/>
                  <p:nvPr/>
                </p:nvSpPr>
                <p:spPr>
                  <a:xfrm>
                    <a:off x="2957373" y="3206480"/>
                    <a:ext cx="2926079" cy="430886"/>
                  </a:xfrm>
                  <a:prstGeom prst="rect">
                    <a:avLst/>
                  </a:prstGeom>
                  <a:noFill/>
                </p:spPr>
                <p:txBody>
                  <a:bodyPr wrap="square" lIns="0" rIns="0" rtlCol="0" anchor="t">
                    <a:spAutoFit/>
                  </a:bodyPr>
                  <a:lstStyle/>
                  <a:p>
                    <a:pPr algn="ctr"/>
                    <a:r>
                      <a:rPr lang="en-US" sz="1500" b="1" noProof="1">
                        <a:solidFill>
                          <a:srgbClr val="445469"/>
                        </a:solidFill>
                        <a:cs typeface="Times New Roman" panose="02020603050405020304" pitchFamily="18" charset="0"/>
                      </a:rPr>
                      <a:t>15</a:t>
                    </a:r>
                    <a:r>
                      <a:rPr lang="lv-LV" sz="1500" b="1" noProof="1">
                        <a:solidFill>
                          <a:srgbClr val="445469"/>
                        </a:solidFill>
                        <a:cs typeface="Times New Roman" panose="02020603050405020304" pitchFamily="18" charset="0"/>
                      </a:rPr>
                      <a:t>,</a:t>
                    </a:r>
                    <a:r>
                      <a:rPr lang="en-US" sz="1500" b="1" noProof="1">
                        <a:solidFill>
                          <a:srgbClr val="445469"/>
                        </a:solidFill>
                        <a:cs typeface="Times New Roman" panose="02020603050405020304" pitchFamily="18" charset="0"/>
                      </a:rPr>
                      <a:t>5</a:t>
                    </a:r>
                    <a:r>
                      <a:rPr lang="lv-LV" sz="1500" b="1" noProof="1">
                        <a:solidFill>
                          <a:srgbClr val="445469"/>
                        </a:solidFill>
                        <a:cs typeface="Times New Roman" panose="02020603050405020304" pitchFamily="18" charset="0"/>
                      </a:rPr>
                      <a:t>3</a:t>
                    </a:r>
                    <a:r>
                      <a:rPr lang="en-US" sz="1500" b="1" noProof="1">
                        <a:solidFill>
                          <a:srgbClr val="445469"/>
                        </a:solidFill>
                        <a:cs typeface="Times New Roman" panose="02020603050405020304" pitchFamily="18" charset="0"/>
                      </a:rPr>
                      <a:t> </a:t>
                    </a:r>
                    <a:r>
                      <a:rPr lang="lv-LV" sz="1500" b="1" noProof="1">
                        <a:solidFill>
                          <a:srgbClr val="445469"/>
                        </a:solidFill>
                        <a:cs typeface="Times New Roman" panose="02020603050405020304" pitchFamily="18" charset="0"/>
                      </a:rPr>
                      <a:t>milj. </a:t>
                    </a:r>
                    <a:r>
                      <a:rPr lang="lv-LV" sz="1500" b="1" baseline="0">
                        <a:solidFill>
                          <a:srgbClr val="445469"/>
                        </a:solidFill>
                      </a:rPr>
                      <a:t>€</a:t>
                    </a:r>
                    <a:endParaRPr lang="en-US" sz="1500" b="1" i="1" noProof="1">
                      <a:solidFill>
                        <a:srgbClr val="445469"/>
                      </a:solidFill>
                      <a:cs typeface="Times New Roman" panose="02020603050405020304" pitchFamily="18" charset="0"/>
                    </a:endParaRPr>
                  </a:p>
                </p:txBody>
              </p:sp>
            </p:grpSp>
            <p:grpSp>
              <p:nvGrpSpPr>
                <p:cNvPr id="16" name="Group 15">
                  <a:extLst>
                    <a:ext uri="{FF2B5EF4-FFF2-40B4-BE49-F238E27FC236}">
                      <a16:creationId xmlns:a16="http://schemas.microsoft.com/office/drawing/2014/main" id="{F83979E1-0A52-1A67-EC70-07981C9B468C}"/>
                    </a:ext>
                  </a:extLst>
                </p:cNvPr>
                <p:cNvGrpSpPr/>
                <p:nvPr/>
              </p:nvGrpSpPr>
              <p:grpSpPr>
                <a:xfrm>
                  <a:off x="6532861" y="1887805"/>
                  <a:ext cx="2048213" cy="912229"/>
                  <a:chOff x="9147435" y="1851824"/>
                  <a:chExt cx="3038353" cy="1216306"/>
                </a:xfrm>
              </p:grpSpPr>
              <p:sp>
                <p:nvSpPr>
                  <p:cNvPr id="23" name="TextBox 22">
                    <a:extLst>
                      <a:ext uri="{FF2B5EF4-FFF2-40B4-BE49-F238E27FC236}">
                        <a16:creationId xmlns:a16="http://schemas.microsoft.com/office/drawing/2014/main" id="{82D3412D-C33C-D4AD-49F9-2A4D210666CA}"/>
                      </a:ext>
                    </a:extLst>
                  </p:cNvPr>
                  <p:cNvSpPr txBox="1"/>
                  <p:nvPr/>
                </p:nvSpPr>
                <p:spPr>
                  <a:xfrm>
                    <a:off x="9259707" y="1851824"/>
                    <a:ext cx="2926081" cy="738666"/>
                  </a:xfrm>
                  <a:prstGeom prst="rect">
                    <a:avLst/>
                  </a:prstGeom>
                  <a:noFill/>
                </p:spPr>
                <p:txBody>
                  <a:bodyPr wrap="square" lIns="0" rIns="0" rtlCol="0" anchor="b">
                    <a:spAutoFit/>
                  </a:bodyPr>
                  <a:lstStyle/>
                  <a:p>
                    <a:pPr algn="ctr"/>
                    <a:r>
                      <a:rPr lang="lv-LV" sz="1500" b="1" noProof="1">
                        <a:solidFill>
                          <a:srgbClr val="5C86D6"/>
                        </a:solidFill>
                        <a:latin typeface="Public Sans" panose="020B0604020202020204"/>
                        <a:cs typeface="Times New Roman" panose="02020603050405020304" pitchFamily="18" charset="0"/>
                      </a:rPr>
                      <a:t>5.1.1.3. Publiskās ārtelpas attīstība</a:t>
                    </a:r>
                    <a:endParaRPr lang="en-US" sz="1500" b="1" noProof="1">
                      <a:solidFill>
                        <a:srgbClr val="5C86D6"/>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F0A700C-2A20-3878-2000-131EE2428336}"/>
                      </a:ext>
                    </a:extLst>
                  </p:cNvPr>
                  <p:cNvSpPr txBox="1"/>
                  <p:nvPr/>
                </p:nvSpPr>
                <p:spPr>
                  <a:xfrm>
                    <a:off x="9147435" y="2637243"/>
                    <a:ext cx="2926080" cy="430887"/>
                  </a:xfrm>
                  <a:prstGeom prst="rect">
                    <a:avLst/>
                  </a:prstGeom>
                  <a:noFill/>
                </p:spPr>
                <p:txBody>
                  <a:bodyPr wrap="square" lIns="0" rIns="0" rtlCol="0" anchor="t">
                    <a:spAutoFit/>
                  </a:bodyPr>
                  <a:lstStyle/>
                  <a:p>
                    <a:pPr algn="ctr"/>
                    <a:r>
                      <a:rPr lang="en-US" sz="1500" b="1" noProof="1">
                        <a:solidFill>
                          <a:srgbClr val="445469"/>
                        </a:solidFill>
                        <a:cs typeface="Times New Roman" panose="02020603050405020304" pitchFamily="18" charset="0"/>
                      </a:rPr>
                      <a:t>23</a:t>
                    </a:r>
                    <a:r>
                      <a:rPr lang="lv-LV" sz="1500" b="1" noProof="1">
                        <a:solidFill>
                          <a:srgbClr val="445469"/>
                        </a:solidFill>
                        <a:cs typeface="Times New Roman" panose="02020603050405020304" pitchFamily="18" charset="0"/>
                      </a:rPr>
                      <a:t>,</a:t>
                    </a:r>
                    <a:r>
                      <a:rPr lang="en-US" sz="1500" b="1" noProof="1">
                        <a:solidFill>
                          <a:srgbClr val="445469"/>
                        </a:solidFill>
                        <a:cs typeface="Times New Roman" panose="02020603050405020304" pitchFamily="18" charset="0"/>
                      </a:rPr>
                      <a:t>66 </a:t>
                    </a:r>
                    <a:r>
                      <a:rPr lang="lv-LV" sz="1500" b="1" noProof="1">
                        <a:solidFill>
                          <a:srgbClr val="445469"/>
                        </a:solidFill>
                        <a:cs typeface="Times New Roman" panose="02020603050405020304" pitchFamily="18" charset="0"/>
                      </a:rPr>
                      <a:t>milj. </a:t>
                    </a:r>
                    <a:r>
                      <a:rPr lang="lv-LV" sz="1500" b="1" baseline="0">
                        <a:solidFill>
                          <a:srgbClr val="445469"/>
                        </a:solidFill>
                      </a:rPr>
                      <a:t>€</a:t>
                    </a:r>
                    <a:r>
                      <a:rPr lang="lv-LV" sz="1500" b="1" noProof="1">
                        <a:solidFill>
                          <a:srgbClr val="445469"/>
                        </a:solidFill>
                        <a:cs typeface="Times New Roman" panose="02020603050405020304" pitchFamily="18" charset="0"/>
                      </a:rPr>
                      <a:t> </a:t>
                    </a:r>
                    <a:endParaRPr lang="lv-LV" sz="1500" b="1" i="1" noProof="1">
                      <a:solidFill>
                        <a:srgbClr val="445469"/>
                      </a:solidFill>
                      <a:cs typeface="Times New Roman" panose="02020603050405020304" pitchFamily="18" charset="0"/>
                    </a:endParaRPr>
                  </a:p>
                </p:txBody>
              </p:sp>
            </p:grpSp>
            <p:grpSp>
              <p:nvGrpSpPr>
                <p:cNvPr id="17" name="Group 16">
                  <a:extLst>
                    <a:ext uri="{FF2B5EF4-FFF2-40B4-BE49-F238E27FC236}">
                      <a16:creationId xmlns:a16="http://schemas.microsoft.com/office/drawing/2014/main" id="{675347B1-3378-7D33-D2AA-6D5B5C356CA5}"/>
                    </a:ext>
                  </a:extLst>
                </p:cNvPr>
                <p:cNvGrpSpPr/>
                <p:nvPr/>
              </p:nvGrpSpPr>
              <p:grpSpPr>
                <a:xfrm>
                  <a:off x="947898" y="3866588"/>
                  <a:ext cx="2330134" cy="1062388"/>
                  <a:chOff x="905717" y="5302040"/>
                  <a:chExt cx="3456558" cy="1416514"/>
                </a:xfrm>
              </p:grpSpPr>
              <p:sp>
                <p:nvSpPr>
                  <p:cNvPr id="21" name="TextBox 20">
                    <a:extLst>
                      <a:ext uri="{FF2B5EF4-FFF2-40B4-BE49-F238E27FC236}">
                        <a16:creationId xmlns:a16="http://schemas.microsoft.com/office/drawing/2014/main" id="{488E80AE-1EA0-6C5F-88E4-F1013A543D88}"/>
                      </a:ext>
                    </a:extLst>
                  </p:cNvPr>
                  <p:cNvSpPr txBox="1"/>
                  <p:nvPr/>
                </p:nvSpPr>
                <p:spPr>
                  <a:xfrm>
                    <a:off x="905717" y="5302040"/>
                    <a:ext cx="3456558" cy="1046439"/>
                  </a:xfrm>
                  <a:prstGeom prst="rect">
                    <a:avLst/>
                  </a:prstGeom>
                  <a:noFill/>
                </p:spPr>
                <p:txBody>
                  <a:bodyPr wrap="square" lIns="0" rIns="0" rtlCol="0" anchor="b">
                    <a:spAutoFit/>
                  </a:bodyPr>
                  <a:lstStyle/>
                  <a:p>
                    <a:pPr algn="ctr"/>
                    <a:r>
                      <a:rPr lang="lv-LV" sz="1500" b="1" noProof="1">
                        <a:solidFill>
                          <a:schemeClr val="accent6">
                            <a:lumMod val="75000"/>
                          </a:schemeClr>
                        </a:solidFill>
                        <a:latin typeface="Public Sans" panose="020B0604020202020204"/>
                        <a:cs typeface="Times New Roman" panose="02020603050405020304" pitchFamily="18" charset="0"/>
                      </a:rPr>
                      <a:t>5.1.1.2. Pašvaldību un plānošanas reģionu un kapacitātes uzlabošana</a:t>
                    </a:r>
                    <a:endParaRPr lang="en-US" sz="1500" b="1" noProof="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AA8889E-BC10-82CA-8B1A-AB32C485991B}"/>
                      </a:ext>
                    </a:extLst>
                  </p:cNvPr>
                  <p:cNvSpPr txBox="1"/>
                  <p:nvPr/>
                </p:nvSpPr>
                <p:spPr>
                  <a:xfrm>
                    <a:off x="1075434" y="6287668"/>
                    <a:ext cx="2926081" cy="430886"/>
                  </a:xfrm>
                  <a:prstGeom prst="rect">
                    <a:avLst/>
                  </a:prstGeom>
                  <a:noFill/>
                </p:spPr>
                <p:txBody>
                  <a:bodyPr wrap="square" lIns="0" rIns="0" rtlCol="0" anchor="t">
                    <a:spAutoFit/>
                  </a:bodyPr>
                  <a:lstStyle/>
                  <a:p>
                    <a:pPr algn="ctr"/>
                    <a:r>
                      <a:rPr lang="lv-LV" sz="1500" b="1" noProof="1">
                        <a:solidFill>
                          <a:srgbClr val="445469"/>
                        </a:solidFill>
                        <a:latin typeface="+mj-lt"/>
                        <a:cs typeface="Times New Roman" panose="02020603050405020304" pitchFamily="18" charset="0"/>
                      </a:rPr>
                      <a:t>0,38 milj. </a:t>
                    </a:r>
                    <a:r>
                      <a:rPr lang="lv-LV" sz="1500" b="1" baseline="0">
                        <a:solidFill>
                          <a:srgbClr val="445469"/>
                        </a:solidFill>
                        <a:latin typeface="Public Sans" panose="020B0604020202020204"/>
                      </a:rPr>
                      <a:t>€</a:t>
                    </a:r>
                    <a:endParaRPr lang="en-US" sz="1500" b="1" i="1" noProof="1">
                      <a:solidFill>
                        <a:srgbClr val="445469"/>
                      </a:solidFill>
                      <a:latin typeface="+mj-lt"/>
                      <a:cs typeface="Times New Roman" panose="02020603050405020304" pitchFamily="18" charset="0"/>
                    </a:endParaRPr>
                  </a:p>
                </p:txBody>
              </p:sp>
            </p:grpSp>
            <p:pic>
              <p:nvPicPr>
                <p:cNvPr id="18" name="Picture 17">
                  <a:extLst>
                    <a:ext uri="{FF2B5EF4-FFF2-40B4-BE49-F238E27FC236}">
                      <a16:creationId xmlns:a16="http://schemas.microsoft.com/office/drawing/2014/main" id="{1DE48234-1414-B0A3-2A84-23C95D7B8D78}"/>
                    </a:ext>
                  </a:extLst>
                </p:cNvPr>
                <p:cNvPicPr>
                  <a:picLocks noChangeAspect="1"/>
                </p:cNvPicPr>
                <p:nvPr/>
              </p:nvPicPr>
              <p:blipFill>
                <a:blip r:embed="rId5"/>
                <a:stretch>
                  <a:fillRect/>
                </a:stretch>
              </p:blipFill>
              <p:spPr>
                <a:xfrm>
                  <a:off x="2983787" y="1961170"/>
                  <a:ext cx="556100" cy="522143"/>
                </a:xfrm>
                <a:prstGeom prst="rect">
                  <a:avLst/>
                </a:prstGeom>
              </p:spPr>
            </p:pic>
            <p:pic>
              <p:nvPicPr>
                <p:cNvPr id="19" name="Picture 18">
                  <a:extLst>
                    <a:ext uri="{FF2B5EF4-FFF2-40B4-BE49-F238E27FC236}">
                      <a16:creationId xmlns:a16="http://schemas.microsoft.com/office/drawing/2014/main" id="{861D8C1A-F7B7-B8D1-3A38-9BB287942C7C}"/>
                    </a:ext>
                  </a:extLst>
                </p:cNvPr>
                <p:cNvPicPr>
                  <a:picLocks noChangeAspect="1"/>
                </p:cNvPicPr>
                <p:nvPr/>
              </p:nvPicPr>
              <p:blipFill>
                <a:blip r:embed="rId6"/>
                <a:stretch>
                  <a:fillRect/>
                </a:stretch>
              </p:blipFill>
              <p:spPr>
                <a:xfrm>
                  <a:off x="5603456" y="1966903"/>
                  <a:ext cx="474901" cy="474901"/>
                </a:xfrm>
                <a:prstGeom prst="rect">
                  <a:avLst/>
                </a:prstGeom>
              </p:spPr>
            </p:pic>
            <p:pic>
              <p:nvPicPr>
                <p:cNvPr id="20" name="Picture 19">
                  <a:extLst>
                    <a:ext uri="{FF2B5EF4-FFF2-40B4-BE49-F238E27FC236}">
                      <a16:creationId xmlns:a16="http://schemas.microsoft.com/office/drawing/2014/main" id="{B84C4906-F426-0DF6-5344-2D967E344D2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Layer>
                      </a14:imgProps>
                    </a:ext>
                  </a:extLst>
                </a:blip>
                <a:stretch>
                  <a:fillRect/>
                </a:stretch>
              </p:blipFill>
              <p:spPr>
                <a:xfrm>
                  <a:off x="4298153" y="4180815"/>
                  <a:ext cx="547144" cy="547144"/>
                </a:xfrm>
                <a:prstGeom prst="rect">
                  <a:avLst/>
                </a:prstGeom>
              </p:spPr>
            </p:pic>
          </p:grpSp>
          <p:grpSp>
            <p:nvGrpSpPr>
              <p:cNvPr id="27" name="Group 26">
                <a:extLst>
                  <a:ext uri="{FF2B5EF4-FFF2-40B4-BE49-F238E27FC236}">
                    <a16:creationId xmlns:a16="http://schemas.microsoft.com/office/drawing/2014/main" id="{90DDAE20-0E15-F942-6994-2930FD11BA86}"/>
                  </a:ext>
                </a:extLst>
              </p:cNvPr>
              <p:cNvGrpSpPr/>
              <p:nvPr/>
            </p:nvGrpSpPr>
            <p:grpSpPr>
              <a:xfrm>
                <a:off x="5045014" y="2380356"/>
                <a:ext cx="1704390" cy="1476794"/>
                <a:chOff x="3775236" y="1999566"/>
                <a:chExt cx="1704390" cy="1476794"/>
              </a:xfrm>
            </p:grpSpPr>
            <p:sp>
              <p:nvSpPr>
                <p:cNvPr id="28" name="Shape">
                  <a:extLst>
                    <a:ext uri="{FF2B5EF4-FFF2-40B4-BE49-F238E27FC236}">
                      <a16:creationId xmlns:a16="http://schemas.microsoft.com/office/drawing/2014/main" id="{6049744D-8A97-2FD6-FE2C-957D8D04D5AA}"/>
                    </a:ext>
                  </a:extLst>
                </p:cNvPr>
                <p:cNvSpPr/>
                <p:nvPr/>
              </p:nvSpPr>
              <p:spPr>
                <a:xfrm>
                  <a:off x="3775236" y="1999566"/>
                  <a:ext cx="1704390" cy="147679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5395" y="10795"/>
                      </a:lnTo>
                      <a:lnTo>
                        <a:pt x="10800" y="0"/>
                      </a:lnTo>
                      <a:lnTo>
                        <a:pt x="16205" y="10795"/>
                      </a:lnTo>
                      <a:lnTo>
                        <a:pt x="21600" y="21600"/>
                      </a:lnTo>
                      <a:close/>
                    </a:path>
                  </a:pathLst>
                </a:custGeom>
                <a:solidFill>
                  <a:schemeClr val="accent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29" name="TextBox 25">
                  <a:extLst>
                    <a:ext uri="{FF2B5EF4-FFF2-40B4-BE49-F238E27FC236}">
                      <a16:creationId xmlns:a16="http://schemas.microsoft.com/office/drawing/2014/main" id="{235066B3-2B1D-00F7-3DE4-72AA3E12BD36}"/>
                    </a:ext>
                  </a:extLst>
                </p:cNvPr>
                <p:cNvSpPr txBox="1"/>
                <p:nvPr/>
              </p:nvSpPr>
              <p:spPr>
                <a:xfrm>
                  <a:off x="4006776" y="3145263"/>
                  <a:ext cx="1137409" cy="307777"/>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noProof="1">
                      <a:solidFill>
                        <a:schemeClr val="bg1"/>
                      </a:solidFill>
                      <a:effectLst>
                        <a:outerShdw blurRad="38100" dist="38100" dir="2700000" algn="tl">
                          <a:srgbClr val="000000">
                            <a:alpha val="43137"/>
                          </a:srgbClr>
                        </a:outerShdw>
                      </a:effectLst>
                      <a:latin typeface="Public Sans" panose="020B0604020202020204"/>
                      <a:cs typeface="Times New Roman"/>
                    </a:rPr>
                    <a:t>5.1.1.1</a:t>
                  </a:r>
                  <a:endParaRPr lang="en-US" sz="1400" b="1" noProof="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sp>
          <p:nvSpPr>
            <p:cNvPr id="31" name="TextBox 30">
              <a:extLst>
                <a:ext uri="{FF2B5EF4-FFF2-40B4-BE49-F238E27FC236}">
                  <a16:creationId xmlns:a16="http://schemas.microsoft.com/office/drawing/2014/main" id="{D69730D8-D400-0E57-AF92-EE5A945918E1}"/>
                </a:ext>
              </a:extLst>
            </p:cNvPr>
            <p:cNvSpPr txBox="1"/>
            <p:nvPr/>
          </p:nvSpPr>
          <p:spPr>
            <a:xfrm>
              <a:off x="2210010" y="1845369"/>
              <a:ext cx="2729979" cy="784830"/>
            </a:xfrm>
            <a:prstGeom prst="rect">
              <a:avLst/>
            </a:prstGeom>
            <a:noFill/>
          </p:spPr>
          <p:txBody>
            <a:bodyPr wrap="square" lIns="0" tIns="45720" rIns="0" bIns="45720" rtlCol="0" anchor="b">
              <a:spAutoFit/>
            </a:bodyPr>
            <a:lstStyle/>
            <a:p>
              <a:pPr algn="ctr"/>
              <a:r>
                <a:rPr lang="lv-LV" sz="1500" b="1" noProof="1">
                  <a:solidFill>
                    <a:schemeClr val="tx2"/>
                  </a:solidFill>
                  <a:latin typeface="Public Sans" panose="020B0604020202020204"/>
                  <a:cs typeface="Times New Roman"/>
                </a:rPr>
                <a:t>5.1.1.1. </a:t>
              </a:r>
              <a:r>
                <a:rPr lang="lv-LV" sz="1500" b="1" noProof="1">
                  <a:solidFill>
                    <a:schemeClr val="tx2"/>
                  </a:solidFill>
                  <a:latin typeface="Public Sans" panose="020B0604020202020204"/>
                  <a:ea typeface="+mn-lt"/>
                  <a:cs typeface="Times New Roman"/>
                </a:rPr>
                <a:t>Infrastruktūra uzņēmējdarbības atbalstam </a:t>
              </a:r>
              <a:endParaRPr lang="lv-LV" sz="1500" b="1" noProof="1">
                <a:solidFill>
                  <a:schemeClr val="tx2"/>
                </a:solidFill>
                <a:latin typeface="Public Sans" panose="020B0604020202020204"/>
                <a:cs typeface="Times New Roman"/>
              </a:endParaRPr>
            </a:p>
            <a:p>
              <a:pPr algn="ctr"/>
              <a:r>
                <a:rPr lang="lv-LV" sz="1500" b="1" noProof="1">
                  <a:solidFill>
                    <a:srgbClr val="1C7580"/>
                  </a:solidFill>
                  <a:latin typeface="Public Sans" panose="020B0604020202020204"/>
                  <a:cs typeface="Times New Roman"/>
                </a:rPr>
                <a:t>133,11 milj. </a:t>
              </a:r>
              <a:r>
                <a:rPr lang="lv-LV" sz="1500" b="1" baseline="0">
                  <a:solidFill>
                    <a:srgbClr val="1C7580"/>
                  </a:solidFill>
                  <a:latin typeface="Public Sans"/>
                </a:rPr>
                <a:t>€</a:t>
              </a:r>
              <a:endParaRPr lang="lv-LV" sz="1500" b="1" i="1" noProof="1">
                <a:solidFill>
                  <a:srgbClr val="1C7580"/>
                </a:solidFill>
                <a:latin typeface="Public Sans"/>
                <a:cs typeface="Times New Roman"/>
              </a:endParaRPr>
            </a:p>
          </p:txBody>
        </p:sp>
      </p:grpSp>
      <p:grpSp>
        <p:nvGrpSpPr>
          <p:cNvPr id="59" name="Group 58">
            <a:extLst>
              <a:ext uri="{FF2B5EF4-FFF2-40B4-BE49-F238E27FC236}">
                <a16:creationId xmlns:a16="http://schemas.microsoft.com/office/drawing/2014/main" id="{140FFBC8-8B75-5212-85DE-8029639A11B7}"/>
              </a:ext>
            </a:extLst>
          </p:cNvPr>
          <p:cNvGrpSpPr/>
          <p:nvPr/>
        </p:nvGrpSpPr>
        <p:grpSpPr>
          <a:xfrm>
            <a:off x="-2806" y="4996588"/>
            <a:ext cx="12194806" cy="1432540"/>
            <a:chOff x="-164969" y="7640456"/>
            <a:chExt cx="21826373" cy="4033567"/>
          </a:xfrm>
        </p:grpSpPr>
        <p:grpSp>
          <p:nvGrpSpPr>
            <p:cNvPr id="60" name="Group 59">
              <a:extLst>
                <a:ext uri="{FF2B5EF4-FFF2-40B4-BE49-F238E27FC236}">
                  <a16:creationId xmlns:a16="http://schemas.microsoft.com/office/drawing/2014/main" id="{A31A46F0-3BC5-B108-AABA-8445A56AA0DC}"/>
                </a:ext>
              </a:extLst>
            </p:cNvPr>
            <p:cNvGrpSpPr/>
            <p:nvPr/>
          </p:nvGrpSpPr>
          <p:grpSpPr>
            <a:xfrm>
              <a:off x="-164969" y="7640456"/>
              <a:ext cx="21826373" cy="4033567"/>
              <a:chOff x="-114628" y="2957226"/>
              <a:chExt cx="18850462" cy="8426688"/>
            </a:xfrm>
          </p:grpSpPr>
          <p:sp>
            <p:nvSpPr>
              <p:cNvPr id="62" name="Freeform 419">
                <a:extLst>
                  <a:ext uri="{FF2B5EF4-FFF2-40B4-BE49-F238E27FC236}">
                    <a16:creationId xmlns:a16="http://schemas.microsoft.com/office/drawing/2014/main" id="{9C80E893-B649-1501-FE6E-BA3EC5FF8413}"/>
                  </a:ext>
                </a:extLst>
              </p:cNvPr>
              <p:cNvSpPr>
                <a:spLocks noChangeArrowheads="1"/>
              </p:cNvSpPr>
              <p:nvPr/>
            </p:nvSpPr>
            <p:spPr bwMode="auto">
              <a:xfrm>
                <a:off x="1503734" y="6709679"/>
                <a:ext cx="3471967" cy="1543705"/>
              </a:xfrm>
              <a:custGeom>
                <a:avLst/>
                <a:gdLst>
                  <a:gd name="T0" fmla="*/ 2784 w 2785"/>
                  <a:gd name="T1" fmla="*/ 1239 h 1240"/>
                  <a:gd name="T2" fmla="*/ 0 w 2785"/>
                  <a:gd name="T3" fmla="*/ 1239 h 1240"/>
                  <a:gd name="T4" fmla="*/ 0 w 2785"/>
                  <a:gd name="T5" fmla="*/ 0 h 1240"/>
                  <a:gd name="T6" fmla="*/ 2784 w 2785"/>
                  <a:gd name="T7" fmla="*/ 0 h 1240"/>
                  <a:gd name="T8" fmla="*/ 2784 w 2785"/>
                  <a:gd name="T9" fmla="*/ 1239 h 1240"/>
                </a:gdLst>
                <a:ahLst/>
                <a:cxnLst>
                  <a:cxn ang="0">
                    <a:pos x="T0" y="T1"/>
                  </a:cxn>
                  <a:cxn ang="0">
                    <a:pos x="T2" y="T3"/>
                  </a:cxn>
                  <a:cxn ang="0">
                    <a:pos x="T4" y="T5"/>
                  </a:cxn>
                  <a:cxn ang="0">
                    <a:pos x="T6" y="T7"/>
                  </a:cxn>
                  <a:cxn ang="0">
                    <a:pos x="T8" y="T9"/>
                  </a:cxn>
                </a:cxnLst>
                <a:rect l="0" t="0" r="r" b="b"/>
                <a:pathLst>
                  <a:path w="2785" h="1240">
                    <a:moveTo>
                      <a:pt x="2784" y="1239"/>
                    </a:moveTo>
                    <a:lnTo>
                      <a:pt x="0" y="1239"/>
                    </a:lnTo>
                    <a:lnTo>
                      <a:pt x="0" y="0"/>
                    </a:lnTo>
                    <a:lnTo>
                      <a:pt x="2784" y="0"/>
                    </a:lnTo>
                    <a:lnTo>
                      <a:pt x="2784" y="1239"/>
                    </a:lnTo>
                  </a:path>
                </a:pathLst>
              </a:custGeom>
              <a:solidFill>
                <a:srgbClr val="5C9EE6"/>
              </a:solidFill>
              <a:ln>
                <a:noFill/>
              </a:ln>
              <a:effectLst/>
            </p:spPr>
            <p:txBody>
              <a:bodyPr wrap="none" anchor="ctr"/>
              <a:lstStyle/>
              <a:p>
                <a:pPr defTabSz="914217"/>
                <a:endParaRPr lang="en-US" sz="3265">
                  <a:solidFill>
                    <a:srgbClr val="747993"/>
                  </a:solidFill>
                  <a:latin typeface="DM Sans" pitchFamily="2" charset="77"/>
                </a:endParaRPr>
              </a:p>
            </p:txBody>
          </p:sp>
          <p:sp>
            <p:nvSpPr>
              <p:cNvPr id="63" name="Freeform 420">
                <a:extLst>
                  <a:ext uri="{FF2B5EF4-FFF2-40B4-BE49-F238E27FC236}">
                    <a16:creationId xmlns:a16="http://schemas.microsoft.com/office/drawing/2014/main" id="{BB9965AC-21BE-13F5-F5E3-70C1DDE2A22B}"/>
                  </a:ext>
                </a:extLst>
              </p:cNvPr>
              <p:cNvSpPr>
                <a:spLocks noChangeArrowheads="1"/>
              </p:cNvSpPr>
              <p:nvPr/>
            </p:nvSpPr>
            <p:spPr bwMode="auto">
              <a:xfrm>
                <a:off x="4970209" y="6709680"/>
                <a:ext cx="4279531" cy="1543705"/>
              </a:xfrm>
              <a:custGeom>
                <a:avLst/>
                <a:gdLst>
                  <a:gd name="T0" fmla="*/ 3435 w 3436"/>
                  <a:gd name="T1" fmla="*/ 1239 h 1240"/>
                  <a:gd name="T2" fmla="*/ 0 w 3436"/>
                  <a:gd name="T3" fmla="*/ 1239 h 1240"/>
                  <a:gd name="T4" fmla="*/ 0 w 3436"/>
                  <a:gd name="T5" fmla="*/ 0 h 1240"/>
                  <a:gd name="T6" fmla="*/ 3435 w 3436"/>
                  <a:gd name="T7" fmla="*/ 0 h 1240"/>
                  <a:gd name="T8" fmla="*/ 3435 w 3436"/>
                  <a:gd name="T9" fmla="*/ 1239 h 1240"/>
                </a:gdLst>
                <a:ahLst/>
                <a:cxnLst>
                  <a:cxn ang="0">
                    <a:pos x="T0" y="T1"/>
                  </a:cxn>
                  <a:cxn ang="0">
                    <a:pos x="T2" y="T3"/>
                  </a:cxn>
                  <a:cxn ang="0">
                    <a:pos x="T4" y="T5"/>
                  </a:cxn>
                  <a:cxn ang="0">
                    <a:pos x="T6" y="T7"/>
                  </a:cxn>
                  <a:cxn ang="0">
                    <a:pos x="T8" y="T9"/>
                  </a:cxn>
                </a:cxnLst>
                <a:rect l="0" t="0" r="r" b="b"/>
                <a:pathLst>
                  <a:path w="3436" h="1240">
                    <a:moveTo>
                      <a:pt x="3435" y="1239"/>
                    </a:moveTo>
                    <a:lnTo>
                      <a:pt x="0" y="1239"/>
                    </a:lnTo>
                    <a:lnTo>
                      <a:pt x="0" y="0"/>
                    </a:lnTo>
                    <a:lnTo>
                      <a:pt x="3435" y="0"/>
                    </a:lnTo>
                    <a:lnTo>
                      <a:pt x="3435" y="1239"/>
                    </a:lnTo>
                  </a:path>
                </a:pathLst>
              </a:custGeom>
              <a:solidFill>
                <a:schemeClr val="accent2"/>
              </a:solidFill>
              <a:ln>
                <a:noFill/>
              </a:ln>
              <a:effectLst/>
            </p:spPr>
            <p:txBody>
              <a:bodyPr wrap="none" anchor="ctr"/>
              <a:lstStyle/>
              <a:p>
                <a:pPr defTabSz="914217"/>
                <a:endParaRPr lang="en-US" sz="3265">
                  <a:solidFill>
                    <a:srgbClr val="747993"/>
                  </a:solidFill>
                  <a:latin typeface="DM Sans" pitchFamily="2" charset="77"/>
                </a:endParaRPr>
              </a:p>
            </p:txBody>
          </p:sp>
          <p:sp>
            <p:nvSpPr>
              <p:cNvPr id="64" name="Freeform 421">
                <a:extLst>
                  <a:ext uri="{FF2B5EF4-FFF2-40B4-BE49-F238E27FC236}">
                    <a16:creationId xmlns:a16="http://schemas.microsoft.com/office/drawing/2014/main" id="{62AC1266-A6EA-955A-09B1-C3161C72DB8E}"/>
                  </a:ext>
                </a:extLst>
              </p:cNvPr>
              <p:cNvSpPr>
                <a:spLocks noChangeArrowheads="1"/>
              </p:cNvSpPr>
              <p:nvPr/>
            </p:nvSpPr>
            <p:spPr bwMode="auto">
              <a:xfrm>
                <a:off x="9249737" y="6709679"/>
                <a:ext cx="4279528" cy="1543705"/>
              </a:xfrm>
              <a:custGeom>
                <a:avLst/>
                <a:gdLst>
                  <a:gd name="T0" fmla="*/ 3433 w 3434"/>
                  <a:gd name="T1" fmla="*/ 1239 h 1240"/>
                  <a:gd name="T2" fmla="*/ 0 w 3434"/>
                  <a:gd name="T3" fmla="*/ 1239 h 1240"/>
                  <a:gd name="T4" fmla="*/ 0 w 3434"/>
                  <a:gd name="T5" fmla="*/ 0 h 1240"/>
                  <a:gd name="T6" fmla="*/ 3433 w 3434"/>
                  <a:gd name="T7" fmla="*/ 0 h 1240"/>
                  <a:gd name="T8" fmla="*/ 3433 w 3434"/>
                  <a:gd name="T9" fmla="*/ 1239 h 1240"/>
                </a:gdLst>
                <a:ahLst/>
                <a:cxnLst>
                  <a:cxn ang="0">
                    <a:pos x="T0" y="T1"/>
                  </a:cxn>
                  <a:cxn ang="0">
                    <a:pos x="T2" y="T3"/>
                  </a:cxn>
                  <a:cxn ang="0">
                    <a:pos x="T4" y="T5"/>
                  </a:cxn>
                  <a:cxn ang="0">
                    <a:pos x="T6" y="T7"/>
                  </a:cxn>
                  <a:cxn ang="0">
                    <a:pos x="T8" y="T9"/>
                  </a:cxn>
                </a:cxnLst>
                <a:rect l="0" t="0" r="r" b="b"/>
                <a:pathLst>
                  <a:path w="3434" h="1240">
                    <a:moveTo>
                      <a:pt x="3433" y="1239"/>
                    </a:moveTo>
                    <a:lnTo>
                      <a:pt x="0" y="1239"/>
                    </a:lnTo>
                    <a:lnTo>
                      <a:pt x="0" y="0"/>
                    </a:lnTo>
                    <a:lnTo>
                      <a:pt x="3433" y="0"/>
                    </a:lnTo>
                    <a:lnTo>
                      <a:pt x="3433" y="1239"/>
                    </a:lnTo>
                  </a:path>
                </a:pathLst>
              </a:custGeom>
              <a:solidFill>
                <a:srgbClr val="6759A2"/>
              </a:solidFill>
              <a:ln>
                <a:noFill/>
              </a:ln>
              <a:effectLst/>
            </p:spPr>
            <p:txBody>
              <a:bodyPr wrap="none" anchor="ctr"/>
              <a:lstStyle/>
              <a:p>
                <a:pPr defTabSz="914217"/>
                <a:endParaRPr lang="en-US" sz="3265">
                  <a:solidFill>
                    <a:srgbClr val="747993"/>
                  </a:solidFill>
                  <a:latin typeface="DM Sans" pitchFamily="2" charset="77"/>
                </a:endParaRPr>
              </a:p>
            </p:txBody>
          </p:sp>
          <p:sp>
            <p:nvSpPr>
              <p:cNvPr id="65" name="Freeform 422">
                <a:extLst>
                  <a:ext uri="{FF2B5EF4-FFF2-40B4-BE49-F238E27FC236}">
                    <a16:creationId xmlns:a16="http://schemas.microsoft.com/office/drawing/2014/main" id="{39F91CE5-8D59-5231-24F7-84607FFBB3FF}"/>
                  </a:ext>
                </a:extLst>
              </p:cNvPr>
              <p:cNvSpPr>
                <a:spLocks noChangeArrowheads="1"/>
              </p:cNvSpPr>
              <p:nvPr/>
            </p:nvSpPr>
            <p:spPr bwMode="auto">
              <a:xfrm>
                <a:off x="13529268" y="6709679"/>
                <a:ext cx="4279531" cy="1543705"/>
              </a:xfrm>
              <a:custGeom>
                <a:avLst/>
                <a:gdLst>
                  <a:gd name="T0" fmla="*/ 3435 w 3436"/>
                  <a:gd name="T1" fmla="*/ 1239 h 1240"/>
                  <a:gd name="T2" fmla="*/ 0 w 3436"/>
                  <a:gd name="T3" fmla="*/ 1239 h 1240"/>
                  <a:gd name="T4" fmla="*/ 0 w 3436"/>
                  <a:gd name="T5" fmla="*/ 0 h 1240"/>
                  <a:gd name="T6" fmla="*/ 3435 w 3436"/>
                  <a:gd name="T7" fmla="*/ 0 h 1240"/>
                  <a:gd name="T8" fmla="*/ 3435 w 3436"/>
                  <a:gd name="T9" fmla="*/ 1239 h 1240"/>
                </a:gdLst>
                <a:ahLst/>
                <a:cxnLst>
                  <a:cxn ang="0">
                    <a:pos x="T0" y="T1"/>
                  </a:cxn>
                  <a:cxn ang="0">
                    <a:pos x="T2" y="T3"/>
                  </a:cxn>
                  <a:cxn ang="0">
                    <a:pos x="T4" y="T5"/>
                  </a:cxn>
                  <a:cxn ang="0">
                    <a:pos x="T6" y="T7"/>
                  </a:cxn>
                  <a:cxn ang="0">
                    <a:pos x="T8" y="T9"/>
                  </a:cxn>
                </a:cxnLst>
                <a:rect l="0" t="0" r="r" b="b"/>
                <a:pathLst>
                  <a:path w="3436" h="1240">
                    <a:moveTo>
                      <a:pt x="3435" y="1239"/>
                    </a:moveTo>
                    <a:lnTo>
                      <a:pt x="0" y="1239"/>
                    </a:lnTo>
                    <a:lnTo>
                      <a:pt x="0" y="0"/>
                    </a:lnTo>
                    <a:lnTo>
                      <a:pt x="3435" y="0"/>
                    </a:lnTo>
                    <a:lnTo>
                      <a:pt x="3435" y="1239"/>
                    </a:lnTo>
                  </a:path>
                </a:pathLst>
              </a:custGeom>
              <a:solidFill>
                <a:srgbClr val="1C7580"/>
              </a:solidFill>
              <a:ln>
                <a:noFill/>
              </a:ln>
              <a:effectLst/>
            </p:spPr>
            <p:txBody>
              <a:bodyPr wrap="none" anchor="ctr"/>
              <a:lstStyle/>
              <a:p>
                <a:pPr defTabSz="914217"/>
                <a:endParaRPr lang="en-US" sz="3265">
                  <a:solidFill>
                    <a:srgbClr val="747993"/>
                  </a:solidFill>
                  <a:latin typeface="DM Sans" pitchFamily="2" charset="77"/>
                </a:endParaRPr>
              </a:p>
            </p:txBody>
          </p:sp>
          <p:sp>
            <p:nvSpPr>
              <p:cNvPr id="66" name="Freeform 425">
                <a:extLst>
                  <a:ext uri="{FF2B5EF4-FFF2-40B4-BE49-F238E27FC236}">
                    <a16:creationId xmlns:a16="http://schemas.microsoft.com/office/drawing/2014/main" id="{D4495AA5-1940-C881-475C-F571A11E1F22}"/>
                  </a:ext>
                </a:extLst>
              </p:cNvPr>
              <p:cNvSpPr>
                <a:spLocks noChangeArrowheads="1"/>
              </p:cNvSpPr>
              <p:nvPr/>
            </p:nvSpPr>
            <p:spPr bwMode="auto">
              <a:xfrm>
                <a:off x="17034193" y="6709679"/>
                <a:ext cx="1543709" cy="1543705"/>
              </a:xfrm>
              <a:custGeom>
                <a:avLst/>
                <a:gdLst>
                  <a:gd name="T0" fmla="*/ 1239 w 1240"/>
                  <a:gd name="T1" fmla="*/ 619 h 1239"/>
                  <a:gd name="T2" fmla="*/ 1239 w 1240"/>
                  <a:gd name="T3" fmla="*/ 619 h 1239"/>
                  <a:gd name="T4" fmla="*/ 620 w 1240"/>
                  <a:gd name="T5" fmla="*/ 1238 h 1239"/>
                  <a:gd name="T6" fmla="*/ 620 w 1240"/>
                  <a:gd name="T7" fmla="*/ 1238 h 1239"/>
                  <a:gd name="T8" fmla="*/ 0 w 1240"/>
                  <a:gd name="T9" fmla="*/ 619 h 1239"/>
                  <a:gd name="T10" fmla="*/ 0 w 1240"/>
                  <a:gd name="T11" fmla="*/ 619 h 1239"/>
                  <a:gd name="T12" fmla="*/ 620 w 1240"/>
                  <a:gd name="T13" fmla="*/ 0 h 1239"/>
                  <a:gd name="T14" fmla="*/ 620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20" y="1238"/>
                    </a:cubicBezTo>
                    <a:lnTo>
                      <a:pt x="620" y="1238"/>
                    </a:lnTo>
                    <a:cubicBezTo>
                      <a:pt x="278" y="1238"/>
                      <a:pt x="0" y="961"/>
                      <a:pt x="0" y="619"/>
                    </a:cubicBezTo>
                    <a:lnTo>
                      <a:pt x="0" y="619"/>
                    </a:lnTo>
                    <a:cubicBezTo>
                      <a:pt x="0" y="276"/>
                      <a:pt x="278" y="0"/>
                      <a:pt x="620" y="0"/>
                    </a:cubicBezTo>
                    <a:lnTo>
                      <a:pt x="620" y="0"/>
                    </a:lnTo>
                    <a:cubicBezTo>
                      <a:pt x="962" y="0"/>
                      <a:pt x="1239" y="276"/>
                      <a:pt x="1239" y="619"/>
                    </a:cubicBezTo>
                  </a:path>
                </a:pathLst>
              </a:custGeom>
              <a:solidFill>
                <a:srgbClr val="1C7580"/>
              </a:solidFill>
              <a:ln>
                <a:noFill/>
              </a:ln>
              <a:effectLst/>
            </p:spPr>
            <p:txBody>
              <a:bodyPr wrap="none" anchor="ctr"/>
              <a:lstStyle/>
              <a:p>
                <a:pPr defTabSz="914217"/>
                <a:endParaRPr lang="en-US" sz="3265">
                  <a:solidFill>
                    <a:srgbClr val="747993"/>
                  </a:solidFill>
                  <a:latin typeface="DM Sans" pitchFamily="2" charset="77"/>
                </a:endParaRPr>
              </a:p>
            </p:txBody>
          </p:sp>
          <p:sp>
            <p:nvSpPr>
              <p:cNvPr id="67" name="Freeform 426">
                <a:extLst>
                  <a:ext uri="{FF2B5EF4-FFF2-40B4-BE49-F238E27FC236}">
                    <a16:creationId xmlns:a16="http://schemas.microsoft.com/office/drawing/2014/main" id="{E76A1BC9-5DEE-3808-9871-2C7C89121A63}"/>
                  </a:ext>
                </a:extLst>
              </p:cNvPr>
              <p:cNvSpPr>
                <a:spLocks noChangeArrowheads="1"/>
              </p:cNvSpPr>
              <p:nvPr/>
            </p:nvSpPr>
            <p:spPr bwMode="auto">
              <a:xfrm>
                <a:off x="12754669" y="6709679"/>
                <a:ext cx="1543705" cy="1543705"/>
              </a:xfrm>
              <a:custGeom>
                <a:avLst/>
                <a:gdLst>
                  <a:gd name="T0" fmla="*/ 1239 w 1240"/>
                  <a:gd name="T1" fmla="*/ 619 h 1239"/>
                  <a:gd name="T2" fmla="*/ 1239 w 1240"/>
                  <a:gd name="T3" fmla="*/ 619 h 1239"/>
                  <a:gd name="T4" fmla="*/ 619 w 1240"/>
                  <a:gd name="T5" fmla="*/ 1238 h 1239"/>
                  <a:gd name="T6" fmla="*/ 619 w 1240"/>
                  <a:gd name="T7" fmla="*/ 1238 h 1239"/>
                  <a:gd name="T8" fmla="*/ 0 w 1240"/>
                  <a:gd name="T9" fmla="*/ 619 h 1239"/>
                  <a:gd name="T10" fmla="*/ 0 w 1240"/>
                  <a:gd name="T11" fmla="*/ 619 h 1239"/>
                  <a:gd name="T12" fmla="*/ 619 w 1240"/>
                  <a:gd name="T13" fmla="*/ 0 h 1239"/>
                  <a:gd name="T14" fmla="*/ 619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19" y="1238"/>
                    </a:cubicBezTo>
                    <a:lnTo>
                      <a:pt x="619" y="1238"/>
                    </a:lnTo>
                    <a:cubicBezTo>
                      <a:pt x="278" y="1238"/>
                      <a:pt x="0" y="961"/>
                      <a:pt x="0" y="619"/>
                    </a:cubicBezTo>
                    <a:lnTo>
                      <a:pt x="0" y="619"/>
                    </a:lnTo>
                    <a:cubicBezTo>
                      <a:pt x="0" y="276"/>
                      <a:pt x="278" y="0"/>
                      <a:pt x="619" y="0"/>
                    </a:cubicBezTo>
                    <a:lnTo>
                      <a:pt x="619" y="0"/>
                    </a:lnTo>
                    <a:cubicBezTo>
                      <a:pt x="962" y="0"/>
                      <a:pt x="1239" y="276"/>
                      <a:pt x="1239" y="619"/>
                    </a:cubicBezTo>
                  </a:path>
                </a:pathLst>
              </a:custGeom>
              <a:solidFill>
                <a:srgbClr val="6759A2"/>
              </a:solidFill>
              <a:ln>
                <a:noFill/>
              </a:ln>
              <a:effectLst/>
            </p:spPr>
            <p:txBody>
              <a:bodyPr wrap="none" anchor="ctr"/>
              <a:lstStyle/>
              <a:p>
                <a:pPr defTabSz="914217"/>
                <a:endParaRPr lang="en-US" sz="3265">
                  <a:solidFill>
                    <a:srgbClr val="747993"/>
                  </a:solidFill>
                  <a:latin typeface="DM Sans" pitchFamily="2" charset="77"/>
                </a:endParaRPr>
              </a:p>
            </p:txBody>
          </p:sp>
          <p:sp>
            <p:nvSpPr>
              <p:cNvPr id="68" name="Freeform 427">
                <a:extLst>
                  <a:ext uri="{FF2B5EF4-FFF2-40B4-BE49-F238E27FC236}">
                    <a16:creationId xmlns:a16="http://schemas.microsoft.com/office/drawing/2014/main" id="{AEF6A4B9-CAA4-12C4-28A7-A63F3A0D9957}"/>
                  </a:ext>
                </a:extLst>
              </p:cNvPr>
              <p:cNvSpPr>
                <a:spLocks noChangeArrowheads="1"/>
              </p:cNvSpPr>
              <p:nvPr/>
            </p:nvSpPr>
            <p:spPr bwMode="auto">
              <a:xfrm>
                <a:off x="8475135" y="6709679"/>
                <a:ext cx="1543709" cy="1543705"/>
              </a:xfrm>
              <a:custGeom>
                <a:avLst/>
                <a:gdLst>
                  <a:gd name="T0" fmla="*/ 1239 w 1240"/>
                  <a:gd name="T1" fmla="*/ 619 h 1239"/>
                  <a:gd name="T2" fmla="*/ 1239 w 1240"/>
                  <a:gd name="T3" fmla="*/ 619 h 1239"/>
                  <a:gd name="T4" fmla="*/ 620 w 1240"/>
                  <a:gd name="T5" fmla="*/ 1238 h 1239"/>
                  <a:gd name="T6" fmla="*/ 620 w 1240"/>
                  <a:gd name="T7" fmla="*/ 1238 h 1239"/>
                  <a:gd name="T8" fmla="*/ 0 w 1240"/>
                  <a:gd name="T9" fmla="*/ 619 h 1239"/>
                  <a:gd name="T10" fmla="*/ 0 w 1240"/>
                  <a:gd name="T11" fmla="*/ 619 h 1239"/>
                  <a:gd name="T12" fmla="*/ 620 w 1240"/>
                  <a:gd name="T13" fmla="*/ 0 h 1239"/>
                  <a:gd name="T14" fmla="*/ 620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2" y="1238"/>
                      <a:pt x="620" y="1238"/>
                    </a:cubicBezTo>
                    <a:lnTo>
                      <a:pt x="620" y="1238"/>
                    </a:lnTo>
                    <a:cubicBezTo>
                      <a:pt x="278" y="1238"/>
                      <a:pt x="0" y="961"/>
                      <a:pt x="0" y="619"/>
                    </a:cubicBezTo>
                    <a:lnTo>
                      <a:pt x="0" y="619"/>
                    </a:lnTo>
                    <a:cubicBezTo>
                      <a:pt x="0" y="276"/>
                      <a:pt x="278" y="0"/>
                      <a:pt x="620" y="0"/>
                    </a:cubicBezTo>
                    <a:lnTo>
                      <a:pt x="620" y="0"/>
                    </a:lnTo>
                    <a:cubicBezTo>
                      <a:pt x="962" y="0"/>
                      <a:pt x="1239" y="276"/>
                      <a:pt x="1239" y="619"/>
                    </a:cubicBezTo>
                  </a:path>
                </a:pathLst>
              </a:custGeom>
              <a:solidFill>
                <a:schemeClr val="accent2"/>
              </a:solidFill>
              <a:ln>
                <a:noFill/>
              </a:ln>
              <a:effectLst/>
            </p:spPr>
            <p:txBody>
              <a:bodyPr wrap="none" anchor="ctr"/>
              <a:lstStyle/>
              <a:p>
                <a:pPr defTabSz="914217"/>
                <a:endParaRPr lang="en-US" sz="3265">
                  <a:solidFill>
                    <a:srgbClr val="747993"/>
                  </a:solidFill>
                  <a:latin typeface="DM Sans" pitchFamily="2" charset="77"/>
                </a:endParaRPr>
              </a:p>
            </p:txBody>
          </p:sp>
          <p:sp>
            <p:nvSpPr>
              <p:cNvPr id="69" name="Freeform 428">
                <a:extLst>
                  <a:ext uri="{FF2B5EF4-FFF2-40B4-BE49-F238E27FC236}">
                    <a16:creationId xmlns:a16="http://schemas.microsoft.com/office/drawing/2014/main" id="{E9D1ACB4-7F89-891F-9B6E-A2762C060FF3}"/>
                  </a:ext>
                </a:extLst>
              </p:cNvPr>
              <p:cNvSpPr>
                <a:spLocks noChangeArrowheads="1"/>
              </p:cNvSpPr>
              <p:nvPr/>
            </p:nvSpPr>
            <p:spPr bwMode="auto">
              <a:xfrm>
                <a:off x="4201099" y="6709679"/>
                <a:ext cx="1543709" cy="1543705"/>
              </a:xfrm>
              <a:custGeom>
                <a:avLst/>
                <a:gdLst>
                  <a:gd name="T0" fmla="*/ 1239 w 1240"/>
                  <a:gd name="T1" fmla="*/ 619 h 1239"/>
                  <a:gd name="T2" fmla="*/ 1239 w 1240"/>
                  <a:gd name="T3" fmla="*/ 619 h 1239"/>
                  <a:gd name="T4" fmla="*/ 619 w 1240"/>
                  <a:gd name="T5" fmla="*/ 1238 h 1239"/>
                  <a:gd name="T6" fmla="*/ 619 w 1240"/>
                  <a:gd name="T7" fmla="*/ 1238 h 1239"/>
                  <a:gd name="T8" fmla="*/ 0 w 1240"/>
                  <a:gd name="T9" fmla="*/ 619 h 1239"/>
                  <a:gd name="T10" fmla="*/ 0 w 1240"/>
                  <a:gd name="T11" fmla="*/ 619 h 1239"/>
                  <a:gd name="T12" fmla="*/ 619 w 1240"/>
                  <a:gd name="T13" fmla="*/ 0 h 1239"/>
                  <a:gd name="T14" fmla="*/ 619 w 1240"/>
                  <a:gd name="T15" fmla="*/ 0 h 1239"/>
                  <a:gd name="T16" fmla="*/ 1239 w 1240"/>
                  <a:gd name="T17" fmla="*/ 6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0" h="1239">
                    <a:moveTo>
                      <a:pt x="1239" y="619"/>
                    </a:moveTo>
                    <a:lnTo>
                      <a:pt x="1239" y="619"/>
                    </a:lnTo>
                    <a:cubicBezTo>
                      <a:pt x="1239" y="961"/>
                      <a:pt x="961" y="1238"/>
                      <a:pt x="619" y="1238"/>
                    </a:cubicBezTo>
                    <a:lnTo>
                      <a:pt x="619" y="1238"/>
                    </a:lnTo>
                    <a:cubicBezTo>
                      <a:pt x="277" y="1238"/>
                      <a:pt x="0" y="961"/>
                      <a:pt x="0" y="619"/>
                    </a:cubicBezTo>
                    <a:lnTo>
                      <a:pt x="0" y="619"/>
                    </a:lnTo>
                    <a:cubicBezTo>
                      <a:pt x="0" y="276"/>
                      <a:pt x="277" y="0"/>
                      <a:pt x="619" y="0"/>
                    </a:cubicBezTo>
                    <a:lnTo>
                      <a:pt x="619" y="0"/>
                    </a:lnTo>
                    <a:cubicBezTo>
                      <a:pt x="961" y="0"/>
                      <a:pt x="1239" y="276"/>
                      <a:pt x="1239" y="619"/>
                    </a:cubicBezTo>
                  </a:path>
                </a:pathLst>
              </a:custGeom>
              <a:solidFill>
                <a:srgbClr val="5C9EE6"/>
              </a:solidFill>
              <a:ln>
                <a:noFill/>
              </a:ln>
              <a:effectLst/>
            </p:spPr>
            <p:txBody>
              <a:bodyPr wrap="none" anchor="ctr"/>
              <a:lstStyle/>
              <a:p>
                <a:pPr defTabSz="914217"/>
                <a:endParaRPr lang="en-US" sz="3265">
                  <a:solidFill>
                    <a:srgbClr val="747993"/>
                  </a:solidFill>
                  <a:latin typeface="DM Sans" pitchFamily="2" charset="77"/>
                </a:endParaRPr>
              </a:p>
            </p:txBody>
          </p:sp>
          <p:sp>
            <p:nvSpPr>
              <p:cNvPr id="70" name="Freeform 429">
                <a:extLst>
                  <a:ext uri="{FF2B5EF4-FFF2-40B4-BE49-F238E27FC236}">
                    <a16:creationId xmlns:a16="http://schemas.microsoft.com/office/drawing/2014/main" id="{BDF9EE91-F1AF-635F-0245-FA86EEB655EE}"/>
                  </a:ext>
                </a:extLst>
              </p:cNvPr>
              <p:cNvSpPr>
                <a:spLocks noChangeArrowheads="1"/>
              </p:cNvSpPr>
              <p:nvPr/>
            </p:nvSpPr>
            <p:spPr bwMode="auto">
              <a:xfrm>
                <a:off x="3190277" y="7176635"/>
                <a:ext cx="604298" cy="604298"/>
              </a:xfrm>
              <a:custGeom>
                <a:avLst/>
                <a:gdLst>
                  <a:gd name="T0" fmla="*/ 486 w 487"/>
                  <a:gd name="T1" fmla="*/ 243 h 487"/>
                  <a:gd name="T2" fmla="*/ 244 w 487"/>
                  <a:gd name="T3" fmla="*/ 486 h 487"/>
                  <a:gd name="T4" fmla="*/ 0 w 487"/>
                  <a:gd name="T5" fmla="*/ 243 h 487"/>
                  <a:gd name="T6" fmla="*/ 244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4" y="486"/>
                    </a:lnTo>
                    <a:lnTo>
                      <a:pt x="0" y="243"/>
                    </a:lnTo>
                    <a:lnTo>
                      <a:pt x="244" y="0"/>
                    </a:lnTo>
                    <a:lnTo>
                      <a:pt x="486" y="243"/>
                    </a:lnTo>
                  </a:path>
                </a:pathLst>
              </a:custGeom>
              <a:solidFill>
                <a:srgbClr val="0070C0"/>
              </a:solidFill>
              <a:ln>
                <a:noFill/>
              </a:ln>
              <a:effectLst/>
            </p:spPr>
            <p:txBody>
              <a:bodyPr wrap="none" anchor="ctr"/>
              <a:lstStyle/>
              <a:p>
                <a:pPr defTabSz="914217"/>
                <a:endParaRPr lang="en-US" sz="3265">
                  <a:solidFill>
                    <a:srgbClr val="747993"/>
                  </a:solidFill>
                  <a:latin typeface="DM Sans" pitchFamily="2" charset="77"/>
                </a:endParaRPr>
              </a:p>
            </p:txBody>
          </p:sp>
          <p:sp>
            <p:nvSpPr>
              <p:cNvPr id="71" name="Freeform 431">
                <a:extLst>
                  <a:ext uri="{FF2B5EF4-FFF2-40B4-BE49-F238E27FC236}">
                    <a16:creationId xmlns:a16="http://schemas.microsoft.com/office/drawing/2014/main" id="{58FC880D-474D-A195-EC6D-8C80F112CD03}"/>
                  </a:ext>
                </a:extLst>
              </p:cNvPr>
              <p:cNvSpPr>
                <a:spLocks noChangeArrowheads="1"/>
              </p:cNvSpPr>
              <p:nvPr/>
            </p:nvSpPr>
            <p:spPr bwMode="auto">
              <a:xfrm>
                <a:off x="11749335" y="7176635"/>
                <a:ext cx="604298" cy="604298"/>
              </a:xfrm>
              <a:custGeom>
                <a:avLst/>
                <a:gdLst>
                  <a:gd name="T0" fmla="*/ 485 w 486"/>
                  <a:gd name="T1" fmla="*/ 243 h 487"/>
                  <a:gd name="T2" fmla="*/ 243 w 486"/>
                  <a:gd name="T3" fmla="*/ 486 h 487"/>
                  <a:gd name="T4" fmla="*/ 0 w 486"/>
                  <a:gd name="T5" fmla="*/ 243 h 487"/>
                  <a:gd name="T6" fmla="*/ 243 w 486"/>
                  <a:gd name="T7" fmla="*/ 0 h 487"/>
                  <a:gd name="T8" fmla="*/ 485 w 486"/>
                  <a:gd name="T9" fmla="*/ 243 h 487"/>
                </a:gdLst>
                <a:ahLst/>
                <a:cxnLst>
                  <a:cxn ang="0">
                    <a:pos x="T0" y="T1"/>
                  </a:cxn>
                  <a:cxn ang="0">
                    <a:pos x="T2" y="T3"/>
                  </a:cxn>
                  <a:cxn ang="0">
                    <a:pos x="T4" y="T5"/>
                  </a:cxn>
                  <a:cxn ang="0">
                    <a:pos x="T6" y="T7"/>
                  </a:cxn>
                  <a:cxn ang="0">
                    <a:pos x="T8" y="T9"/>
                  </a:cxn>
                </a:cxnLst>
                <a:rect l="0" t="0" r="r" b="b"/>
                <a:pathLst>
                  <a:path w="486" h="487">
                    <a:moveTo>
                      <a:pt x="485" y="243"/>
                    </a:moveTo>
                    <a:lnTo>
                      <a:pt x="243" y="486"/>
                    </a:lnTo>
                    <a:lnTo>
                      <a:pt x="0" y="243"/>
                    </a:lnTo>
                    <a:lnTo>
                      <a:pt x="243" y="0"/>
                    </a:lnTo>
                    <a:lnTo>
                      <a:pt x="485" y="243"/>
                    </a:lnTo>
                  </a:path>
                </a:pathLst>
              </a:custGeom>
              <a:solidFill>
                <a:srgbClr val="002060"/>
              </a:solidFill>
              <a:ln>
                <a:noFill/>
              </a:ln>
              <a:effectLst/>
            </p:spPr>
            <p:txBody>
              <a:bodyPr wrap="none" anchor="ctr"/>
              <a:lstStyle/>
              <a:p>
                <a:pPr defTabSz="914217"/>
                <a:endParaRPr lang="en-US" sz="3265">
                  <a:solidFill>
                    <a:srgbClr val="002060"/>
                  </a:solidFill>
                  <a:latin typeface="DM Sans" pitchFamily="2" charset="77"/>
                </a:endParaRPr>
              </a:p>
            </p:txBody>
          </p:sp>
          <p:sp>
            <p:nvSpPr>
              <p:cNvPr id="72" name="Freeform 432">
                <a:extLst>
                  <a:ext uri="{FF2B5EF4-FFF2-40B4-BE49-F238E27FC236}">
                    <a16:creationId xmlns:a16="http://schemas.microsoft.com/office/drawing/2014/main" id="{B63E8FD3-B84D-1363-AB22-A8C43A40062C}"/>
                  </a:ext>
                </a:extLst>
              </p:cNvPr>
              <p:cNvSpPr>
                <a:spLocks noChangeArrowheads="1"/>
              </p:cNvSpPr>
              <p:nvPr/>
            </p:nvSpPr>
            <p:spPr bwMode="auto">
              <a:xfrm>
                <a:off x="12007537"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rgbClr val="002060"/>
              </a:solidFill>
              <a:ln>
                <a:noFill/>
              </a:ln>
              <a:effectLst/>
            </p:spPr>
            <p:txBody>
              <a:bodyPr wrap="none" anchor="ctr"/>
              <a:lstStyle/>
              <a:p>
                <a:pPr defTabSz="914217"/>
                <a:endParaRPr lang="en-US" sz="3265">
                  <a:solidFill>
                    <a:srgbClr val="747993"/>
                  </a:solidFill>
                  <a:latin typeface="DM Sans" pitchFamily="2" charset="77"/>
                </a:endParaRPr>
              </a:p>
            </p:txBody>
          </p:sp>
          <p:sp>
            <p:nvSpPr>
              <p:cNvPr id="73" name="Freeform 433">
                <a:extLst>
                  <a:ext uri="{FF2B5EF4-FFF2-40B4-BE49-F238E27FC236}">
                    <a16:creationId xmlns:a16="http://schemas.microsoft.com/office/drawing/2014/main" id="{F8883932-074F-11B5-8B02-70900F6F6467}"/>
                  </a:ext>
                </a:extLst>
              </p:cNvPr>
              <p:cNvSpPr>
                <a:spLocks noChangeArrowheads="1"/>
              </p:cNvSpPr>
              <p:nvPr/>
            </p:nvSpPr>
            <p:spPr bwMode="auto">
              <a:xfrm>
                <a:off x="7464312" y="7176635"/>
                <a:ext cx="604298" cy="604298"/>
              </a:xfrm>
              <a:custGeom>
                <a:avLst/>
                <a:gdLst>
                  <a:gd name="T0" fmla="*/ 486 w 487"/>
                  <a:gd name="T1" fmla="*/ 243 h 487"/>
                  <a:gd name="T2" fmla="*/ 242 w 487"/>
                  <a:gd name="T3" fmla="*/ 486 h 487"/>
                  <a:gd name="T4" fmla="*/ 0 w 487"/>
                  <a:gd name="T5" fmla="*/ 243 h 487"/>
                  <a:gd name="T6" fmla="*/ 242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2" y="486"/>
                    </a:lnTo>
                    <a:lnTo>
                      <a:pt x="0" y="243"/>
                    </a:lnTo>
                    <a:lnTo>
                      <a:pt x="242" y="0"/>
                    </a:lnTo>
                    <a:lnTo>
                      <a:pt x="486" y="243"/>
                    </a:lnTo>
                  </a:path>
                </a:pathLst>
              </a:custGeom>
              <a:solidFill>
                <a:schemeClr val="accent2">
                  <a:lumMod val="75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74" name="Freeform 434">
                <a:extLst>
                  <a:ext uri="{FF2B5EF4-FFF2-40B4-BE49-F238E27FC236}">
                    <a16:creationId xmlns:a16="http://schemas.microsoft.com/office/drawing/2014/main" id="{5B24D46A-704C-395C-F020-CDDCB0DB3B23}"/>
                  </a:ext>
                </a:extLst>
              </p:cNvPr>
              <p:cNvSpPr>
                <a:spLocks noChangeArrowheads="1"/>
              </p:cNvSpPr>
              <p:nvPr/>
            </p:nvSpPr>
            <p:spPr bwMode="auto">
              <a:xfrm>
                <a:off x="7722514"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chemeClr val="accent2">
                  <a:lumMod val="75000"/>
                </a:schemeClr>
              </a:solidFill>
              <a:ln>
                <a:noFill/>
              </a:ln>
              <a:effectLst/>
            </p:spPr>
            <p:txBody>
              <a:bodyPr wrap="none" anchor="ctr"/>
              <a:lstStyle/>
              <a:p>
                <a:pPr defTabSz="914217"/>
                <a:endParaRPr lang="en-US" sz="3265">
                  <a:solidFill>
                    <a:srgbClr val="747993"/>
                  </a:solidFill>
                  <a:latin typeface="DM Sans" pitchFamily="2" charset="77"/>
                </a:endParaRPr>
              </a:p>
            </p:txBody>
          </p:sp>
          <p:sp>
            <p:nvSpPr>
              <p:cNvPr id="75" name="Freeform 435">
                <a:extLst>
                  <a:ext uri="{FF2B5EF4-FFF2-40B4-BE49-F238E27FC236}">
                    <a16:creationId xmlns:a16="http://schemas.microsoft.com/office/drawing/2014/main" id="{14CB1F4C-601A-FE88-8E97-88E2139AAF67}"/>
                  </a:ext>
                </a:extLst>
              </p:cNvPr>
              <p:cNvSpPr>
                <a:spLocks noChangeArrowheads="1"/>
              </p:cNvSpPr>
              <p:nvPr/>
            </p:nvSpPr>
            <p:spPr bwMode="auto">
              <a:xfrm>
                <a:off x="16023371" y="7176635"/>
                <a:ext cx="604298" cy="604298"/>
              </a:xfrm>
              <a:custGeom>
                <a:avLst/>
                <a:gdLst>
                  <a:gd name="T0" fmla="*/ 486 w 487"/>
                  <a:gd name="T1" fmla="*/ 243 h 487"/>
                  <a:gd name="T2" fmla="*/ 243 w 487"/>
                  <a:gd name="T3" fmla="*/ 486 h 487"/>
                  <a:gd name="T4" fmla="*/ 0 w 487"/>
                  <a:gd name="T5" fmla="*/ 243 h 487"/>
                  <a:gd name="T6" fmla="*/ 243 w 487"/>
                  <a:gd name="T7" fmla="*/ 0 h 487"/>
                  <a:gd name="T8" fmla="*/ 486 w 487"/>
                  <a:gd name="T9" fmla="*/ 243 h 487"/>
                </a:gdLst>
                <a:ahLst/>
                <a:cxnLst>
                  <a:cxn ang="0">
                    <a:pos x="T0" y="T1"/>
                  </a:cxn>
                  <a:cxn ang="0">
                    <a:pos x="T2" y="T3"/>
                  </a:cxn>
                  <a:cxn ang="0">
                    <a:pos x="T4" y="T5"/>
                  </a:cxn>
                  <a:cxn ang="0">
                    <a:pos x="T6" y="T7"/>
                  </a:cxn>
                  <a:cxn ang="0">
                    <a:pos x="T8" y="T9"/>
                  </a:cxn>
                </a:cxnLst>
                <a:rect l="0" t="0" r="r" b="b"/>
                <a:pathLst>
                  <a:path w="487" h="487">
                    <a:moveTo>
                      <a:pt x="486" y="243"/>
                    </a:moveTo>
                    <a:lnTo>
                      <a:pt x="243" y="486"/>
                    </a:lnTo>
                    <a:lnTo>
                      <a:pt x="0" y="243"/>
                    </a:lnTo>
                    <a:lnTo>
                      <a:pt x="243" y="0"/>
                    </a:lnTo>
                    <a:lnTo>
                      <a:pt x="486" y="243"/>
                    </a:lnTo>
                  </a:path>
                </a:pathLst>
              </a:custGeom>
              <a:solidFill>
                <a:srgbClr val="9492A0"/>
              </a:solidFill>
              <a:ln>
                <a:noFill/>
              </a:ln>
              <a:effectLst/>
            </p:spPr>
            <p:txBody>
              <a:bodyPr wrap="none" anchor="ctr"/>
              <a:lstStyle/>
              <a:p>
                <a:pPr defTabSz="914217"/>
                <a:endParaRPr lang="en-US" sz="3265">
                  <a:solidFill>
                    <a:srgbClr val="747993"/>
                  </a:solidFill>
                  <a:latin typeface="DM Sans" pitchFamily="2" charset="77"/>
                </a:endParaRPr>
              </a:p>
            </p:txBody>
          </p:sp>
          <p:sp>
            <p:nvSpPr>
              <p:cNvPr id="76" name="Freeform 436">
                <a:extLst>
                  <a:ext uri="{FF2B5EF4-FFF2-40B4-BE49-F238E27FC236}">
                    <a16:creationId xmlns:a16="http://schemas.microsoft.com/office/drawing/2014/main" id="{CE463164-6DC8-F0EE-9CB8-098CB014AEAF}"/>
                  </a:ext>
                </a:extLst>
              </p:cNvPr>
              <p:cNvSpPr>
                <a:spLocks noChangeArrowheads="1"/>
              </p:cNvSpPr>
              <p:nvPr/>
            </p:nvSpPr>
            <p:spPr bwMode="auto">
              <a:xfrm>
                <a:off x="16281573" y="5643917"/>
                <a:ext cx="93390" cy="1834869"/>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rgbClr val="9492A0"/>
              </a:solidFill>
              <a:ln>
                <a:noFill/>
              </a:ln>
              <a:effectLst/>
            </p:spPr>
            <p:txBody>
              <a:bodyPr wrap="none" anchor="ctr"/>
              <a:lstStyle/>
              <a:p>
                <a:pPr defTabSz="914217"/>
                <a:endParaRPr lang="en-US" sz="3265">
                  <a:solidFill>
                    <a:srgbClr val="747993"/>
                  </a:solidFill>
                  <a:latin typeface="DM Sans" pitchFamily="2" charset="77"/>
                </a:endParaRPr>
              </a:p>
            </p:txBody>
          </p:sp>
          <p:sp>
            <p:nvSpPr>
              <p:cNvPr id="77" name="TextBox 76">
                <a:extLst>
                  <a:ext uri="{FF2B5EF4-FFF2-40B4-BE49-F238E27FC236}">
                    <a16:creationId xmlns:a16="http://schemas.microsoft.com/office/drawing/2014/main" id="{1FA6CF98-D11C-E952-37A5-28C8BC7B2C91}"/>
                  </a:ext>
                </a:extLst>
              </p:cNvPr>
              <p:cNvSpPr txBox="1"/>
              <p:nvPr/>
            </p:nvSpPr>
            <p:spPr>
              <a:xfrm>
                <a:off x="-114628" y="8668245"/>
                <a:ext cx="7323648" cy="2715669"/>
              </a:xfrm>
              <a:prstGeom prst="rect">
                <a:avLst/>
              </a:prstGeom>
              <a:noFill/>
            </p:spPr>
            <p:txBody>
              <a:bodyPr wrap="square" rtlCol="0" anchor="b">
                <a:spAutoFit/>
              </a:bodyPr>
              <a:lstStyle/>
              <a:p>
                <a:pPr indent="228600" algn="ctr" defTabSz="914217"/>
                <a:r>
                  <a:rPr lang="lv-LV" sz="1200" b="1" spc="-15">
                    <a:solidFill>
                      <a:srgbClr val="111340"/>
                    </a:solidFill>
                    <a:latin typeface="DM Sans" pitchFamily="2" charset="77"/>
                  </a:rPr>
                  <a:t>MK noteikumu iesniegšana </a:t>
                </a:r>
              </a:p>
              <a:p>
                <a:pPr indent="228600" algn="ctr" defTabSz="914217"/>
                <a:r>
                  <a:rPr lang="lv-LV" sz="1200" b="1" spc="-15">
                    <a:solidFill>
                      <a:srgbClr val="111340"/>
                    </a:solidFill>
                    <a:latin typeface="DM Sans" pitchFamily="2" charset="77"/>
                  </a:rPr>
                  <a:t>apstiprināšanai</a:t>
                </a:r>
                <a:endParaRPr lang="en-US" sz="1200" b="1" spc="-15">
                  <a:solidFill>
                    <a:srgbClr val="111340"/>
                  </a:solidFill>
                  <a:latin typeface="DM Sans" pitchFamily="2" charset="77"/>
                </a:endParaRPr>
              </a:p>
            </p:txBody>
          </p:sp>
          <p:sp>
            <p:nvSpPr>
              <p:cNvPr id="78" name="TextBox 77">
                <a:extLst>
                  <a:ext uri="{FF2B5EF4-FFF2-40B4-BE49-F238E27FC236}">
                    <a16:creationId xmlns:a16="http://schemas.microsoft.com/office/drawing/2014/main" id="{4EDB0909-2C23-0647-D47E-A5AF7A4ED34E}"/>
                  </a:ext>
                </a:extLst>
              </p:cNvPr>
              <p:cNvSpPr txBox="1"/>
              <p:nvPr/>
            </p:nvSpPr>
            <p:spPr>
              <a:xfrm>
                <a:off x="7212519" y="3535906"/>
                <a:ext cx="1187852"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Atlase</a:t>
                </a:r>
                <a:endParaRPr lang="en-US" sz="1300" b="1" spc="-15">
                  <a:solidFill>
                    <a:srgbClr val="111340"/>
                  </a:solidFill>
                  <a:latin typeface="DM Sans" pitchFamily="2" charset="77"/>
                </a:endParaRPr>
              </a:p>
            </p:txBody>
          </p:sp>
          <p:sp>
            <p:nvSpPr>
              <p:cNvPr id="79" name="TextBox 78">
                <a:extLst>
                  <a:ext uri="{FF2B5EF4-FFF2-40B4-BE49-F238E27FC236}">
                    <a16:creationId xmlns:a16="http://schemas.microsoft.com/office/drawing/2014/main" id="{772878D7-3956-24D9-8779-35365A4909B0}"/>
                  </a:ext>
                </a:extLst>
              </p:cNvPr>
              <p:cNvSpPr txBox="1"/>
              <p:nvPr/>
            </p:nvSpPr>
            <p:spPr>
              <a:xfrm>
                <a:off x="10427386" y="7958018"/>
                <a:ext cx="3452800"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Īstenošanas uzsākšana</a:t>
                </a:r>
                <a:endParaRPr lang="en-US" sz="1300" b="1" spc="-15">
                  <a:solidFill>
                    <a:srgbClr val="111340"/>
                  </a:solidFill>
                  <a:latin typeface="DM Sans" pitchFamily="2" charset="77"/>
                </a:endParaRPr>
              </a:p>
            </p:txBody>
          </p:sp>
          <p:sp>
            <p:nvSpPr>
              <p:cNvPr id="80" name="TextBox 79">
                <a:extLst>
                  <a:ext uri="{FF2B5EF4-FFF2-40B4-BE49-F238E27FC236}">
                    <a16:creationId xmlns:a16="http://schemas.microsoft.com/office/drawing/2014/main" id="{C1AF3F2E-6544-ABD9-E0A5-E446085B995C}"/>
                  </a:ext>
                </a:extLst>
              </p:cNvPr>
              <p:cNvSpPr txBox="1"/>
              <p:nvPr/>
            </p:nvSpPr>
            <p:spPr>
              <a:xfrm>
                <a:off x="13915206" y="3510272"/>
                <a:ext cx="4820628" cy="2068059"/>
              </a:xfrm>
              <a:prstGeom prst="rect">
                <a:avLst/>
              </a:prstGeom>
              <a:noFill/>
            </p:spPr>
            <p:txBody>
              <a:bodyPr wrap="none" rtlCol="0" anchor="b">
                <a:spAutoFit/>
              </a:bodyPr>
              <a:lstStyle/>
              <a:p>
                <a:pPr algn="ctr" defTabSz="914217">
                  <a:lnSpc>
                    <a:spcPts val="2160"/>
                  </a:lnSpc>
                </a:pPr>
                <a:r>
                  <a:rPr lang="lv-LV" sz="1300" b="1" spc="-15">
                    <a:solidFill>
                      <a:srgbClr val="111340"/>
                    </a:solidFill>
                    <a:latin typeface="DM Sans" pitchFamily="2" charset="77"/>
                  </a:rPr>
                  <a:t>Projektu īstenošanas pabeigšana</a:t>
                </a:r>
                <a:endParaRPr lang="en-US" sz="1300" b="1" spc="-15">
                  <a:solidFill>
                    <a:srgbClr val="111340"/>
                  </a:solidFill>
                  <a:latin typeface="DM Sans" pitchFamily="2" charset="77"/>
                </a:endParaRPr>
              </a:p>
            </p:txBody>
          </p:sp>
          <p:sp>
            <p:nvSpPr>
              <p:cNvPr id="81" name="TextBox 80">
                <a:extLst>
                  <a:ext uri="{FF2B5EF4-FFF2-40B4-BE49-F238E27FC236}">
                    <a16:creationId xmlns:a16="http://schemas.microsoft.com/office/drawing/2014/main" id="{ECBED963-C8B7-4487-389E-D3E23E337681}"/>
                  </a:ext>
                </a:extLst>
              </p:cNvPr>
              <p:cNvSpPr txBox="1"/>
              <p:nvPr/>
            </p:nvSpPr>
            <p:spPr>
              <a:xfrm>
                <a:off x="1908648" y="3899018"/>
                <a:ext cx="3448723" cy="1900967"/>
              </a:xfrm>
              <a:prstGeom prst="rect">
                <a:avLst/>
              </a:prstGeom>
              <a:noFill/>
            </p:spPr>
            <p:txBody>
              <a:bodyPr wrap="none" rtlCol="0" anchor="ctr">
                <a:spAutoFit/>
              </a:bodyPr>
              <a:lstStyle/>
              <a:p>
                <a:pPr algn="ctr" defTabSz="914217"/>
                <a:r>
                  <a:rPr lang="en-US" sz="1500" b="1" spc="-20">
                    <a:solidFill>
                      <a:srgbClr val="5C9EE6"/>
                    </a:solidFill>
                    <a:latin typeface="DM Sans" pitchFamily="2" charset="77"/>
                  </a:rPr>
                  <a:t>20</a:t>
                </a:r>
                <a:r>
                  <a:rPr lang="lv-LV" sz="1500" b="1" spc="-20">
                    <a:solidFill>
                      <a:srgbClr val="5C9EE6"/>
                    </a:solidFill>
                    <a:latin typeface="DM Sans" pitchFamily="2" charset="77"/>
                  </a:rPr>
                  <a:t>23 I cet. -2024 I cet.</a:t>
                </a:r>
                <a:endParaRPr lang="en-US" sz="1500" b="1" spc="-20">
                  <a:solidFill>
                    <a:srgbClr val="5C9EE6"/>
                  </a:solidFill>
                  <a:latin typeface="DM Sans" pitchFamily="2" charset="77"/>
                </a:endParaRPr>
              </a:p>
            </p:txBody>
          </p:sp>
          <p:sp>
            <p:nvSpPr>
              <p:cNvPr id="82" name="TextBox 81">
                <a:extLst>
                  <a:ext uri="{FF2B5EF4-FFF2-40B4-BE49-F238E27FC236}">
                    <a16:creationId xmlns:a16="http://schemas.microsoft.com/office/drawing/2014/main" id="{3DAB2C1F-8E6E-F5D9-9499-8650B17533CF}"/>
                  </a:ext>
                </a:extLst>
              </p:cNvPr>
              <p:cNvSpPr txBox="1"/>
              <p:nvPr/>
            </p:nvSpPr>
            <p:spPr>
              <a:xfrm>
                <a:off x="6084447" y="8487197"/>
                <a:ext cx="3734176" cy="2896717"/>
              </a:xfrm>
              <a:prstGeom prst="rect">
                <a:avLst/>
              </a:prstGeom>
              <a:noFill/>
            </p:spPr>
            <p:txBody>
              <a:bodyPr wrap="none" rtlCol="0" anchor="ctr">
                <a:spAutoFit/>
              </a:bodyPr>
              <a:lstStyle/>
              <a:p>
                <a:pPr algn="ctr" defTabSz="914217"/>
                <a:r>
                  <a:rPr lang="en-US" sz="1500" b="1" spc="-20">
                    <a:solidFill>
                      <a:srgbClr val="4CCCAC"/>
                    </a:solidFill>
                    <a:latin typeface="DM Sans" pitchFamily="2" charset="77"/>
                  </a:rPr>
                  <a:t>20</a:t>
                </a:r>
                <a:r>
                  <a:rPr lang="lv-LV" sz="1500" b="1" spc="-20">
                    <a:solidFill>
                      <a:srgbClr val="4CCCAC"/>
                    </a:solidFill>
                    <a:latin typeface="DM Sans" pitchFamily="2" charset="77"/>
                  </a:rPr>
                  <a:t>23 II cet. – 2024 II cet</a:t>
                </a:r>
                <a:r>
                  <a:rPr lang="lv-LV" sz="2600" spc="-20">
                    <a:solidFill>
                      <a:srgbClr val="4CCCAC"/>
                    </a:solidFill>
                    <a:latin typeface="DM Sans" pitchFamily="2" charset="77"/>
                  </a:rPr>
                  <a:t>.</a:t>
                </a:r>
                <a:endParaRPr lang="en-US" sz="2600" spc="-20">
                  <a:solidFill>
                    <a:srgbClr val="4CCCAC"/>
                  </a:solidFill>
                  <a:latin typeface="DM Sans" pitchFamily="2" charset="77"/>
                </a:endParaRPr>
              </a:p>
            </p:txBody>
          </p:sp>
          <p:sp>
            <p:nvSpPr>
              <p:cNvPr id="83" name="TextBox 82">
                <a:extLst>
                  <a:ext uri="{FF2B5EF4-FFF2-40B4-BE49-F238E27FC236}">
                    <a16:creationId xmlns:a16="http://schemas.microsoft.com/office/drawing/2014/main" id="{61CCCB84-B9E7-B661-8910-C73242729BF1}"/>
                  </a:ext>
                </a:extLst>
              </p:cNvPr>
              <p:cNvSpPr txBox="1"/>
              <p:nvPr/>
            </p:nvSpPr>
            <p:spPr>
              <a:xfrm>
                <a:off x="10199362" y="2957226"/>
                <a:ext cx="4014178" cy="2896718"/>
              </a:xfrm>
              <a:prstGeom prst="rect">
                <a:avLst/>
              </a:prstGeom>
              <a:noFill/>
            </p:spPr>
            <p:txBody>
              <a:bodyPr wrap="none" rtlCol="0" anchor="ctr">
                <a:spAutoFit/>
              </a:bodyPr>
              <a:lstStyle/>
              <a:p>
                <a:pPr algn="ctr" defTabSz="914217"/>
                <a:r>
                  <a:rPr lang="en-US" sz="1500" b="1" spc="-20">
                    <a:solidFill>
                      <a:srgbClr val="6759A2"/>
                    </a:solidFill>
                    <a:latin typeface="DM Sans" pitchFamily="2" charset="77"/>
                  </a:rPr>
                  <a:t>20</a:t>
                </a:r>
                <a:r>
                  <a:rPr lang="lv-LV" sz="1500" b="1" spc="-20">
                    <a:solidFill>
                      <a:srgbClr val="6759A2"/>
                    </a:solidFill>
                    <a:latin typeface="DM Sans" pitchFamily="2" charset="77"/>
                  </a:rPr>
                  <a:t>23 IV cet. – 2024 IV cet</a:t>
                </a:r>
                <a:r>
                  <a:rPr lang="lv-LV" sz="2600" spc="-20">
                    <a:solidFill>
                      <a:srgbClr val="6759A2"/>
                    </a:solidFill>
                    <a:latin typeface="DM Sans" pitchFamily="2" charset="77"/>
                  </a:rPr>
                  <a:t>.</a:t>
                </a:r>
                <a:endParaRPr lang="en-US" sz="2600" spc="-20">
                  <a:solidFill>
                    <a:srgbClr val="6759A2"/>
                  </a:solidFill>
                  <a:latin typeface="DM Sans" pitchFamily="2" charset="77"/>
                </a:endParaRPr>
              </a:p>
            </p:txBody>
          </p:sp>
          <p:sp>
            <p:nvSpPr>
              <p:cNvPr id="84" name="TextBox 83">
                <a:extLst>
                  <a:ext uri="{FF2B5EF4-FFF2-40B4-BE49-F238E27FC236}">
                    <a16:creationId xmlns:a16="http://schemas.microsoft.com/office/drawing/2014/main" id="{8EB28CF0-AC50-F2D7-E4DD-C8E43F8D742D}"/>
                  </a:ext>
                </a:extLst>
              </p:cNvPr>
              <p:cNvSpPr txBox="1"/>
              <p:nvPr/>
            </p:nvSpPr>
            <p:spPr>
              <a:xfrm>
                <a:off x="15582963" y="8247893"/>
                <a:ext cx="1935231" cy="1900965"/>
              </a:xfrm>
              <a:prstGeom prst="rect">
                <a:avLst/>
              </a:prstGeom>
              <a:noFill/>
            </p:spPr>
            <p:txBody>
              <a:bodyPr wrap="none" rtlCol="0" anchor="ctr">
                <a:spAutoFit/>
              </a:bodyPr>
              <a:lstStyle/>
              <a:p>
                <a:pPr algn="ctr" defTabSz="914217"/>
                <a:r>
                  <a:rPr lang="lv-LV" sz="1500" b="1" spc="-20">
                    <a:solidFill>
                      <a:schemeClr val="accent6"/>
                    </a:solidFill>
                    <a:latin typeface="DM Sans" pitchFamily="2" charset="77"/>
                  </a:rPr>
                  <a:t>2027 IV cet</a:t>
                </a:r>
                <a:r>
                  <a:rPr lang="lv-LV" sz="1500" b="1" spc="-20">
                    <a:solidFill>
                      <a:schemeClr val="tx2"/>
                    </a:solidFill>
                    <a:latin typeface="DM Sans" pitchFamily="2" charset="77"/>
                  </a:rPr>
                  <a:t>.</a:t>
                </a:r>
                <a:endParaRPr lang="en-US" sz="1500" b="1" spc="-20">
                  <a:solidFill>
                    <a:schemeClr val="tx2"/>
                  </a:solidFill>
                  <a:latin typeface="DM Sans" pitchFamily="2" charset="77"/>
                </a:endParaRPr>
              </a:p>
            </p:txBody>
          </p:sp>
        </p:grpSp>
        <p:sp>
          <p:nvSpPr>
            <p:cNvPr id="61" name="Freeform 434">
              <a:extLst>
                <a:ext uri="{FF2B5EF4-FFF2-40B4-BE49-F238E27FC236}">
                  <a16:creationId xmlns:a16="http://schemas.microsoft.com/office/drawing/2014/main" id="{D8750FB6-0302-C608-0588-7A8974DB4DBC}"/>
                </a:ext>
              </a:extLst>
            </p:cNvPr>
            <p:cNvSpPr>
              <a:spLocks noChangeArrowheads="1"/>
            </p:cNvSpPr>
            <p:nvPr/>
          </p:nvSpPr>
          <p:spPr bwMode="auto">
            <a:xfrm>
              <a:off x="3947919" y="8822332"/>
              <a:ext cx="108133" cy="878290"/>
            </a:xfrm>
            <a:custGeom>
              <a:avLst/>
              <a:gdLst>
                <a:gd name="T0" fmla="*/ 73 w 74"/>
                <a:gd name="T1" fmla="*/ 1471 h 1472"/>
                <a:gd name="T2" fmla="*/ 0 w 74"/>
                <a:gd name="T3" fmla="*/ 1471 h 1472"/>
                <a:gd name="T4" fmla="*/ 0 w 74"/>
                <a:gd name="T5" fmla="*/ 0 h 1472"/>
                <a:gd name="T6" fmla="*/ 73 w 74"/>
                <a:gd name="T7" fmla="*/ 0 h 1472"/>
                <a:gd name="T8" fmla="*/ 73 w 74"/>
                <a:gd name="T9" fmla="*/ 1471 h 1472"/>
              </a:gdLst>
              <a:ahLst/>
              <a:cxnLst>
                <a:cxn ang="0">
                  <a:pos x="T0" y="T1"/>
                </a:cxn>
                <a:cxn ang="0">
                  <a:pos x="T2" y="T3"/>
                </a:cxn>
                <a:cxn ang="0">
                  <a:pos x="T4" y="T5"/>
                </a:cxn>
                <a:cxn ang="0">
                  <a:pos x="T6" y="T7"/>
                </a:cxn>
                <a:cxn ang="0">
                  <a:pos x="T8" y="T9"/>
                </a:cxn>
              </a:cxnLst>
              <a:rect l="0" t="0" r="r" b="b"/>
              <a:pathLst>
                <a:path w="74" h="1472">
                  <a:moveTo>
                    <a:pt x="73" y="1471"/>
                  </a:moveTo>
                  <a:lnTo>
                    <a:pt x="0" y="1471"/>
                  </a:lnTo>
                  <a:lnTo>
                    <a:pt x="0" y="0"/>
                  </a:lnTo>
                  <a:lnTo>
                    <a:pt x="73" y="0"/>
                  </a:lnTo>
                  <a:lnTo>
                    <a:pt x="73" y="1471"/>
                  </a:lnTo>
                </a:path>
              </a:pathLst>
            </a:custGeom>
            <a:solidFill>
              <a:srgbClr val="0070C0"/>
            </a:solidFill>
            <a:ln>
              <a:noFill/>
            </a:ln>
            <a:effectLst/>
          </p:spPr>
          <p:txBody>
            <a:bodyPr wrap="none" anchor="ctr"/>
            <a:lstStyle/>
            <a:p>
              <a:pPr defTabSz="914217"/>
              <a:endParaRPr lang="en-US" sz="3265">
                <a:solidFill>
                  <a:srgbClr val="747993"/>
                </a:solidFill>
                <a:latin typeface="DM Sans" pitchFamily="2" charset="77"/>
              </a:endParaRPr>
            </a:p>
          </p:txBody>
        </p:sp>
      </p:grpSp>
      <p:pic>
        <p:nvPicPr>
          <p:cNvPr id="86" name="Graphic 85" descr="Fork In Road outline">
            <a:extLst>
              <a:ext uri="{FF2B5EF4-FFF2-40B4-BE49-F238E27FC236}">
                <a16:creationId xmlns:a16="http://schemas.microsoft.com/office/drawing/2014/main" id="{193CDE22-CE48-846E-28FC-0C27A647C2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2292" y="2973195"/>
            <a:ext cx="554181" cy="554181"/>
          </a:xfrm>
          <a:prstGeom prst="rect">
            <a:avLst/>
          </a:prstGeom>
        </p:spPr>
      </p:pic>
      <p:pic>
        <p:nvPicPr>
          <p:cNvPr id="88" name="Graphic 87" descr="City outline">
            <a:extLst>
              <a:ext uri="{FF2B5EF4-FFF2-40B4-BE49-F238E27FC236}">
                <a16:creationId xmlns:a16="http://schemas.microsoft.com/office/drawing/2014/main" id="{BAD5B19D-5161-9229-0318-D1734F0D11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5755" y="2338972"/>
            <a:ext cx="782638" cy="782638"/>
          </a:xfrm>
          <a:prstGeom prst="rect">
            <a:avLst/>
          </a:prstGeom>
        </p:spPr>
      </p:pic>
      <p:sp>
        <p:nvSpPr>
          <p:cNvPr id="58" name="TextBox 57">
            <a:extLst>
              <a:ext uri="{FF2B5EF4-FFF2-40B4-BE49-F238E27FC236}">
                <a16:creationId xmlns:a16="http://schemas.microsoft.com/office/drawing/2014/main" id="{4A8B1C0A-E6D7-1302-020A-0693CD4F613E}"/>
              </a:ext>
            </a:extLst>
          </p:cNvPr>
          <p:cNvSpPr txBox="1"/>
          <p:nvPr/>
        </p:nvSpPr>
        <p:spPr>
          <a:xfrm>
            <a:off x="9461746" y="6545943"/>
            <a:ext cx="2384310" cy="246221"/>
          </a:xfrm>
          <a:prstGeom prst="rect">
            <a:avLst/>
          </a:prstGeom>
          <a:noFill/>
        </p:spPr>
        <p:txBody>
          <a:bodyPr wrap="square">
            <a:spAutoFit/>
          </a:bodyPr>
          <a:lstStyle/>
          <a:p>
            <a:r>
              <a:rPr lang="lv-LV" sz="1000">
                <a:latin typeface="Verdana" panose="020B0604030504040204" pitchFamily="34" charset="0"/>
                <a:ea typeface="Verdana" panose="020B0604030504040204" pitchFamily="34" charset="0"/>
              </a:rPr>
              <a:t>Programma 2021-2027</a:t>
            </a:r>
          </a:p>
        </p:txBody>
      </p:sp>
      <p:sp>
        <p:nvSpPr>
          <p:cNvPr id="5" name="TextBox 4">
            <a:extLst>
              <a:ext uri="{FF2B5EF4-FFF2-40B4-BE49-F238E27FC236}">
                <a16:creationId xmlns:a16="http://schemas.microsoft.com/office/drawing/2014/main" id="{207D0FCF-3898-A861-B995-D465AE1A3373}"/>
              </a:ext>
            </a:extLst>
          </p:cNvPr>
          <p:cNvSpPr txBox="1"/>
          <p:nvPr/>
        </p:nvSpPr>
        <p:spPr>
          <a:xfrm>
            <a:off x="81030" y="6578808"/>
            <a:ext cx="8513047" cy="230832"/>
          </a:xfrm>
          <a:prstGeom prst="rect">
            <a:avLst/>
          </a:prstGeom>
          <a:noFill/>
        </p:spPr>
        <p:txBody>
          <a:bodyPr wrap="square" rtlCol="0">
            <a:spAutoFit/>
          </a:bodyPr>
          <a:lstStyle/>
          <a:p>
            <a:r>
              <a:rPr lang="lv-LV" sz="900">
                <a:solidFill>
                  <a:schemeClr val="tx2"/>
                </a:solidFill>
                <a:latin typeface="Public Sans" panose="020B0604020202020204"/>
              </a:rPr>
              <a:t>* 5.1.1.SAM pasākumu indikatīvais laika grafiks atšķiras. Norādīts laika periods, ietverot visus 5.1.1.SAM pasākumus</a:t>
            </a:r>
          </a:p>
        </p:txBody>
      </p:sp>
    </p:spTree>
    <p:extLst>
      <p:ext uri="{BB962C8B-B14F-4D97-AF65-F5344CB8AC3E}">
        <p14:creationId xmlns:p14="http://schemas.microsoft.com/office/powerpoint/2010/main" val="306182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pPr algn="ctr"/>
            <a:r>
              <a:rPr lang="lv-LV" dirty="0"/>
              <a:t> Aktivitātes “Viedās pašvaldības” m</a:t>
            </a:r>
            <a:r>
              <a:rPr lang="lv-LV" altLang="lv-LV" dirty="0"/>
              <a:t>ērķis</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752600"/>
            <a:ext cx="4894921" cy="4373563"/>
          </a:xfrm>
        </p:spPr>
        <p:txBody>
          <a:bodyPr>
            <a:normAutofit/>
          </a:bodyPr>
          <a:lstStyle/>
          <a:p>
            <a:pPr marL="342900" indent="-342900">
              <a:buFont typeface="Arial" panose="020B0604020202020204" pitchFamily="34" charset="0"/>
              <a:buChar char="•"/>
            </a:pPr>
            <a:r>
              <a:rPr lang="lv-LV" altLang="lv-LV" dirty="0"/>
              <a:t>Mērķis ir ieviest pašvaldībās viedus un </a:t>
            </a:r>
            <a:r>
              <a:rPr lang="lv-LV" altLang="lv-LV" b="1" dirty="0"/>
              <a:t>inovatīvus</a:t>
            </a:r>
            <a:r>
              <a:rPr lang="lv-LV" altLang="lv-LV" dirty="0"/>
              <a:t> risinājumus pašvaldību autonomo funkciju īstenošanā un pašvaldību pakalpojumu nodrošināšanā</a:t>
            </a:r>
          </a:p>
          <a:p>
            <a:pPr marL="342900" indent="-342900">
              <a:buFont typeface="Arial" panose="020B0604020202020204" pitchFamily="34" charset="0"/>
              <a:buChar char="•"/>
            </a:pPr>
            <a:endParaRPr lang="lv-LV" altLang="lv-LV" dirty="0"/>
          </a:p>
          <a:p>
            <a:pPr marL="342900" indent="-342900">
              <a:buFont typeface="Arial" panose="020B0604020202020204" pitchFamily="34" charset="0"/>
              <a:buChar char="•"/>
            </a:pPr>
            <a:r>
              <a:rPr lang="lv-LV" b="1" dirty="0"/>
              <a:t>Pašvaldība</a:t>
            </a:r>
            <a:r>
              <a:rPr lang="lv-LV" dirty="0"/>
              <a:t> kā inovāciju ieviesējs jaunu pakalpojumu attīstībai un esošo pakalpojumu uzlabošanai</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r>
              <a:rPr lang="lv-LV" b="1" dirty="0"/>
              <a:t>Izmaksu efektivitāte </a:t>
            </a:r>
            <a:r>
              <a:rPr lang="lv-LV" dirty="0"/>
              <a:t>– tiecamies uz izmaksu samazinājumu (10%)</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16</a:t>
            </a:fld>
            <a:endParaRPr lang="en-US" altLang="en-US" sz="1000">
              <a:solidFill>
                <a:srgbClr val="898989"/>
              </a:solidFill>
              <a:latin typeface="Verdana" panose="020B0604030504040204" pitchFamily="34" charset="0"/>
            </a:endParaRPr>
          </a:p>
        </p:txBody>
      </p:sp>
      <p:pic>
        <p:nvPicPr>
          <p:cNvPr id="3" name="Picture 2">
            <a:extLst>
              <a:ext uri="{FF2B5EF4-FFF2-40B4-BE49-F238E27FC236}">
                <a16:creationId xmlns:a16="http://schemas.microsoft.com/office/drawing/2014/main" id="{8472CC57-5ABA-C5C1-8D0D-FDBA3C490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452" y="1968628"/>
            <a:ext cx="4827548" cy="36206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2930013" y="381000"/>
            <a:ext cx="7280787" cy="1036638"/>
          </a:xfrm>
        </p:spPr>
        <p:txBody>
          <a:bodyPr>
            <a:normAutofit/>
          </a:bodyPr>
          <a:lstStyle/>
          <a:p>
            <a:pPr algn="ctr"/>
            <a:r>
              <a:rPr lang="lv-LV" altLang="lv-LV" dirty="0"/>
              <a:t>Atbalsta saņēmēji</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752600"/>
            <a:ext cx="8139926" cy="4373563"/>
          </a:xfrm>
        </p:spPr>
        <p:txBody>
          <a:bodyPr>
            <a:normAutofit/>
          </a:bodyPr>
          <a:lstStyle/>
          <a:p>
            <a:pPr marL="342900" indent="-342900">
              <a:buFont typeface="Arial" panose="020B0604020202020204" pitchFamily="34" charset="0"/>
              <a:buChar char="•"/>
            </a:pPr>
            <a:r>
              <a:rPr lang="lv-LV" sz="2400" dirty="0"/>
              <a:t>Pašvaldības kā atbalsta saņēmējas</a:t>
            </a:r>
          </a:p>
          <a:p>
            <a:pPr marL="342900" indent="-342900">
              <a:buFont typeface="Arial" panose="020B0604020202020204" pitchFamily="34" charset="0"/>
              <a:buChar char="•"/>
            </a:pPr>
            <a:r>
              <a:rPr lang="lv-LV" sz="2400" dirty="0"/>
              <a:t>Kā īstenotājus piesaista kapitālsabiedrības un citas pašvaldības iestādes</a:t>
            </a:r>
          </a:p>
          <a:p>
            <a:pPr marL="342900" indent="-342900">
              <a:buFont typeface="Arial" panose="020B0604020202020204" pitchFamily="34" charset="0"/>
              <a:buChar char="•"/>
            </a:pPr>
            <a:r>
              <a:rPr lang="lv-LV" sz="2400" dirty="0"/>
              <a:t>Komersanti risinājumu testēšanai – inovāciju iepirkums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17</a:t>
            </a:fld>
            <a:endParaRPr lang="en-US" altLang="en-US" sz="1000">
              <a:solidFill>
                <a:srgbClr val="898989"/>
              </a:solidFill>
              <a:latin typeface="Verdana" panose="020B0604030504040204" pitchFamily="34" charset="0"/>
            </a:endParaRPr>
          </a:p>
        </p:txBody>
      </p:sp>
      <p:pic>
        <p:nvPicPr>
          <p:cNvPr id="2" name="Picture 1">
            <a:extLst>
              <a:ext uri="{FF2B5EF4-FFF2-40B4-BE49-F238E27FC236}">
                <a16:creationId xmlns:a16="http://schemas.microsoft.com/office/drawing/2014/main" id="{C254C77E-3BD5-F933-4D29-29298AAAA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164" y="3611136"/>
            <a:ext cx="3369671" cy="2865864"/>
          </a:xfrm>
          <a:prstGeom prst="rect">
            <a:avLst/>
          </a:prstGeom>
        </p:spPr>
      </p:pic>
    </p:spTree>
    <p:extLst>
      <p:ext uri="{BB962C8B-B14F-4D97-AF65-F5344CB8AC3E}">
        <p14:creationId xmlns:p14="http://schemas.microsoft.com/office/powerpoint/2010/main" val="131827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A5028-85E2-51B4-DA91-B053CA733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854" y="4401247"/>
            <a:ext cx="4181707" cy="2456753"/>
          </a:xfrm>
          <a:prstGeom prst="rect">
            <a:avLst/>
          </a:prstGeom>
        </p:spPr>
      </p:pic>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r>
              <a:rPr lang="lv-LV" altLang="lv-LV" dirty="0"/>
              <a:t>Finansējums</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336288"/>
            <a:ext cx="9455770" cy="3231995"/>
          </a:xfrm>
        </p:spPr>
        <p:txBody>
          <a:bodyPr/>
          <a:lstStyle/>
          <a:p>
            <a:pPr marL="342900" indent="-342900">
              <a:buFont typeface="Arial" panose="020B0604020202020204" pitchFamily="34" charset="0"/>
              <a:buChar char="•"/>
            </a:pPr>
            <a:r>
              <a:rPr lang="lv-LV" dirty="0"/>
              <a:t>Specifiskā atbalsta aktivitātes ietvaros plānotais kopējais ES fondu finansējums ir ne mazāks kā 15 529 500 eiro.</a:t>
            </a:r>
          </a:p>
          <a:p>
            <a:pPr marL="342900" indent="-342900">
              <a:buFont typeface="Arial" panose="020B0604020202020204" pitchFamily="34" charset="0"/>
              <a:buChar char="•"/>
            </a:pPr>
            <a:r>
              <a:rPr lang="lv-LV" dirty="0"/>
              <a:t>Kopējais pieejamais finansējums tiek sadalīts 5 plānošanas reģioniem vienādās daļās (3 105 900 eiro ERAF).</a:t>
            </a:r>
          </a:p>
          <a:p>
            <a:pPr marL="342900" indent="-342900">
              <a:buFont typeface="Arial" panose="020B0604020202020204" pitchFamily="34" charset="0"/>
              <a:buChar char="•"/>
            </a:pPr>
            <a:r>
              <a:rPr lang="lv-LV" altLang="lv-LV" dirty="0"/>
              <a:t>Aktivitātes ietvaros atbalsts tiek sniegts jomās, kas tieši saistītas ar likumā “Par pašvaldībām” noteikto autonomo funkciju īstenošanu.</a:t>
            </a:r>
          </a:p>
          <a:p>
            <a:pPr marL="342900" indent="-342900">
              <a:buFont typeface="Arial" panose="020B0604020202020204" pitchFamily="34" charset="0"/>
              <a:buChar char="•"/>
            </a:pP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18</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348586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FC69C2-B725-A94B-C92B-CD7ACBC73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958" y="3429000"/>
            <a:ext cx="4360084" cy="3251588"/>
          </a:xfrm>
          <a:prstGeom prst="rect">
            <a:avLst/>
          </a:prstGeom>
        </p:spPr>
      </p:pic>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r>
              <a:rPr lang="lv-LV" altLang="lv-LV" dirty="0"/>
              <a:t>Plānotie rezultāti </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752600"/>
            <a:ext cx="7905750" cy="4373563"/>
          </a:xfrm>
        </p:spPr>
        <p:txBody>
          <a:bodyPr/>
          <a:lstStyle/>
          <a:p>
            <a:pPr marL="342900" indent="-342900">
              <a:buFont typeface="Arial" panose="020B0604020202020204" pitchFamily="34" charset="0"/>
              <a:buChar char="•"/>
            </a:pPr>
            <a:r>
              <a:rPr lang="lv-LV" altLang="lv-LV" dirty="0"/>
              <a:t>Samazinātas pašvaldību sniegto pakalpojumu izmaksas. </a:t>
            </a:r>
          </a:p>
          <a:p>
            <a:pPr marL="342900" indent="-342900">
              <a:buFont typeface="Arial" panose="020B0604020202020204" pitchFamily="34" charset="0"/>
              <a:buChar char="•"/>
            </a:pPr>
            <a:r>
              <a:rPr lang="lv-LV" altLang="lv-LV" dirty="0"/>
              <a:t>Īstenoti vismaz 5 jaunu tehnoloģiju/produktu/procesu risinājumi pašvaldību īstenotajos projektos (katrā plānošanas reģionā vismaz 1).</a:t>
            </a:r>
          </a:p>
          <a:p>
            <a:pPr marL="342900" indent="-342900">
              <a:buFont typeface="Arial" panose="020B0604020202020204" pitchFamily="34" charset="0"/>
              <a:buChar char="•"/>
            </a:pPr>
            <a:r>
              <a:rPr lang="lv-LV" altLang="lv-LV" dirty="0"/>
              <a:t>Jaunu preču/pakalpojumu attīstība reģionos.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19</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328596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r>
              <a:rPr lang="lv-LV" altLang="lv-LV" dirty="0"/>
              <a:t>Saturs</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621001" y="1951037"/>
            <a:ext cx="7905750" cy="4373563"/>
          </a:xfrm>
        </p:spPr>
        <p:txBody>
          <a:bodyPr>
            <a:normAutofit/>
          </a:bodyPr>
          <a:lstStyle/>
          <a:p>
            <a:pPr marL="342900" indent="-342900">
              <a:buFont typeface="Arial" panose="020B0604020202020204" pitchFamily="34" charset="0"/>
              <a:buChar char="•"/>
            </a:pPr>
            <a:r>
              <a:rPr lang="lv-LV" altLang="lv-LV" dirty="0"/>
              <a:t>Nepieciešamība veicināt </a:t>
            </a:r>
            <a:r>
              <a:rPr lang="lv-LV" altLang="lv-LV" dirty="0" err="1"/>
              <a:t>inovētspējas</a:t>
            </a:r>
            <a:endParaRPr lang="lv-LV" altLang="lv-LV" dirty="0"/>
          </a:p>
          <a:p>
            <a:pPr marL="342900" indent="-342900">
              <a:buFont typeface="Arial" panose="020B0604020202020204" pitchFamily="34" charset="0"/>
              <a:buChar char="•"/>
            </a:pPr>
            <a:endParaRPr lang="lv-LV" altLang="lv-LV" dirty="0"/>
          </a:p>
          <a:p>
            <a:pPr marL="342900" indent="-342900">
              <a:buFont typeface="Arial" panose="020B0604020202020204" pitchFamily="34" charset="0"/>
              <a:buChar char="•"/>
            </a:pPr>
            <a:r>
              <a:rPr lang="lv-LV" altLang="lv-LV" dirty="0"/>
              <a:t>Pašvaldības kā inovāciju testa vide</a:t>
            </a:r>
          </a:p>
          <a:p>
            <a:pPr marL="342900" indent="-342900">
              <a:buFont typeface="Arial" panose="020B0604020202020204" pitchFamily="34" charset="0"/>
              <a:buChar char="•"/>
            </a:pPr>
            <a:endParaRPr lang="lv-LV" altLang="lv-LV" dirty="0"/>
          </a:p>
          <a:p>
            <a:pPr marL="342900" indent="-342900">
              <a:buFont typeface="Arial" panose="020B0604020202020204" pitchFamily="34" charset="0"/>
              <a:buChar char="•"/>
            </a:pPr>
            <a:r>
              <a:rPr lang="lv-LV" dirty="0"/>
              <a:t>Rīgas plānošanas reģiona loma inovāciju īstenošanā</a:t>
            </a:r>
            <a:endParaRPr lang="lv-LV" altLang="lv-LV" dirty="0"/>
          </a:p>
          <a:p>
            <a:pPr marL="342900" indent="-342900">
              <a:buFont typeface="Arial" panose="020B0604020202020204" pitchFamily="34" charset="0"/>
              <a:buChar char="•"/>
            </a:pPr>
            <a:endParaRPr lang="lv-LV" altLang="lv-LV" dirty="0"/>
          </a:p>
          <a:p>
            <a:pPr marL="342900" indent="-342900">
              <a:buFont typeface="Arial" panose="020B0604020202020204" pitchFamily="34" charset="0"/>
              <a:buChar char="•"/>
            </a:pPr>
            <a:r>
              <a:rPr lang="lv-LV" altLang="lv-LV" dirty="0"/>
              <a:t>Uzņēmēju loma inovāciju īstenošanā pašvaldībās</a:t>
            </a:r>
          </a:p>
          <a:p>
            <a:pPr marL="342900" indent="-342900">
              <a:buFont typeface="Arial" panose="020B0604020202020204" pitchFamily="34" charset="0"/>
              <a:buChar char="•"/>
            </a:pPr>
            <a:endParaRPr lang="lv-LV" altLang="lv-LV" dirty="0"/>
          </a:p>
          <a:p>
            <a:pPr marL="342900" indent="-342900">
              <a:buFont typeface="Arial" panose="020B0604020202020204" pitchFamily="34" charset="0"/>
              <a:buChar char="•"/>
            </a:pPr>
            <a:r>
              <a:rPr lang="lv-LV" altLang="lv-LV" dirty="0"/>
              <a:t>Valsts atbalsts inovāciju īstenošanai pašvaldībās</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2</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172429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096000" cy="1036638"/>
          </a:xfrm>
        </p:spPr>
        <p:txBody>
          <a:bodyPr/>
          <a:lstStyle/>
          <a:p>
            <a:r>
              <a:rPr lang="lv-LV" altLang="lv-LV" dirty="0"/>
              <a:t>Inovatīvā risinājuma piemērs</a:t>
            </a:r>
          </a:p>
        </p:txBody>
      </p:sp>
      <p:sp>
        <p:nvSpPr>
          <p:cNvPr id="16387" name="Content Placeholder 6">
            <a:extLst>
              <a:ext uri="{FF2B5EF4-FFF2-40B4-BE49-F238E27FC236}">
                <a16:creationId xmlns:a16="http://schemas.microsoft.com/office/drawing/2014/main" id="{BC511BDA-D7FB-5D60-CB7A-2B200AEF79F6}"/>
              </a:ext>
            </a:extLst>
          </p:cNvPr>
          <p:cNvSpPr>
            <a:spLocks noGrp="1"/>
          </p:cNvSpPr>
          <p:nvPr>
            <p:ph idx="1"/>
          </p:nvPr>
        </p:nvSpPr>
        <p:spPr>
          <a:xfrm>
            <a:off x="2152650" y="1752600"/>
            <a:ext cx="4549233" cy="4976082"/>
          </a:xfrm>
        </p:spPr>
        <p:txBody>
          <a:bodyPr>
            <a:normAutofit/>
          </a:bodyPr>
          <a:lstStyle/>
          <a:p>
            <a:pPr marL="342900" indent="-342900">
              <a:buFont typeface="Arial" panose="020B0604020202020204" pitchFamily="34" charset="0"/>
              <a:buChar char="•"/>
            </a:pPr>
            <a:r>
              <a:rPr lang="lv-LV" dirty="0">
                <a:hlinkClick r:id="rId3"/>
              </a:rPr>
              <a:t>https://www.deflexio.com/</a:t>
            </a:r>
            <a:endParaRPr lang="lv-LV" dirty="0"/>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r>
              <a:rPr lang="lv-LV" dirty="0"/>
              <a:t>Tiešsaistes s</a:t>
            </a:r>
            <a:r>
              <a:rPr lang="pt-BR" dirty="0"/>
              <a:t>ensoru sistēma deformācijas monitoringam</a:t>
            </a:r>
            <a:r>
              <a:rPr lang="lv-LV" dirty="0"/>
              <a:t>.</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r>
              <a:rPr lang="lv-LV" dirty="0"/>
              <a:t>Dati ir pieejami tiešsaistē sistēmā, kas spēj saņemt paziņojumus un ja ir sasniegts kritisks deformācijas līmenis.</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endParaRPr lang="lv-LV" dirty="0">
              <a:solidFill>
                <a:srgbClr val="FF0000"/>
              </a:solidFill>
            </a:endParaRP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smtClean="0">
                <a:solidFill>
                  <a:srgbClr val="898989"/>
                </a:solidFill>
                <a:latin typeface="Verdana" panose="020B0604030504040204" pitchFamily="34" charset="0"/>
              </a:rPr>
              <a:pPr/>
              <a:t>20</a:t>
            </a:fld>
            <a:endParaRPr lang="en-US" altLang="en-US" sz="1000">
              <a:solidFill>
                <a:srgbClr val="898989"/>
              </a:solidFill>
              <a:latin typeface="Verdana" panose="020B0604030504040204" pitchFamily="34" charset="0"/>
            </a:endParaRPr>
          </a:p>
        </p:txBody>
      </p:sp>
      <p:pic>
        <p:nvPicPr>
          <p:cNvPr id="3" name="Picture 2" descr="A close-up of hands holding a piece of paper&#10;&#10;Description automatically generated with low confidence">
            <a:extLst>
              <a:ext uri="{FF2B5EF4-FFF2-40B4-BE49-F238E27FC236}">
                <a16:creationId xmlns:a16="http://schemas.microsoft.com/office/drawing/2014/main" id="{9CFC6B30-12DA-FB33-12C9-EC6461729CA0}"/>
              </a:ext>
            </a:extLst>
          </p:cNvPr>
          <p:cNvPicPr>
            <a:picLocks noChangeAspect="1"/>
          </p:cNvPicPr>
          <p:nvPr/>
        </p:nvPicPr>
        <p:blipFill>
          <a:blip r:embed="rId4"/>
          <a:stretch>
            <a:fillRect/>
          </a:stretch>
        </p:blipFill>
        <p:spPr>
          <a:xfrm>
            <a:off x="6817628" y="1981400"/>
            <a:ext cx="5262860" cy="2711984"/>
          </a:xfrm>
          <a:prstGeom prst="rect">
            <a:avLst/>
          </a:prstGeom>
        </p:spPr>
      </p:pic>
    </p:spTree>
    <p:extLst>
      <p:ext uri="{BB962C8B-B14F-4D97-AF65-F5344CB8AC3E}">
        <p14:creationId xmlns:p14="http://schemas.microsoft.com/office/powerpoint/2010/main" val="148296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a16="http://schemas.microsoft.com/office/drawing/2014/main" id="{F0444C1F-D72E-B6E1-A4D6-05AD0E41397C}"/>
              </a:ext>
            </a:extLst>
          </p:cNvPr>
          <p:cNvSpPr>
            <a:spLocks noGrp="1"/>
          </p:cNvSpPr>
          <p:nvPr>
            <p:ph type="body" sz="quarter" idx="10"/>
          </p:nvPr>
        </p:nvSpPr>
        <p:spPr/>
        <p:txBody>
          <a:bodyPr>
            <a:normAutofit/>
          </a:bodyPr>
          <a:lstStyle/>
          <a:p>
            <a:r>
              <a:rPr lang="lv-LV" altLang="en-US" sz="2000" dirty="0"/>
              <a:t>Paldies par uzmanību!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808304" cy="1036638"/>
          </a:xfrm>
        </p:spPr>
        <p:txBody>
          <a:bodyPr>
            <a:normAutofit fontScale="90000"/>
          </a:bodyPr>
          <a:lstStyle/>
          <a:p>
            <a:pPr algn="ctr"/>
            <a:r>
              <a:rPr lang="lv-LV" dirty="0"/>
              <a:t>Pētniecības un attīstības izdevumi ES un Baltijas valstīs procentos no IKP (%)</a:t>
            </a:r>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3</a:t>
            </a:fld>
            <a:endParaRPr lang="en-US" altLang="en-US" sz="1000">
              <a:solidFill>
                <a:srgbClr val="898989"/>
              </a:solidFill>
              <a:latin typeface="Verdana" panose="020B0604030504040204" pitchFamily="34" charset="0"/>
            </a:endParaRPr>
          </a:p>
        </p:txBody>
      </p:sp>
      <p:sp>
        <p:nvSpPr>
          <p:cNvPr id="2" name="TextBox 1">
            <a:extLst>
              <a:ext uri="{FF2B5EF4-FFF2-40B4-BE49-F238E27FC236}">
                <a16:creationId xmlns:a16="http://schemas.microsoft.com/office/drawing/2014/main" id="{4F89177A-1280-13BF-D3CD-B2F5334EC1BE}"/>
              </a:ext>
            </a:extLst>
          </p:cNvPr>
          <p:cNvSpPr txBox="1"/>
          <p:nvPr/>
        </p:nvSpPr>
        <p:spPr>
          <a:xfrm>
            <a:off x="267629" y="6324600"/>
            <a:ext cx="9813073" cy="461665"/>
          </a:xfrm>
          <a:prstGeom prst="rect">
            <a:avLst/>
          </a:prstGeom>
          <a:noFill/>
        </p:spPr>
        <p:txBody>
          <a:bodyPr wrap="square" rtlCol="0">
            <a:spAutoFit/>
          </a:bodyPr>
          <a:lstStyle/>
          <a:p>
            <a:r>
              <a:rPr lang="lv-LV" sz="1200" dirty="0"/>
              <a:t>Avots – UNESCO </a:t>
            </a:r>
            <a:r>
              <a:rPr lang="lv-LV" sz="1200" dirty="0" err="1"/>
              <a:t>Institute</a:t>
            </a:r>
            <a:r>
              <a:rPr lang="lv-LV" sz="1200" dirty="0"/>
              <a:t> </a:t>
            </a:r>
            <a:r>
              <a:rPr lang="lv-LV" sz="1200" dirty="0" err="1"/>
              <a:t>for</a:t>
            </a:r>
            <a:r>
              <a:rPr lang="lv-LV" sz="1200" dirty="0"/>
              <a:t> </a:t>
            </a:r>
            <a:r>
              <a:rPr lang="lv-LV" sz="1200" dirty="0" err="1"/>
              <a:t>Statistics</a:t>
            </a:r>
            <a:r>
              <a:rPr lang="lv-LV" sz="1200" dirty="0"/>
              <a:t>. </a:t>
            </a:r>
          </a:p>
          <a:p>
            <a:r>
              <a:rPr lang="lv-LV" sz="1200" dirty="0"/>
              <a:t>Pieejams: </a:t>
            </a:r>
            <a:r>
              <a:rPr lang="lv-LV" sz="1200" dirty="0">
                <a:hlinkClick r:id="rId3"/>
              </a:rPr>
              <a:t>https://data.worldbank.org/indicator/GB.XPD.RSDV.GD.ZS?locations=LV-EU-LT-EE</a:t>
            </a:r>
            <a:endParaRPr lang="lv-LV" sz="1200" dirty="0"/>
          </a:p>
        </p:txBody>
      </p:sp>
      <p:graphicFrame>
        <p:nvGraphicFramePr>
          <p:cNvPr id="4" name="Chart 3">
            <a:extLst>
              <a:ext uri="{FF2B5EF4-FFF2-40B4-BE49-F238E27FC236}">
                <a16:creationId xmlns:a16="http://schemas.microsoft.com/office/drawing/2014/main" id="{5F9BD484-5888-38D2-037A-AE9A5B5A4467}"/>
              </a:ext>
            </a:extLst>
          </p:cNvPr>
          <p:cNvGraphicFramePr>
            <a:graphicFrameLocks/>
          </p:cNvGraphicFramePr>
          <p:nvPr>
            <p:extLst>
              <p:ext uri="{D42A27DB-BD31-4B8C-83A1-F6EECF244321}">
                <p14:modId xmlns:p14="http://schemas.microsoft.com/office/powerpoint/2010/main" val="3600076114"/>
              </p:ext>
            </p:extLst>
          </p:nvPr>
        </p:nvGraphicFramePr>
        <p:xfrm>
          <a:off x="3728640" y="1550020"/>
          <a:ext cx="6965380" cy="46612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3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808304" cy="1036638"/>
          </a:xfrm>
        </p:spPr>
        <p:txBody>
          <a:bodyPr/>
          <a:lstStyle/>
          <a:p>
            <a:pPr algn="ctr"/>
            <a:r>
              <a:rPr lang="lv-LV" dirty="0"/>
              <a:t>Eiropas Komisijas izveidotais </a:t>
            </a:r>
            <a:br>
              <a:rPr lang="lv-LV" dirty="0"/>
            </a:br>
            <a:r>
              <a:rPr lang="lv-LV" dirty="0"/>
              <a:t>Eiropas Inovāciju reitings - 2021</a:t>
            </a: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4</a:t>
            </a:fld>
            <a:endParaRPr lang="en-US" altLang="en-US" sz="1000">
              <a:solidFill>
                <a:srgbClr val="898989"/>
              </a:solidFill>
              <a:latin typeface="Verdana" panose="020B0604030504040204" pitchFamily="34" charset="0"/>
            </a:endParaRPr>
          </a:p>
        </p:txBody>
      </p:sp>
      <p:sp>
        <p:nvSpPr>
          <p:cNvPr id="5" name="TextBox 4">
            <a:extLst>
              <a:ext uri="{FF2B5EF4-FFF2-40B4-BE49-F238E27FC236}">
                <a16:creationId xmlns:a16="http://schemas.microsoft.com/office/drawing/2014/main" id="{A814C2A7-73B5-3A12-6986-503BA7AFB48F}"/>
              </a:ext>
            </a:extLst>
          </p:cNvPr>
          <p:cNvSpPr txBox="1"/>
          <p:nvPr/>
        </p:nvSpPr>
        <p:spPr>
          <a:xfrm>
            <a:off x="3601844" y="1417638"/>
            <a:ext cx="6478858" cy="707886"/>
          </a:xfrm>
          <a:prstGeom prst="rect">
            <a:avLst/>
          </a:prstGeom>
          <a:noFill/>
        </p:spPr>
        <p:txBody>
          <a:bodyPr wrap="square" rtlCol="0">
            <a:spAutoFit/>
          </a:bodyPr>
          <a:lstStyle/>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Latvija ir 25. vietā no 27 ES dalībvalstīm pēc </a:t>
            </a:r>
            <a:r>
              <a:rPr lang="lv-LV" sz="2000" dirty="0" err="1">
                <a:latin typeface="Verdana" panose="020B0604030504040204" pitchFamily="34" charset="0"/>
                <a:ea typeface="Verdana" panose="020B0604030504040204" pitchFamily="34" charset="0"/>
              </a:rPr>
              <a:t>inovētspējām</a:t>
            </a:r>
            <a:r>
              <a:rPr lang="lv-LV" sz="2000" dirty="0">
                <a:latin typeface="Verdana" panose="020B0604030504040204" pitchFamily="34" charset="0"/>
                <a:ea typeface="Verdana" panose="020B0604030504040204" pitchFamily="34" charset="0"/>
              </a:rPr>
              <a:t> </a:t>
            </a:r>
          </a:p>
        </p:txBody>
      </p:sp>
      <p:pic>
        <p:nvPicPr>
          <p:cNvPr id="3" name="Picture 2">
            <a:extLst>
              <a:ext uri="{FF2B5EF4-FFF2-40B4-BE49-F238E27FC236}">
                <a16:creationId xmlns:a16="http://schemas.microsoft.com/office/drawing/2014/main" id="{8EB87C2F-5BBA-6FD1-FD75-F2F75454380E}"/>
              </a:ext>
            </a:extLst>
          </p:cNvPr>
          <p:cNvPicPr>
            <a:picLocks noChangeAspect="1"/>
          </p:cNvPicPr>
          <p:nvPr/>
        </p:nvPicPr>
        <p:blipFill>
          <a:blip r:embed="rId3"/>
          <a:stretch>
            <a:fillRect/>
          </a:stretch>
        </p:blipFill>
        <p:spPr>
          <a:xfrm>
            <a:off x="2612580" y="2452266"/>
            <a:ext cx="7468122" cy="3782750"/>
          </a:xfrm>
          <a:prstGeom prst="rect">
            <a:avLst/>
          </a:prstGeom>
        </p:spPr>
      </p:pic>
      <p:sp>
        <p:nvSpPr>
          <p:cNvPr id="2" name="TextBox 1">
            <a:extLst>
              <a:ext uri="{FF2B5EF4-FFF2-40B4-BE49-F238E27FC236}">
                <a16:creationId xmlns:a16="http://schemas.microsoft.com/office/drawing/2014/main" id="{4F89177A-1280-13BF-D3CD-B2F5334EC1BE}"/>
              </a:ext>
            </a:extLst>
          </p:cNvPr>
          <p:cNvSpPr txBox="1"/>
          <p:nvPr/>
        </p:nvSpPr>
        <p:spPr>
          <a:xfrm>
            <a:off x="267629" y="6324600"/>
            <a:ext cx="9813073" cy="461665"/>
          </a:xfrm>
          <a:prstGeom prst="rect">
            <a:avLst/>
          </a:prstGeom>
          <a:noFill/>
        </p:spPr>
        <p:txBody>
          <a:bodyPr wrap="square" rtlCol="0">
            <a:spAutoFit/>
          </a:bodyPr>
          <a:lstStyle/>
          <a:p>
            <a:r>
              <a:rPr lang="lv-LV" sz="1200" dirty="0"/>
              <a:t>Avots – </a:t>
            </a:r>
            <a:r>
              <a:rPr lang="lv-LV" sz="1200" dirty="0" err="1"/>
              <a:t>European</a:t>
            </a:r>
            <a:r>
              <a:rPr lang="lv-LV" sz="1200" dirty="0"/>
              <a:t> </a:t>
            </a:r>
            <a:r>
              <a:rPr lang="lv-LV" sz="1200" dirty="0" err="1"/>
              <a:t>Commission</a:t>
            </a:r>
            <a:r>
              <a:rPr lang="lv-LV" sz="1200" dirty="0"/>
              <a:t>. </a:t>
            </a:r>
            <a:r>
              <a:rPr lang="lv-LV" sz="1200" dirty="0" err="1"/>
              <a:t>European</a:t>
            </a:r>
            <a:r>
              <a:rPr lang="lv-LV" sz="1200" dirty="0"/>
              <a:t> </a:t>
            </a:r>
            <a:r>
              <a:rPr lang="lv-LV" sz="1200" dirty="0" err="1"/>
              <a:t>innovation</a:t>
            </a:r>
            <a:r>
              <a:rPr lang="lv-LV" sz="1200" dirty="0"/>
              <a:t> </a:t>
            </a:r>
            <a:r>
              <a:rPr lang="lv-LV" sz="1200" dirty="0" err="1"/>
              <a:t>scoreboard</a:t>
            </a:r>
            <a:r>
              <a:rPr lang="lv-LV" sz="1200" dirty="0"/>
              <a:t>. 2021. </a:t>
            </a:r>
          </a:p>
          <a:p>
            <a:r>
              <a:rPr lang="lv-LV" sz="1200" dirty="0"/>
              <a:t>Pieejams: </a:t>
            </a:r>
            <a:r>
              <a:rPr lang="lv-LV" sz="1200" dirty="0">
                <a:hlinkClick r:id="rId4"/>
              </a:rPr>
              <a:t>https://research-and-innovation.ec.europa.eu/statistics/performance-indicators/european-innovation-scoreboard_en</a:t>
            </a:r>
            <a:endParaRPr lang="lv-LV"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6808304" cy="1036638"/>
          </a:xfrm>
        </p:spPr>
        <p:txBody>
          <a:bodyPr/>
          <a:lstStyle/>
          <a:p>
            <a:pPr algn="ctr"/>
            <a:r>
              <a:rPr lang="lv-LV" dirty="0"/>
              <a:t>Pašvaldība kā inovāciju testa vide (1) </a:t>
            </a: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5</a:t>
            </a:fld>
            <a:endParaRPr lang="en-US" altLang="en-US" sz="1000">
              <a:solidFill>
                <a:srgbClr val="898989"/>
              </a:solidFill>
              <a:latin typeface="Verdana" panose="020B0604030504040204" pitchFamily="34" charset="0"/>
            </a:endParaRPr>
          </a:p>
        </p:txBody>
      </p:sp>
      <p:sp>
        <p:nvSpPr>
          <p:cNvPr id="5" name="TextBox 4">
            <a:extLst>
              <a:ext uri="{FF2B5EF4-FFF2-40B4-BE49-F238E27FC236}">
                <a16:creationId xmlns:a16="http://schemas.microsoft.com/office/drawing/2014/main" id="{A814C2A7-73B5-3A12-6986-503BA7AFB48F}"/>
              </a:ext>
            </a:extLst>
          </p:cNvPr>
          <p:cNvSpPr txBox="1"/>
          <p:nvPr/>
        </p:nvSpPr>
        <p:spPr>
          <a:xfrm>
            <a:off x="3601844" y="1637410"/>
            <a:ext cx="6478858" cy="1938992"/>
          </a:xfrm>
          <a:prstGeom prst="rect">
            <a:avLst/>
          </a:prstGeom>
          <a:noFill/>
        </p:spPr>
        <p:txBody>
          <a:bodyPr wrap="square" rtlCol="0">
            <a:spAutoFit/>
          </a:bodyPr>
          <a:lstStyle/>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Pašvaldības - lieli patērētāji </a:t>
            </a:r>
          </a:p>
          <a:p>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Pašvaldībām ir nepieciešami efektīvāki risinājumi, lai risinātu aktuālās problēmas (demogrāfija, energoresursu cenas, </a:t>
            </a:r>
            <a:r>
              <a:rPr lang="lv-LV" sz="2000" dirty="0" err="1">
                <a:latin typeface="Verdana" panose="020B0604030504040204" pitchFamily="34" charset="0"/>
                <a:ea typeface="Verdana" panose="020B0604030504040204" pitchFamily="34" charset="0"/>
              </a:rPr>
              <a:t>digitalizācija</a:t>
            </a:r>
            <a:r>
              <a:rPr lang="lv-LV" sz="2000" dirty="0">
                <a:latin typeface="Verdana" panose="020B0604030504040204" pitchFamily="34" charset="0"/>
                <a:ea typeface="Verdana" panose="020B0604030504040204" pitchFamily="34" charset="0"/>
              </a:rPr>
              <a:t> un procesu automatizācija, u.c.)</a:t>
            </a:r>
          </a:p>
        </p:txBody>
      </p:sp>
      <p:pic>
        <p:nvPicPr>
          <p:cNvPr id="4" name="Picture 3" descr="A picture containing vector graphics&#10;&#10;Description automatically generated">
            <a:extLst>
              <a:ext uri="{FF2B5EF4-FFF2-40B4-BE49-F238E27FC236}">
                <a16:creationId xmlns:a16="http://schemas.microsoft.com/office/drawing/2014/main" id="{888773DF-0DFE-9FE4-A7B2-58EB312DF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317" y="4251094"/>
            <a:ext cx="4109365" cy="2225906"/>
          </a:xfrm>
          <a:prstGeom prst="rect">
            <a:avLst/>
          </a:prstGeom>
        </p:spPr>
      </p:pic>
    </p:spTree>
    <p:extLst>
      <p:ext uri="{BB962C8B-B14F-4D97-AF65-F5344CB8AC3E}">
        <p14:creationId xmlns:p14="http://schemas.microsoft.com/office/powerpoint/2010/main" val="244213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7036904" cy="1036638"/>
          </a:xfrm>
        </p:spPr>
        <p:txBody>
          <a:bodyPr/>
          <a:lstStyle/>
          <a:p>
            <a:pPr algn="ctr"/>
            <a:r>
              <a:rPr lang="lv-LV" dirty="0"/>
              <a:t>Pašvaldība kā inovāciju testa vide (2)</a:t>
            </a: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6</a:t>
            </a:fld>
            <a:endParaRPr lang="en-US" altLang="en-US" sz="1000">
              <a:solidFill>
                <a:srgbClr val="898989"/>
              </a:solidFill>
              <a:latin typeface="Verdana" panose="020B0604030504040204" pitchFamily="34" charset="0"/>
            </a:endParaRPr>
          </a:p>
        </p:txBody>
      </p:sp>
      <p:graphicFrame>
        <p:nvGraphicFramePr>
          <p:cNvPr id="2" name="Chart 1">
            <a:extLst>
              <a:ext uri="{FF2B5EF4-FFF2-40B4-BE49-F238E27FC236}">
                <a16:creationId xmlns:a16="http://schemas.microsoft.com/office/drawing/2014/main" id="{E678E416-0CC0-EA82-D670-1EF72BD888D9}"/>
              </a:ext>
            </a:extLst>
          </p:cNvPr>
          <p:cNvGraphicFramePr>
            <a:graphicFrameLocks/>
          </p:cNvGraphicFramePr>
          <p:nvPr>
            <p:extLst>
              <p:ext uri="{D42A27DB-BD31-4B8C-83A1-F6EECF244321}">
                <p14:modId xmlns:p14="http://schemas.microsoft.com/office/powerpoint/2010/main" val="369541925"/>
              </p:ext>
            </p:extLst>
          </p:nvPr>
        </p:nvGraphicFramePr>
        <p:xfrm>
          <a:off x="2810108" y="1767467"/>
          <a:ext cx="8569092" cy="41649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5F1DF17-D1F2-07FB-E4F0-0D8000C026FB}"/>
              </a:ext>
            </a:extLst>
          </p:cNvPr>
          <p:cNvSpPr txBox="1"/>
          <p:nvPr/>
        </p:nvSpPr>
        <p:spPr>
          <a:xfrm>
            <a:off x="267629" y="6235016"/>
            <a:ext cx="6590371" cy="461665"/>
          </a:xfrm>
          <a:prstGeom prst="rect">
            <a:avLst/>
          </a:prstGeom>
          <a:noFill/>
        </p:spPr>
        <p:txBody>
          <a:bodyPr wrap="square" rtlCol="0">
            <a:spAutoFit/>
          </a:bodyPr>
          <a:lstStyle/>
          <a:p>
            <a:r>
              <a:rPr lang="lv-LV" sz="1200" dirty="0"/>
              <a:t>Avots – Finanšu ministrijas pašvaldību finanšu rādītāju analīze. </a:t>
            </a:r>
          </a:p>
          <a:p>
            <a:r>
              <a:rPr lang="lv-LV" sz="1200" dirty="0"/>
              <a:t>Pieejams: </a:t>
            </a:r>
            <a:r>
              <a:rPr lang="lv-LV" sz="1200" dirty="0">
                <a:hlinkClick r:id="rId4"/>
              </a:rPr>
              <a:t>https://www.fm.gov.lv/lv/pasvaldibu-finansu-raditaju-analize</a:t>
            </a:r>
            <a:endParaRPr lang="lv-LV" sz="1200" dirty="0"/>
          </a:p>
        </p:txBody>
      </p:sp>
    </p:spTree>
    <p:extLst>
      <p:ext uri="{BB962C8B-B14F-4D97-AF65-F5344CB8AC3E}">
        <p14:creationId xmlns:p14="http://schemas.microsoft.com/office/powerpoint/2010/main" val="400289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7036904" cy="1036638"/>
          </a:xfrm>
        </p:spPr>
        <p:txBody>
          <a:bodyPr/>
          <a:lstStyle/>
          <a:p>
            <a:pPr algn="ctr"/>
            <a:r>
              <a:rPr lang="lv-LV" dirty="0"/>
              <a:t>Pašvaldība kā inovāciju testa vide (3)</a:t>
            </a: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7</a:t>
            </a:fld>
            <a:endParaRPr lang="en-US" altLang="en-US" sz="1000">
              <a:solidFill>
                <a:srgbClr val="898989"/>
              </a:solidFill>
              <a:latin typeface="Verdana" panose="020B0604030504040204" pitchFamily="34" charset="0"/>
            </a:endParaRPr>
          </a:p>
        </p:txBody>
      </p:sp>
      <p:sp>
        <p:nvSpPr>
          <p:cNvPr id="3" name="TextBox 2">
            <a:extLst>
              <a:ext uri="{FF2B5EF4-FFF2-40B4-BE49-F238E27FC236}">
                <a16:creationId xmlns:a16="http://schemas.microsoft.com/office/drawing/2014/main" id="{95F1DF17-D1F2-07FB-E4F0-0D8000C026FB}"/>
              </a:ext>
            </a:extLst>
          </p:cNvPr>
          <p:cNvSpPr txBox="1"/>
          <p:nvPr/>
        </p:nvSpPr>
        <p:spPr>
          <a:xfrm>
            <a:off x="267629" y="6235016"/>
            <a:ext cx="6590371" cy="461665"/>
          </a:xfrm>
          <a:prstGeom prst="rect">
            <a:avLst/>
          </a:prstGeom>
          <a:noFill/>
        </p:spPr>
        <p:txBody>
          <a:bodyPr wrap="square" rtlCol="0">
            <a:spAutoFit/>
          </a:bodyPr>
          <a:lstStyle/>
          <a:p>
            <a:r>
              <a:rPr lang="lv-LV" sz="1200" dirty="0"/>
              <a:t>Avots – Finanšu ministrijas pašvaldību finanšu rādītāju analīze. </a:t>
            </a:r>
          </a:p>
          <a:p>
            <a:r>
              <a:rPr lang="lv-LV" sz="1200" dirty="0"/>
              <a:t>Pieejams: </a:t>
            </a:r>
            <a:r>
              <a:rPr lang="lv-LV" sz="1200" dirty="0">
                <a:hlinkClick r:id="rId3"/>
              </a:rPr>
              <a:t>https://www.fm.gov.lv/lv/pasvaldibu-finansu-raditaju-analize</a:t>
            </a:r>
            <a:endParaRPr lang="lv-LV" sz="1200" dirty="0"/>
          </a:p>
        </p:txBody>
      </p:sp>
      <p:pic>
        <p:nvPicPr>
          <p:cNvPr id="4" name="Picture 3">
            <a:extLst>
              <a:ext uri="{FF2B5EF4-FFF2-40B4-BE49-F238E27FC236}">
                <a16:creationId xmlns:a16="http://schemas.microsoft.com/office/drawing/2014/main" id="{74A94AF4-03EE-7747-011D-275BBF3731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6628" y="1205493"/>
            <a:ext cx="7652571" cy="5087750"/>
          </a:xfrm>
          <a:prstGeom prst="rect">
            <a:avLst/>
          </a:prstGeom>
          <a:noFill/>
        </p:spPr>
      </p:pic>
    </p:spTree>
    <p:extLst>
      <p:ext uri="{BB962C8B-B14F-4D97-AF65-F5344CB8AC3E}">
        <p14:creationId xmlns:p14="http://schemas.microsoft.com/office/powerpoint/2010/main" val="73829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7264400" cy="1036638"/>
          </a:xfrm>
        </p:spPr>
        <p:txBody>
          <a:bodyPr/>
          <a:lstStyle/>
          <a:p>
            <a:pPr algn="ctr"/>
            <a:r>
              <a:rPr lang="lv-LV" dirty="0"/>
              <a:t>Pašvaldība kā inovāciju testa vide (4)</a:t>
            </a: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8</a:t>
            </a:fld>
            <a:endParaRPr lang="en-US" altLang="en-US" sz="1000">
              <a:solidFill>
                <a:srgbClr val="898989"/>
              </a:solidFill>
              <a:latin typeface="Verdana" panose="020B0604030504040204" pitchFamily="34" charset="0"/>
            </a:endParaRPr>
          </a:p>
        </p:txBody>
      </p:sp>
      <p:sp>
        <p:nvSpPr>
          <p:cNvPr id="5" name="TextBox 4">
            <a:extLst>
              <a:ext uri="{FF2B5EF4-FFF2-40B4-BE49-F238E27FC236}">
                <a16:creationId xmlns:a16="http://schemas.microsoft.com/office/drawing/2014/main" id="{A814C2A7-73B5-3A12-6986-503BA7AFB48F}"/>
              </a:ext>
            </a:extLst>
          </p:cNvPr>
          <p:cNvSpPr txBox="1"/>
          <p:nvPr/>
        </p:nvSpPr>
        <p:spPr>
          <a:xfrm>
            <a:off x="3601844" y="2051824"/>
            <a:ext cx="6478858" cy="3785652"/>
          </a:xfrm>
          <a:prstGeom prst="rect">
            <a:avLst/>
          </a:prstGeom>
          <a:noFill/>
        </p:spPr>
        <p:txBody>
          <a:bodyPr wrap="square" rtlCol="0">
            <a:spAutoFit/>
          </a:bodyPr>
          <a:lstStyle/>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Pašvaldībām būtu jārīkojas tā, lai tiktu testētas un ieviestas inovācijas, tādejādi izpildot attīstības programmā un stratēģijā definētos mērķus.  </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Tādejādi pašvaldības spēs gan īstenot plānotos mērķus, gan uzlabot konkurētspēju (piesaistot investīcijas un </a:t>
            </a:r>
            <a:r>
              <a:rPr lang="lv-LV" sz="2000" dirty="0" err="1">
                <a:latin typeface="Verdana" panose="020B0604030504040204" pitchFamily="34" charset="0"/>
                <a:ea typeface="Verdana" panose="020B0604030504040204" pitchFamily="34" charset="0"/>
              </a:rPr>
              <a:t>cilvēkkapitālu</a:t>
            </a:r>
            <a:r>
              <a:rPr lang="lv-LV" sz="2000" dirty="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Investoru piesaiste ar augstas pievienotās vērtības preču/pakalpojumu ražošanas iespējām. </a:t>
            </a:r>
          </a:p>
        </p:txBody>
      </p:sp>
    </p:spTree>
    <p:extLst>
      <p:ext uri="{BB962C8B-B14F-4D97-AF65-F5344CB8AC3E}">
        <p14:creationId xmlns:p14="http://schemas.microsoft.com/office/powerpoint/2010/main" val="12454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3937AD38-B6F9-8880-09AB-B3CF2E7CA411}"/>
              </a:ext>
            </a:extLst>
          </p:cNvPr>
          <p:cNvSpPr>
            <a:spLocks noGrp="1"/>
          </p:cNvSpPr>
          <p:nvPr>
            <p:ph type="title"/>
          </p:nvPr>
        </p:nvSpPr>
        <p:spPr>
          <a:xfrm>
            <a:off x="4114800" y="381000"/>
            <a:ext cx="7264400" cy="1036638"/>
          </a:xfrm>
        </p:spPr>
        <p:txBody>
          <a:bodyPr/>
          <a:lstStyle/>
          <a:p>
            <a:pPr algn="ctr"/>
            <a:r>
              <a:rPr lang="lv-LV" dirty="0"/>
              <a:t>Vidzemes plānošanas reģiona loma inovāciju īstenošanā</a:t>
            </a:r>
            <a:endParaRPr lang="lv-LV" altLang="lv-LV" dirty="0"/>
          </a:p>
        </p:txBody>
      </p:sp>
      <p:sp>
        <p:nvSpPr>
          <p:cNvPr id="16390" name="Slide Number Placeholder 4">
            <a:extLst>
              <a:ext uri="{FF2B5EF4-FFF2-40B4-BE49-F238E27FC236}">
                <a16:creationId xmlns:a16="http://schemas.microsoft.com/office/drawing/2014/main" id="{90FC6D79-102D-337B-D385-A285B002FEA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8B67CD20-0BE2-48C2-84D3-76C7884BF7C2}" type="slidenum">
              <a:rPr lang="en-US" altLang="en-US" sz="1000">
                <a:solidFill>
                  <a:srgbClr val="898989"/>
                </a:solidFill>
                <a:latin typeface="Verdana" panose="020B0604030504040204" pitchFamily="34" charset="0"/>
              </a:rPr>
              <a:pPr/>
              <a:t>9</a:t>
            </a:fld>
            <a:endParaRPr lang="en-US" altLang="en-US" sz="1000">
              <a:solidFill>
                <a:srgbClr val="898989"/>
              </a:solidFill>
              <a:latin typeface="Verdana" panose="020B0604030504040204" pitchFamily="34" charset="0"/>
            </a:endParaRPr>
          </a:p>
        </p:txBody>
      </p:sp>
      <p:sp>
        <p:nvSpPr>
          <p:cNvPr id="5" name="TextBox 4">
            <a:extLst>
              <a:ext uri="{FF2B5EF4-FFF2-40B4-BE49-F238E27FC236}">
                <a16:creationId xmlns:a16="http://schemas.microsoft.com/office/drawing/2014/main" id="{A814C2A7-73B5-3A12-6986-503BA7AFB48F}"/>
              </a:ext>
            </a:extLst>
          </p:cNvPr>
          <p:cNvSpPr txBox="1"/>
          <p:nvPr/>
        </p:nvSpPr>
        <p:spPr>
          <a:xfrm>
            <a:off x="3601844" y="1583473"/>
            <a:ext cx="6478858" cy="2554545"/>
          </a:xfrm>
          <a:prstGeom prst="rect">
            <a:avLst/>
          </a:prstGeom>
          <a:noFill/>
        </p:spPr>
        <p:txBody>
          <a:bodyPr wrap="square" rtlCol="0">
            <a:spAutoFit/>
          </a:bodyPr>
          <a:lstStyle/>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Inovāciju testēšanā un radīšanā ir svarīga arī izglītības iestāžu, primāri, augstākās izglītības un profesionālās izglītības iestāžu loma.</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rPr>
              <a:t>Latvijas Universitāte, Rīgas Tehniskā universitāte, Rīgas Valsts tehnikums, u.c. </a:t>
            </a: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p:txBody>
      </p:sp>
      <p:pic>
        <p:nvPicPr>
          <p:cNvPr id="3" name="Picture 2" descr="Diagram&#10;&#10;Description automatically generated">
            <a:extLst>
              <a:ext uri="{FF2B5EF4-FFF2-40B4-BE49-F238E27FC236}">
                <a16:creationId xmlns:a16="http://schemas.microsoft.com/office/drawing/2014/main" id="{0BDA749C-9B3C-9056-164E-77E43ED1B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445795"/>
            <a:ext cx="4460488" cy="2267414"/>
          </a:xfrm>
          <a:prstGeom prst="rect">
            <a:avLst/>
          </a:prstGeom>
        </p:spPr>
      </p:pic>
    </p:spTree>
    <p:extLst>
      <p:ext uri="{BB962C8B-B14F-4D97-AF65-F5344CB8AC3E}">
        <p14:creationId xmlns:p14="http://schemas.microsoft.com/office/powerpoint/2010/main" val="82270655"/>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D7AE57E7F61943B1010AE5514174EA" ma:contentTypeVersion="4" ma:contentTypeDescription="Create a new document." ma:contentTypeScope="" ma:versionID="74b2e477d957c3aabebf1522e2a93af4">
  <xsd:schema xmlns:xsd="http://www.w3.org/2001/XMLSchema" xmlns:xs="http://www.w3.org/2001/XMLSchema" xmlns:p="http://schemas.microsoft.com/office/2006/metadata/properties" xmlns:ns2="10c6bb20-00b4-4588-acf6-cd64a374204b" xmlns:ns3="a5a37e4f-87d1-4e1e-b3aa-e372fc3b6667" targetNamespace="http://schemas.microsoft.com/office/2006/metadata/properties" ma:root="true" ma:fieldsID="ac8016147a4d58e1c8191fb3271c3825" ns2:_="" ns3:_="">
    <xsd:import namespace="10c6bb20-00b4-4588-acf6-cd64a374204b"/>
    <xsd:import namespace="a5a37e4f-87d1-4e1e-b3aa-e372fc3b66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6bb20-00b4-4588-acf6-cd64a3742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a37e4f-87d1-4e1e-b3aa-e372fc3b66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45EF0-0FF5-470D-82BB-01EE86563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6bb20-00b4-4588-acf6-cd64a374204b"/>
    <ds:schemaRef ds:uri="a5a37e4f-87d1-4e1e-b3aa-e372fc3b6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8445A4-985C-4992-A564-28CC88E0DB45}">
  <ds:schemaRefs>
    <ds:schemaRef ds:uri="http://schemas.microsoft.com/sharepoint/v3/contenttype/forms"/>
  </ds:schemaRefs>
</ds:datastoreItem>
</file>

<file path=customXml/itemProps3.xml><?xml version="1.0" encoding="utf-8"?>
<ds:datastoreItem xmlns:ds="http://schemas.openxmlformats.org/officeDocument/2006/customXml" ds:itemID="{BB51D37D-235D-451E-9C81-901229AAD3F8}">
  <ds:schemaRefs>
    <ds:schemaRef ds:uri="http://schemas.microsoft.com/office/infopath/2007/PartnerControls"/>
    <ds:schemaRef ds:uri="http://schemas.microsoft.com/office/2006/documentManagement/types"/>
    <ds:schemaRef ds:uri="http://www.w3.org/XML/1998/namespace"/>
    <ds:schemaRef ds:uri="http://purl.org/dc/dcmitype/"/>
    <ds:schemaRef ds:uri="10c6bb20-00b4-4588-acf6-cd64a374204b"/>
    <ds:schemaRef ds:uri="http://purl.org/dc/elements/1.1/"/>
    <ds:schemaRef ds:uri="http://purl.org/dc/terms/"/>
    <ds:schemaRef ds:uri="http://schemas.openxmlformats.org/package/2006/metadata/core-properties"/>
    <ds:schemaRef ds:uri="a5a37e4f-87d1-4e1e-b3aa-e372fc3b66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3063</TotalTime>
  <Words>1420</Words>
  <Application>Microsoft Office PowerPoint</Application>
  <PresentationFormat>Widescreen</PresentationFormat>
  <Paragraphs>202</Paragraphs>
  <Slides>21</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Courier New</vt:lpstr>
      <vt:lpstr>DM Sans</vt:lpstr>
      <vt:lpstr>Open Sans</vt:lpstr>
      <vt:lpstr>Open Sans Bold</vt:lpstr>
      <vt:lpstr>Public Sans</vt:lpstr>
      <vt:lpstr>RobustaTLPro-Medium</vt:lpstr>
      <vt:lpstr>RobustaTLPro-Regular</vt:lpstr>
      <vt:lpstr>Times New Roman</vt:lpstr>
      <vt:lpstr>Verdana</vt:lpstr>
      <vt:lpstr>89_Prezentacija_templateLV</vt:lpstr>
      <vt:lpstr>Uzņēmējdarbības vieta un loma teritoriju attīstības plānošanā</vt:lpstr>
      <vt:lpstr>Saturs</vt:lpstr>
      <vt:lpstr>Pētniecības un attīstības izdevumi ES un Baltijas valstīs procentos no IKP (%)</vt:lpstr>
      <vt:lpstr>Eiropas Komisijas izveidotais  Eiropas Inovāciju reitings - 2021</vt:lpstr>
      <vt:lpstr>Pašvaldība kā inovāciju testa vide (1) </vt:lpstr>
      <vt:lpstr>Pašvaldība kā inovāciju testa vide (2)</vt:lpstr>
      <vt:lpstr>Pašvaldība kā inovāciju testa vide (3)</vt:lpstr>
      <vt:lpstr>Pašvaldība kā inovāciju testa vide (4)</vt:lpstr>
      <vt:lpstr>Vidzemes plānošanas reģiona loma inovāciju īstenošanā</vt:lpstr>
      <vt:lpstr>Uzņēmēju loma inovāciju īstenošanā pašvaldībās</vt:lpstr>
      <vt:lpstr>Valsts atbalsts inovāciju īstenošanai pašvaldībās</vt:lpstr>
      <vt:lpstr>5.1.1.SAM Vietējās teritorijas integrētās sociālās, ekonomiskās un vides attīstības un kultūras mantojuma, tūrisma un drošības veicināšana pilsētu funkcionālajās teritorijās</vt:lpstr>
      <vt:lpstr> 3.1.1.3.i. Investīcijas uzņēmējdarbības publiskajā infrastruktūrā industriālo parku un teritoriju attīstīšanai reģionos </vt:lpstr>
      <vt:lpstr>PowerPoint Presentation</vt:lpstr>
      <vt:lpstr>5.1.1.SAM Vietējās teritorijas integrētās sociālās, ekonomiskās un vides attīstības un kultūras mantojuma, tūrisma un drošības veicināšana pilsētu funkcionālajās teritorijās</vt:lpstr>
      <vt:lpstr> Aktivitātes “Viedās pašvaldības” mērķis</vt:lpstr>
      <vt:lpstr>Atbalsta saņēmēji</vt:lpstr>
      <vt:lpstr>Finansējums</vt:lpstr>
      <vt:lpstr>Plānotie rezultāti </vt:lpstr>
      <vt:lpstr>Inovatīvā risinājuma piemērs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Raivis Eikens</cp:lastModifiedBy>
  <cp:revision>161</cp:revision>
  <dcterms:created xsi:type="dcterms:W3CDTF">2014-11-20T14:46:47Z</dcterms:created>
  <dcterms:modified xsi:type="dcterms:W3CDTF">2022-12-09T07:42:05Z</dcterms:modified>
</cp:coreProperties>
</file>