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1" r:id="rId8"/>
    <p:sldId id="262" r:id="rId9"/>
    <p:sldId id="263" r:id="rId10"/>
    <p:sldId id="264" r:id="rId11"/>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5" d="100"/>
          <a:sy n="105" d="100"/>
        </p:scale>
        <p:origin x="-6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DA48F-E022-410A-B929-A941EEFEF772}" type="datetimeFigureOut">
              <a:rPr lang="lv-LV" smtClean="0"/>
              <a:pPr/>
              <a:t>20.08.2014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13B683E-1626-4B07-A63B-17846763C827}"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FDA48F-E022-410A-B929-A941EEFEF772}" type="datetimeFigureOut">
              <a:rPr lang="lv-LV" smtClean="0"/>
              <a:pPr/>
              <a:t>20.08.2014</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B683E-1626-4B07-A63B-17846763C827}"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b="1" dirty="0" smtClean="0">
                <a:latin typeface="Arial" pitchFamily="34" charset="0"/>
                <a:cs typeface="Arial" pitchFamily="34" charset="0"/>
              </a:rPr>
              <a:t>Ceļā uz iekļaujošu izglītību</a:t>
            </a:r>
            <a:endParaRPr lang="lv-LV" b="1" dirty="0">
              <a:latin typeface="Arial" pitchFamily="34" charset="0"/>
              <a:cs typeface="Arial" pitchFamily="34" charset="0"/>
            </a:endParaRPr>
          </a:p>
        </p:txBody>
      </p:sp>
      <p:pic>
        <p:nvPicPr>
          <p:cNvPr id="4" name="Picture 3" descr="http://marupe.lv/assets/images/000/004/188/izglit_normal.jpg?1345637705"/>
          <p:cNvPicPr/>
          <p:nvPr/>
        </p:nvPicPr>
        <p:blipFill>
          <a:blip r:embed="rId2" cstate="print"/>
          <a:srcRect/>
          <a:stretch>
            <a:fillRect/>
          </a:stretch>
        </p:blipFill>
        <p:spPr bwMode="auto">
          <a:xfrm>
            <a:off x="1547664" y="3789040"/>
            <a:ext cx="6092825" cy="204851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err="1" smtClean="0">
                <a:latin typeface="Arial" pitchFamily="34" charset="0"/>
                <a:cs typeface="Arial" pitchFamily="34" charset="0"/>
              </a:rPr>
              <a:t>Kilis</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Eğitime</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Katkı</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ve</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Koruma</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Derneği</a:t>
            </a:r>
            <a:endParaRPr lang="lv-LV" sz="2800" b="1" dirty="0">
              <a:latin typeface="Arial" pitchFamily="34" charset="0"/>
              <a:cs typeface="Arial" pitchFamily="34" charset="0"/>
            </a:endParaRPr>
          </a:p>
        </p:txBody>
      </p:sp>
      <p:sp>
        <p:nvSpPr>
          <p:cNvPr id="3" name="Content Placeholder 2"/>
          <p:cNvSpPr>
            <a:spLocks noGrp="1"/>
          </p:cNvSpPr>
          <p:nvPr>
            <p:ph idx="1"/>
          </p:nvPr>
        </p:nvSpPr>
        <p:spPr/>
        <p:txBody>
          <a:bodyPr/>
          <a:lstStyle/>
          <a:p>
            <a:pPr marL="0" indent="0" algn="just">
              <a:buNone/>
            </a:pPr>
            <a:r>
              <a:rPr lang="lv-LV" sz="1200" dirty="0" smtClean="0">
                <a:latin typeface="Arial" pitchFamily="34" charset="0"/>
                <a:cs typeface="Arial" pitchFamily="34" charset="0"/>
              </a:rPr>
              <a:t>Asociācija palīdz risināt dažādas problēmas, kas skar izglītības sistēmu. Tā sniedz atbalstu gan pasniedzējiem, gan arī skolēniem. Tā pārstāv pasniedzēju un skolēnu tiesības ar izglītību saistītos jautājumos.</a:t>
            </a:r>
          </a:p>
          <a:p>
            <a:pPr marL="0" indent="0" algn="just">
              <a:buNone/>
            </a:pPr>
            <a:endParaRPr lang="lv-LV" sz="1200" dirty="0" smtClean="0">
              <a:latin typeface="Arial" pitchFamily="34" charset="0"/>
              <a:cs typeface="Arial" pitchFamily="34" charset="0"/>
            </a:endParaRPr>
          </a:p>
          <a:p>
            <a:pPr marL="0" indent="0" algn="just">
              <a:buNone/>
            </a:pPr>
            <a:endParaRPr lang="lv-LV" sz="1200" dirty="0" smtClean="0">
              <a:latin typeface="Arial" pitchFamily="34" charset="0"/>
              <a:cs typeface="Arial" pitchFamily="34" charset="0"/>
            </a:endParaRPr>
          </a:p>
          <a:p>
            <a:pPr>
              <a:buNone/>
            </a:pPr>
            <a:endParaRPr lang="lv-LV" dirty="0"/>
          </a:p>
        </p:txBody>
      </p:sp>
      <p:pic>
        <p:nvPicPr>
          <p:cNvPr id="5" name="Picture 4" descr="2_5_speciala_skola.JPG"/>
          <p:cNvPicPr>
            <a:picLocks noChangeAspect="1"/>
          </p:cNvPicPr>
          <p:nvPr/>
        </p:nvPicPr>
        <p:blipFill>
          <a:blip r:embed="rId2" cstate="print"/>
          <a:stretch>
            <a:fillRect/>
          </a:stretch>
        </p:blipFill>
        <p:spPr>
          <a:xfrm>
            <a:off x="1835696" y="2564904"/>
            <a:ext cx="5040560" cy="333855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smtClean="0">
                <a:latin typeface="Arial" pitchFamily="34" charset="0"/>
                <a:cs typeface="Arial" pitchFamily="34" charset="0"/>
              </a:rPr>
              <a:t>Projekta dalībnieki</a:t>
            </a:r>
            <a:r>
              <a:rPr lang="lv-LV" sz="2800" dirty="0" smtClean="0">
                <a:latin typeface="Arial" pitchFamily="34" charset="0"/>
                <a:cs typeface="Arial" pitchFamily="34" charset="0"/>
              </a:rPr>
              <a:t/>
            </a:r>
            <a:br>
              <a:rPr lang="lv-LV" sz="2800" dirty="0" smtClean="0">
                <a:latin typeface="Arial" pitchFamily="34" charset="0"/>
                <a:cs typeface="Arial" pitchFamily="34" charset="0"/>
              </a:rPr>
            </a:br>
            <a:endParaRPr lang="lv-LV" sz="2800" dirty="0">
              <a:latin typeface="Arial" pitchFamily="34" charset="0"/>
              <a:cs typeface="Arial" pitchFamily="34" charset="0"/>
            </a:endParaRPr>
          </a:p>
        </p:txBody>
      </p:sp>
      <p:sp>
        <p:nvSpPr>
          <p:cNvPr id="3" name="Content Placeholder 2"/>
          <p:cNvSpPr>
            <a:spLocks noGrp="1"/>
          </p:cNvSpPr>
          <p:nvPr>
            <p:ph idx="1"/>
          </p:nvPr>
        </p:nvSpPr>
        <p:spPr>
          <a:xfrm>
            <a:off x="395536" y="1124744"/>
            <a:ext cx="8229600" cy="4525963"/>
          </a:xfrm>
        </p:spPr>
        <p:txBody>
          <a:bodyPr>
            <a:normAutofit/>
          </a:bodyPr>
          <a:lstStyle/>
          <a:p>
            <a:endParaRPr lang="lv-LV" sz="1500" dirty="0" smtClean="0">
              <a:latin typeface="Arial" pitchFamily="34" charset="0"/>
              <a:cs typeface="Arial" pitchFamily="34" charset="0"/>
            </a:endParaRPr>
          </a:p>
          <a:p>
            <a:pPr>
              <a:buNone/>
            </a:pPr>
            <a:r>
              <a:rPr lang="lv-LV" sz="1500" dirty="0" smtClean="0">
                <a:latin typeface="Arial" pitchFamily="34" charset="0"/>
                <a:cs typeface="Arial" pitchFamily="34" charset="0"/>
              </a:rPr>
              <a:t>- Mārupes </a:t>
            </a:r>
            <a:r>
              <a:rPr lang="lv-LV" sz="1500" dirty="0" smtClean="0">
                <a:latin typeface="Arial" pitchFamily="34" charset="0"/>
                <a:cs typeface="Arial" pitchFamily="34" charset="0"/>
              </a:rPr>
              <a:t>novada Dome</a:t>
            </a:r>
          </a:p>
          <a:p>
            <a:pPr>
              <a:buNone/>
            </a:pPr>
            <a:r>
              <a:rPr lang="lv-LV" sz="1500" dirty="0" smtClean="0">
                <a:latin typeface="Arial" pitchFamily="34" charset="0"/>
                <a:cs typeface="Arial" pitchFamily="34" charset="0"/>
              </a:rPr>
              <a:t>- Mārupes </a:t>
            </a:r>
            <a:r>
              <a:rPr lang="lv-LV" sz="1500" dirty="0" smtClean="0">
                <a:latin typeface="Arial" pitchFamily="34" charset="0"/>
                <a:cs typeface="Arial" pitchFamily="34" charset="0"/>
              </a:rPr>
              <a:t>pamatskola</a:t>
            </a:r>
          </a:p>
          <a:p>
            <a:pPr>
              <a:buNone/>
            </a:pPr>
            <a:r>
              <a:rPr lang="lv-LV" sz="1500" dirty="0" smtClean="0">
                <a:latin typeface="Arial" pitchFamily="34" charset="0"/>
                <a:cs typeface="Arial" pitchFamily="34" charset="0"/>
              </a:rPr>
              <a:t>- Jaunmārupes </a:t>
            </a:r>
            <a:r>
              <a:rPr lang="lv-LV" sz="1500" dirty="0" smtClean="0">
                <a:latin typeface="Arial" pitchFamily="34" charset="0"/>
                <a:cs typeface="Arial" pitchFamily="34" charset="0"/>
              </a:rPr>
              <a:t>sākumskola</a:t>
            </a:r>
          </a:p>
          <a:p>
            <a:pPr>
              <a:buNone/>
            </a:pPr>
            <a:r>
              <a:rPr lang="lv-LV" sz="1500" dirty="0" smtClean="0">
                <a:latin typeface="Arial" pitchFamily="34" charset="0"/>
                <a:cs typeface="Arial" pitchFamily="34" charset="0"/>
              </a:rPr>
              <a:t>- Dienas </a:t>
            </a:r>
            <a:r>
              <a:rPr lang="lv-LV" sz="1500" dirty="0" smtClean="0">
                <a:latin typeface="Arial" pitchFamily="34" charset="0"/>
                <a:cs typeface="Arial" pitchFamily="34" charset="0"/>
              </a:rPr>
              <a:t>centrs „</a:t>
            </a:r>
            <a:r>
              <a:rPr lang="lv-LV" sz="1500" dirty="0" err="1" smtClean="0">
                <a:latin typeface="Arial" pitchFamily="34" charset="0"/>
                <a:cs typeface="Arial" pitchFamily="34" charset="0"/>
              </a:rPr>
              <a:t>Švarcenieki</a:t>
            </a:r>
            <a:r>
              <a:rPr lang="lv-LV" sz="1500" dirty="0" smtClean="0">
                <a:latin typeface="Arial" pitchFamily="34" charset="0"/>
                <a:cs typeface="Arial" pitchFamily="34" charset="0"/>
              </a:rPr>
              <a:t>”</a:t>
            </a:r>
          </a:p>
          <a:p>
            <a:pPr>
              <a:buNone/>
            </a:pP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Kilis</a:t>
            </a:r>
            <a:r>
              <a:rPr lang="lv-LV" sz="1500" dirty="0" smtClean="0">
                <a:latin typeface="Arial" pitchFamily="34" charset="0"/>
                <a:cs typeface="Arial" pitchFamily="34" charset="0"/>
              </a:rPr>
              <a:t> </a:t>
            </a:r>
            <a:r>
              <a:rPr lang="lv-LV" sz="1500" dirty="0" smtClean="0">
                <a:latin typeface="Arial" pitchFamily="34" charset="0"/>
                <a:cs typeface="Arial" pitchFamily="34" charset="0"/>
              </a:rPr>
              <a:t>provinces nacionālās izglītības pārvalde (</a:t>
            </a:r>
            <a:r>
              <a:rPr lang="lv-LV" sz="1500" dirty="0" err="1" smtClean="0">
                <a:latin typeface="Arial" pitchFamily="34" charset="0"/>
                <a:cs typeface="Arial" pitchFamily="34" charset="0"/>
              </a:rPr>
              <a:t>Kilis</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İl</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Milli</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Eğitim</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Müdürlüğü</a:t>
            </a:r>
            <a:r>
              <a:rPr lang="lv-LV" sz="1500" dirty="0" smtClean="0">
                <a:latin typeface="Arial" pitchFamily="34" charset="0"/>
                <a:cs typeface="Arial" pitchFamily="34" charset="0"/>
              </a:rPr>
              <a:t>)</a:t>
            </a:r>
          </a:p>
          <a:p>
            <a:pPr>
              <a:buNone/>
            </a:pP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Toki</a:t>
            </a:r>
            <a:r>
              <a:rPr lang="lv-LV" sz="1500" dirty="0" smtClean="0">
                <a:latin typeface="Arial" pitchFamily="34" charset="0"/>
                <a:cs typeface="Arial" pitchFamily="34" charset="0"/>
              </a:rPr>
              <a:t> </a:t>
            </a:r>
            <a:r>
              <a:rPr lang="lv-LV" sz="1500" dirty="0" smtClean="0">
                <a:latin typeface="Arial" pitchFamily="34" charset="0"/>
                <a:cs typeface="Arial" pitchFamily="34" charset="0"/>
              </a:rPr>
              <a:t>pamatskola (</a:t>
            </a:r>
            <a:r>
              <a:rPr lang="lv-LV" sz="1500" dirty="0" err="1" smtClean="0">
                <a:latin typeface="Arial" pitchFamily="34" charset="0"/>
                <a:cs typeface="Arial" pitchFamily="34" charset="0"/>
              </a:rPr>
              <a:t>Toki</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İlköğretim</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Okulu</a:t>
            </a:r>
            <a:r>
              <a:rPr lang="lv-LV" sz="1500" dirty="0" smtClean="0">
                <a:latin typeface="Arial" pitchFamily="34" charset="0"/>
                <a:cs typeface="Arial" pitchFamily="34" charset="0"/>
              </a:rPr>
              <a:t>)</a:t>
            </a:r>
          </a:p>
          <a:p>
            <a:pPr>
              <a:buNone/>
            </a:pP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Rehberlik</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ve</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Araştırma</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Merkezi</a:t>
            </a:r>
            <a:r>
              <a:rPr lang="lv-LV" sz="1500" dirty="0" smtClean="0">
                <a:latin typeface="Arial" pitchFamily="34" charset="0"/>
                <a:cs typeface="Arial" pitchFamily="34" charset="0"/>
              </a:rPr>
              <a:t> (Rekomendāciju un izpētes centrs)</a:t>
            </a:r>
          </a:p>
          <a:p>
            <a:pPr>
              <a:buNone/>
            </a:pP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Kilis</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Eğitime</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Katkı</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ve</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Koruma</a:t>
            </a:r>
            <a:r>
              <a:rPr lang="lv-LV" sz="1500" dirty="0" smtClean="0">
                <a:latin typeface="Arial" pitchFamily="34" charset="0"/>
                <a:cs typeface="Arial" pitchFamily="34" charset="0"/>
              </a:rPr>
              <a:t> </a:t>
            </a:r>
            <a:r>
              <a:rPr lang="lv-LV" sz="1500" dirty="0" err="1" smtClean="0">
                <a:latin typeface="Arial" pitchFamily="34" charset="0"/>
                <a:cs typeface="Arial" pitchFamily="34" charset="0"/>
              </a:rPr>
              <a:t>Derneği</a:t>
            </a:r>
            <a:r>
              <a:rPr lang="lv-LV" sz="1500" dirty="0" smtClean="0">
                <a:latin typeface="Arial" pitchFamily="34" charset="0"/>
                <a:cs typeface="Arial" pitchFamily="34" charset="0"/>
              </a:rPr>
              <a:t> (Organizācija)</a:t>
            </a:r>
          </a:p>
          <a:p>
            <a:endParaRPr lang="lv-LV"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smtClean="0">
                <a:latin typeface="Arial" pitchFamily="34" charset="0"/>
                <a:cs typeface="Arial" pitchFamily="34" charset="0"/>
              </a:rPr>
              <a:t>Mārupes novada Dome</a:t>
            </a:r>
            <a:endParaRPr lang="lv-LV" sz="2800" b="1" dirty="0">
              <a:latin typeface="Arial" pitchFamily="34" charset="0"/>
              <a:cs typeface="Arial" pitchFamily="34" charset="0"/>
            </a:endParaRPr>
          </a:p>
        </p:txBody>
      </p:sp>
      <p:sp>
        <p:nvSpPr>
          <p:cNvPr id="3" name="Content Placeholder 2"/>
          <p:cNvSpPr>
            <a:spLocks noGrp="1"/>
          </p:cNvSpPr>
          <p:nvPr>
            <p:ph idx="1"/>
          </p:nvPr>
        </p:nvSpPr>
        <p:spPr>
          <a:xfrm>
            <a:off x="457200" y="1268760"/>
            <a:ext cx="8229600" cy="5184576"/>
          </a:xfrm>
        </p:spPr>
        <p:txBody>
          <a:bodyPr>
            <a:normAutofit fontScale="25000" lnSpcReduction="20000"/>
          </a:bodyPr>
          <a:lstStyle/>
          <a:p>
            <a:pPr marL="0" indent="0">
              <a:buNone/>
            </a:pPr>
            <a:r>
              <a:rPr lang="lv-LV" sz="4800" dirty="0" smtClean="0">
                <a:latin typeface="Arial" pitchFamily="34" charset="0"/>
                <a:cs typeface="Arial" pitchFamily="34" charset="0"/>
              </a:rPr>
              <a:t>Viena no Mārupes novada Domes funkcijām ir gādāt par iedzīvotāju izglītību, t.i. iedzīvotājiem noteikto tiesību nodrošināšana pamatizglītības un vispārējās vidējās izglītības iegūšanā, pirmsskolas un skolas vecuma bērnu nodrošināšana ar vietām mācību un audzināšanas iestādēs, organizatoriska un finansiāla palīdzība ārpusskolas mācību un audzināšanas iestādēm, izglītības atbalsta iestādēm u.c.</a:t>
            </a:r>
          </a:p>
          <a:p>
            <a:pPr>
              <a:buNone/>
            </a:pPr>
            <a:endParaRPr lang="lv-LV" sz="4800" dirty="0" smtClean="0">
              <a:latin typeface="Arial" pitchFamily="34" charset="0"/>
              <a:cs typeface="Arial" pitchFamily="34" charset="0"/>
            </a:endParaRPr>
          </a:p>
          <a:p>
            <a:pPr>
              <a:buNone/>
            </a:pPr>
            <a:r>
              <a:rPr lang="lv-LV" sz="4800" dirty="0" smtClean="0">
                <a:latin typeface="Arial" pitchFamily="34" charset="0"/>
                <a:cs typeface="Arial" pitchFamily="34" charset="0"/>
              </a:rPr>
              <a:t>Lai to nodrošinātu, notiek cieša sadarbība starp Mārupes novada Domes struktūrvienībām un iestādēm.</a:t>
            </a:r>
          </a:p>
          <a:p>
            <a:pPr>
              <a:buNone/>
            </a:pPr>
            <a:endParaRPr lang="lv-LV" sz="4800" dirty="0" smtClean="0">
              <a:latin typeface="Arial" pitchFamily="34" charset="0"/>
              <a:cs typeface="Arial" pitchFamily="34" charset="0"/>
            </a:endParaRPr>
          </a:p>
          <a:p>
            <a:pPr>
              <a:buNone/>
            </a:pPr>
            <a:r>
              <a:rPr lang="lv-LV" sz="4800" dirty="0" smtClean="0">
                <a:latin typeface="Arial" pitchFamily="34" charset="0"/>
                <a:cs typeface="Arial" pitchFamily="34" charset="0"/>
              </a:rPr>
              <a:t>Mārupes novada Domes Izglītības dienests</a:t>
            </a:r>
          </a:p>
          <a:p>
            <a:pPr marL="0" indent="0">
              <a:buNone/>
            </a:pPr>
            <a:r>
              <a:rPr lang="lv-LV" sz="4800" dirty="0" smtClean="0">
                <a:latin typeface="Arial" pitchFamily="34" charset="0"/>
                <a:cs typeface="Arial" pitchFamily="34" charset="0"/>
              </a:rPr>
              <a:t>Mārupes novada Domes Izglītības dienests atbalsta, veicina un sekmē novada izglītības iestāžu kvalitatīvu darbību un mācību programmu realizāciju, kā arī organizē pašvaldības funkciju izpildi izglītībā un jaunatnes lietās.</a:t>
            </a:r>
          </a:p>
          <a:p>
            <a:pPr>
              <a:buNone/>
            </a:pPr>
            <a:endParaRPr lang="lv-LV" sz="4800" dirty="0" smtClean="0">
              <a:latin typeface="Arial" pitchFamily="34" charset="0"/>
              <a:cs typeface="Arial" pitchFamily="34" charset="0"/>
            </a:endParaRPr>
          </a:p>
          <a:p>
            <a:pPr marL="0" indent="0">
              <a:buNone/>
            </a:pPr>
            <a:r>
              <a:rPr lang="lv-LV" sz="4800" dirty="0" smtClean="0">
                <a:latin typeface="Arial" pitchFamily="34" charset="0"/>
                <a:cs typeface="Arial" pitchFamily="34" charset="0"/>
              </a:rPr>
              <a:t>Mūsu misija ir sniegt nepieciešamo atbalstu novada bērniem savlaicīgi un tuvu dzīves vietai. Bērnu ar īpašām vajadzībām vecākiem sniedzam konsultācijas, palīdzam savlaicīgi diagnosticēt iespējamās problēmas, nodrošinām nepieciešamo atbalstu.</a:t>
            </a:r>
          </a:p>
          <a:p>
            <a:pPr>
              <a:buNone/>
            </a:pPr>
            <a:endParaRPr lang="lv-LV" sz="4800" dirty="0" smtClean="0">
              <a:latin typeface="Arial" pitchFamily="34" charset="0"/>
              <a:cs typeface="Arial" pitchFamily="34" charset="0"/>
            </a:endParaRPr>
          </a:p>
          <a:p>
            <a:pPr marL="0" indent="0">
              <a:buNone/>
            </a:pPr>
            <a:r>
              <a:rPr lang="lv-LV" sz="4800" dirty="0" smtClean="0">
                <a:latin typeface="Arial" pitchFamily="34" charset="0"/>
                <a:cs typeface="Arial" pitchFamily="34" charset="0"/>
              </a:rPr>
              <a:t>Mārupes novada Domes Sociālais dienests nodrošina novada bērniem ar invaliditāti no 5 līdz 18 gadu vecumam asistenta pakalpojumu. Tas nodrošina iespēju cilvēkam ar invaliditāti pārvietoties ārpus mājokļa – nokļūt vietā, kur bērns mācās, nokļūt pie ārsta, uz rehabilitācijas iestādi, biedrību u.c.</a:t>
            </a:r>
          </a:p>
          <a:p>
            <a:pPr>
              <a:buNone/>
            </a:pPr>
            <a:endParaRPr lang="lv-LV" sz="4800" dirty="0" smtClean="0">
              <a:latin typeface="Arial" pitchFamily="34" charset="0"/>
              <a:cs typeface="Arial" pitchFamily="34" charset="0"/>
            </a:endParaRPr>
          </a:p>
          <a:p>
            <a:pPr marL="0" indent="0">
              <a:buNone/>
            </a:pPr>
            <a:r>
              <a:rPr lang="lv-LV" sz="4800" dirty="0" smtClean="0">
                <a:latin typeface="Arial" pitchFamily="34" charset="0"/>
                <a:cs typeface="Arial" pitchFamily="34" charset="0"/>
              </a:rPr>
              <a:t>Sociālais dienests nodrošina profesionāļu komandas atbalstu dažādām mērķa grupām. Klients, kuram nepieciešams atbalsts, var saņemt sociālā darbinieka, psihologa, </a:t>
            </a:r>
            <a:r>
              <a:rPr lang="lv-LV" sz="4800" dirty="0" err="1" smtClean="0">
                <a:latin typeface="Arial" pitchFamily="34" charset="0"/>
                <a:cs typeface="Arial" pitchFamily="34" charset="0"/>
              </a:rPr>
              <a:t>ergoterapeita</a:t>
            </a:r>
            <a:r>
              <a:rPr lang="lv-LV" sz="4800" dirty="0" smtClean="0">
                <a:latin typeface="Arial" pitchFamily="34" charset="0"/>
                <a:cs typeface="Arial" pitchFamily="34" charset="0"/>
              </a:rPr>
              <a:t> un fizioterapeita konsultācijas, profesionālu atbalstu. </a:t>
            </a:r>
          </a:p>
          <a:p>
            <a:pPr>
              <a:buNone/>
            </a:pPr>
            <a:endParaRPr lang="lv-LV" sz="4800" dirty="0" smtClean="0">
              <a:latin typeface="Arial" pitchFamily="34" charset="0"/>
              <a:cs typeface="Arial" pitchFamily="34" charset="0"/>
            </a:endParaRPr>
          </a:p>
          <a:p>
            <a:pPr marL="0" indent="0">
              <a:buNone/>
            </a:pPr>
            <a:r>
              <a:rPr lang="lv-LV" sz="4800" dirty="0" smtClean="0">
                <a:latin typeface="Arial" pitchFamily="34" charset="0"/>
                <a:cs typeface="Arial" pitchFamily="34" charset="0"/>
              </a:rPr>
              <a:t>Ģimenēm tiek izstrādāta un nodrošināta sociālās rehabilitācijas programma, iesaistot sociālā dienesta speciālistus un struktūrvienības. Sociālās rehabilitācijas nodrošināšanā svarīga loma ir </a:t>
            </a:r>
            <a:r>
              <a:rPr lang="lv-LV" sz="4800" dirty="0" err="1" smtClean="0">
                <a:latin typeface="Arial" pitchFamily="34" charset="0"/>
                <a:cs typeface="Arial" pitchFamily="34" charset="0"/>
              </a:rPr>
              <a:t>starpinstitucionālajai</a:t>
            </a:r>
            <a:r>
              <a:rPr lang="lv-LV" sz="4800" dirty="0" smtClean="0">
                <a:latin typeface="Arial" pitchFamily="34" charset="0"/>
                <a:cs typeface="Arial" pitchFamily="34" charset="0"/>
              </a:rPr>
              <a:t> sadarbībai, kurā ir iesaistīta skola, sociālais dienests, ārsti, bāriņtiesa, pašvaldības policija.</a:t>
            </a:r>
          </a:p>
          <a:p>
            <a:pPr>
              <a:buNone/>
            </a:pPr>
            <a:endParaRPr lang="lv-LV" sz="4300" dirty="0" smtClean="0">
              <a:latin typeface="Arial" pitchFamily="34" charset="0"/>
              <a:cs typeface="Arial" pitchFamily="34" charset="0"/>
            </a:endParaRPr>
          </a:p>
          <a:p>
            <a:pPr>
              <a:buNone/>
            </a:pPr>
            <a:endParaRPr lang="lv-LV"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smtClean="0">
                <a:latin typeface="Arial" pitchFamily="34" charset="0"/>
                <a:cs typeface="Arial" pitchFamily="34" charset="0"/>
              </a:rPr>
              <a:t>Mārupes pamatskola</a:t>
            </a:r>
            <a:endParaRPr lang="lv-LV" sz="2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lnSpc>
                <a:spcPct val="90000"/>
              </a:lnSpc>
              <a:buNone/>
            </a:pPr>
            <a:r>
              <a:rPr lang="lv-LV" sz="1200" dirty="0" smtClean="0">
                <a:latin typeface="Arial" pitchFamily="34" charset="0"/>
                <a:cs typeface="Arial" pitchFamily="34" charset="0"/>
              </a:rPr>
              <a:t>Mārupes pamatskola atrodas Mārupes novada Tīraines ciemā. 2012/2013.gadā izglītības iestādē mācās 181 skolēns. Pirmsskolas izglītības iestādi apmeklē 106 bērni.</a:t>
            </a:r>
            <a:br>
              <a:rPr lang="lv-LV" sz="1200" dirty="0" smtClean="0">
                <a:latin typeface="Arial" pitchFamily="34" charset="0"/>
                <a:cs typeface="Arial" pitchFamily="34" charset="0"/>
              </a:rPr>
            </a:br>
            <a:r>
              <a:rPr lang="lv-LV" sz="1200" dirty="0" smtClean="0">
                <a:latin typeface="Arial" pitchFamily="34" charset="0"/>
                <a:cs typeface="Arial" pitchFamily="34" charset="0"/>
              </a:rPr>
              <a:t>Mārupes pamatskolā strādā 33 pedagogi un 18 tehniskie darbinieki.</a:t>
            </a:r>
          </a:p>
          <a:p>
            <a:pPr marL="0" indent="0">
              <a:lnSpc>
                <a:spcPct val="90000"/>
              </a:lnSpc>
              <a:buNone/>
            </a:pPr>
            <a:endParaRPr lang="lv-LV" sz="1200" dirty="0" smtClean="0">
              <a:latin typeface="Arial" pitchFamily="34" charset="0"/>
              <a:cs typeface="Arial" pitchFamily="34" charset="0"/>
            </a:endParaRPr>
          </a:p>
          <a:p>
            <a:pPr marL="0" indent="0">
              <a:lnSpc>
                <a:spcPct val="90000"/>
              </a:lnSpc>
              <a:buNone/>
            </a:pPr>
            <a:r>
              <a:rPr lang="lv-LV" sz="1200" dirty="0" smtClean="0">
                <a:latin typeface="Arial" pitchFamily="34" charset="0"/>
                <a:cs typeface="Arial" pitchFamily="34" charset="0"/>
              </a:rPr>
              <a:t>2011.gada septembrī Mārupes pamatskolā uzsākta divu speciālās izglītības programmu īstenošana:</a:t>
            </a:r>
            <a:br>
              <a:rPr lang="lv-LV" sz="1200" dirty="0" smtClean="0">
                <a:latin typeface="Arial" pitchFamily="34" charset="0"/>
                <a:cs typeface="Arial" pitchFamily="34" charset="0"/>
              </a:rPr>
            </a:br>
            <a:r>
              <a:rPr lang="lv-LV" sz="1200" dirty="0" smtClean="0">
                <a:latin typeface="Arial" pitchFamily="34" charset="0"/>
                <a:cs typeface="Arial" pitchFamily="34" charset="0"/>
              </a:rPr>
              <a:t>1. Speciālās pamatizglītības programma izglītojamajiem ar mācīšanās traucējumiem (21015611) – 7 skolēni:</a:t>
            </a:r>
          </a:p>
          <a:p>
            <a:pPr>
              <a:lnSpc>
                <a:spcPct val="90000"/>
              </a:lnSpc>
              <a:buNone/>
            </a:pPr>
            <a:r>
              <a:rPr lang="lv-LV" sz="1200" dirty="0" smtClean="0">
                <a:latin typeface="Arial" pitchFamily="34" charset="0"/>
                <a:cs typeface="Arial" pitchFamily="34" charset="0"/>
              </a:rPr>
              <a:t>- izstrādāti individuālie izglītības plāni,</a:t>
            </a:r>
          </a:p>
          <a:p>
            <a:pPr>
              <a:lnSpc>
                <a:spcPct val="90000"/>
              </a:lnSpc>
              <a:buNone/>
            </a:pPr>
            <a:r>
              <a:rPr lang="lv-LV" sz="1200" dirty="0" smtClean="0">
                <a:latin typeface="Arial" pitchFamily="34" charset="0"/>
                <a:cs typeface="Arial" pitchFamily="34" charset="0"/>
              </a:rPr>
              <a:t>- veikta skolēnu diagnostika,</a:t>
            </a:r>
          </a:p>
          <a:p>
            <a:pPr>
              <a:lnSpc>
                <a:spcPct val="90000"/>
              </a:lnSpc>
              <a:buNone/>
            </a:pPr>
            <a:r>
              <a:rPr lang="lv-LV" sz="1200" dirty="0" smtClean="0">
                <a:latin typeface="Arial" pitchFamily="34" charset="0"/>
                <a:cs typeface="Arial" pitchFamily="34" charset="0"/>
              </a:rPr>
              <a:t>- organizētas individuālas nodarbības pie speciālā pedagoga,</a:t>
            </a:r>
          </a:p>
          <a:p>
            <a:pPr>
              <a:lnSpc>
                <a:spcPct val="90000"/>
              </a:lnSpc>
              <a:buNone/>
            </a:pPr>
            <a:r>
              <a:rPr lang="lv-LV" sz="1200" dirty="0" smtClean="0">
                <a:latin typeface="Arial" pitchFamily="34" charset="0"/>
                <a:cs typeface="Arial" pitchFamily="34" charset="0"/>
              </a:rPr>
              <a:t>- mācību stundās tiek sniegti atbalsta pasākumi.</a:t>
            </a:r>
          </a:p>
          <a:p>
            <a:pPr>
              <a:lnSpc>
                <a:spcPct val="90000"/>
              </a:lnSpc>
              <a:buNone/>
            </a:pPr>
            <a:r>
              <a:rPr lang="lv-LV" sz="1200" dirty="0" smtClean="0">
                <a:latin typeface="Arial" pitchFamily="34" charset="0"/>
                <a:cs typeface="Arial" pitchFamily="34" charset="0"/>
              </a:rPr>
              <a:t>2. Speciālās pamatizglītības programma izglītojamajiem ar garīgās attīstības traucējumiem (21015811) – 1 skolēns:</a:t>
            </a:r>
          </a:p>
          <a:p>
            <a:pPr>
              <a:lnSpc>
                <a:spcPct val="90000"/>
              </a:lnSpc>
              <a:buNone/>
            </a:pPr>
            <a:r>
              <a:rPr lang="lv-LV" sz="1200" dirty="0" smtClean="0">
                <a:latin typeface="Arial" pitchFamily="34" charset="0"/>
                <a:cs typeface="Arial" pitchFamily="34" charset="0"/>
              </a:rPr>
              <a:t>- izstrādāts individuālais izglītības plāns,</a:t>
            </a:r>
          </a:p>
          <a:p>
            <a:pPr>
              <a:lnSpc>
                <a:spcPct val="90000"/>
              </a:lnSpc>
              <a:buNone/>
            </a:pPr>
            <a:r>
              <a:rPr lang="lv-LV" sz="1200" dirty="0" smtClean="0">
                <a:latin typeface="Arial" pitchFamily="34" charset="0"/>
                <a:cs typeface="Arial" pitchFamily="34" charset="0"/>
              </a:rPr>
              <a:t>- mācību stundās tiek sniegti atbalsta pasākumi – palīgskolotājs,</a:t>
            </a:r>
          </a:p>
          <a:p>
            <a:pPr>
              <a:lnSpc>
                <a:spcPct val="90000"/>
              </a:lnSpc>
              <a:buNone/>
            </a:pPr>
            <a:r>
              <a:rPr lang="lv-LV" sz="1200" dirty="0" smtClean="0">
                <a:latin typeface="Arial" pitchFamily="34" charset="0"/>
                <a:cs typeface="Arial" pitchFamily="34" charset="0"/>
              </a:rPr>
              <a:t>- individuāli izstrādāti mācību uzdevumi, darba lapas.</a:t>
            </a:r>
          </a:p>
          <a:p>
            <a:pPr marL="0" indent="0">
              <a:lnSpc>
                <a:spcPct val="90000"/>
              </a:lnSpc>
              <a:buNone/>
            </a:pPr>
            <a:r>
              <a:rPr lang="lv-LV" sz="1200" dirty="0" smtClean="0">
                <a:latin typeface="Arial" pitchFamily="34" charset="0"/>
                <a:cs typeface="Arial" pitchFamily="34" charset="0"/>
              </a:rPr>
              <a:t>3. Darbojas skolas atbalsta personāls – psihologs, speciālais pedagogs, logopēds.</a:t>
            </a:r>
          </a:p>
          <a:p>
            <a:pPr marL="0" indent="0">
              <a:lnSpc>
                <a:spcPct val="90000"/>
              </a:lnSpc>
              <a:buNone/>
            </a:pPr>
            <a:endParaRPr lang="lv-LV" sz="1200" dirty="0" smtClean="0">
              <a:latin typeface="Arial" pitchFamily="34" charset="0"/>
              <a:cs typeface="Arial" pitchFamily="34" charset="0"/>
            </a:endParaRPr>
          </a:p>
          <a:p>
            <a:pPr marL="0" indent="0">
              <a:lnSpc>
                <a:spcPct val="90000"/>
              </a:lnSpc>
              <a:buNone/>
            </a:pPr>
            <a:r>
              <a:rPr lang="lv-LV" sz="1200" dirty="0" smtClean="0">
                <a:latin typeface="Arial" pitchFamily="34" charset="0"/>
                <a:cs typeface="Arial" pitchFamily="34" charset="0"/>
              </a:rPr>
              <a:t>Izglītības iestādē nav izveidotas klases bērniem ar speciālām vajadzībām, bet gan šie bērni ir iekļauti vispārizglītojošās klasēs. Visiem skolotājiem, kuri strādā ar šiem bērniem, ir tālākizglītības kursu apliecības speciālajā izglītībā, papildus ar šiem bērniem strādā skolas logopēds un speciālais pedagogs.</a:t>
            </a:r>
          </a:p>
          <a:p>
            <a:endParaRPr lang="lv-LV"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548680"/>
          </a:xfrm>
        </p:spPr>
        <p:txBody>
          <a:bodyPr>
            <a:normAutofit/>
          </a:bodyPr>
          <a:lstStyle/>
          <a:p>
            <a:r>
              <a:rPr lang="lv-LV" sz="2800" b="1" dirty="0" smtClean="0">
                <a:latin typeface="Arial" pitchFamily="34" charset="0"/>
                <a:cs typeface="Arial" pitchFamily="34" charset="0"/>
              </a:rPr>
              <a:t>Jaunmārupes sākumskola</a:t>
            </a:r>
            <a:endParaRPr lang="lv-LV" sz="2800" b="1" dirty="0">
              <a:latin typeface="Arial" pitchFamily="34" charset="0"/>
              <a:cs typeface="Arial" pitchFamily="34" charset="0"/>
            </a:endParaRPr>
          </a:p>
        </p:txBody>
      </p:sp>
      <p:sp>
        <p:nvSpPr>
          <p:cNvPr id="3" name="Content Placeholder 2"/>
          <p:cNvSpPr>
            <a:spLocks noGrp="1"/>
          </p:cNvSpPr>
          <p:nvPr>
            <p:ph idx="1"/>
          </p:nvPr>
        </p:nvSpPr>
        <p:spPr>
          <a:xfrm>
            <a:off x="457200" y="476672"/>
            <a:ext cx="8229600" cy="6264696"/>
          </a:xfrm>
        </p:spPr>
        <p:txBody>
          <a:bodyPr>
            <a:noAutofit/>
          </a:bodyPr>
          <a:lstStyle/>
          <a:p>
            <a:pPr marL="0" indent="0">
              <a:buNone/>
            </a:pPr>
            <a:r>
              <a:rPr lang="lv-LV" sz="1000" dirty="0" smtClean="0">
                <a:latin typeface="Arial" pitchFamily="34" charset="0"/>
                <a:cs typeface="Arial" pitchFamily="34" charset="0"/>
              </a:rPr>
              <a:t>Jaunmārupes sākumskola atrodas Mārupes novada Jaunmārupes ciemā. Izglītības iestādē ir apvienota pirmskola ar sākumskolu.  Astoņās pirmsskolas grupas tiek realizēta Pirmsskolas izglītības programma, kods 01011111.  Pirmsskolas grupās bērnus uzņem no 3 gadu vecuma. Pirmsskolas izglītības iestādi apmeklē 167 bērni. Sākumskolā realizē pamatizglītības 1. posma (1. – 6.klase) izglītības programmu,  kods 11011111. Šo programmu 2013./2014. mācību gadā apgūst  278 izglītojamie.</a:t>
            </a:r>
          </a:p>
          <a:p>
            <a:pPr marL="0" indent="0">
              <a:buNone/>
            </a:pPr>
            <a:endParaRPr lang="lv-LV" sz="1000" dirty="0" smtClean="0">
              <a:latin typeface="Arial" pitchFamily="34" charset="0"/>
              <a:cs typeface="Arial" pitchFamily="34" charset="0"/>
            </a:endParaRPr>
          </a:p>
          <a:p>
            <a:pPr marL="0" indent="0">
              <a:buNone/>
            </a:pPr>
            <a:r>
              <a:rPr lang="lv-LV" sz="1000" dirty="0" smtClean="0">
                <a:latin typeface="Arial" pitchFamily="34" charset="0"/>
                <a:cs typeface="Arial" pitchFamily="34" charset="0"/>
              </a:rPr>
              <a:t>Izglītības iestādē nav akreditētas speciālās izglītības programmas un izveidotas klases bērniem ar speciālām vajadzībām.  Tomēr bērni, kuriem ir mācīšanās traucējumi vai uzvedības un aktivitātes traucējumi, ir iekļauti vispārizglītojošās klasēs. Individuālu pieeju izglītībā Jaunmārupes sākumskolā nodrošina sākumskolas un priekšmetu skolotāji, atbalsta personāls (speciālais pedagogs, logopēds, izglītības psihologs) ar skolas administrācijas atbalstu. Tiek radīti labvēlīgi apstākļi katra bērna vispusīgai attīstībai, zināšanu un prasmju apguvei. Lai bērns ar speciālām vajadzībām veiksmīgāk iekļautos izglītības procesā un apgūtu sociālās prasmes, tiek izstrādāts individuālais izglītības plāns, veikta skolēna diagnostika, organizētas individuālas nodarbības pie speciālā pedagoga, logopēda, mācību stundās tiek sniegti atbalsta pasākumi, izstrādāti individuāli mācību uzdevumi, darba lapas.</a:t>
            </a:r>
          </a:p>
          <a:p>
            <a:pPr marL="0" indent="0">
              <a:buNone/>
            </a:pPr>
            <a:endParaRPr lang="lv-LV" sz="1000" dirty="0" smtClean="0">
              <a:latin typeface="Arial" pitchFamily="34" charset="0"/>
              <a:cs typeface="Arial" pitchFamily="34" charset="0"/>
            </a:endParaRPr>
          </a:p>
          <a:p>
            <a:pPr marL="0" indent="0">
              <a:buNone/>
            </a:pPr>
            <a:r>
              <a:rPr lang="lv-LV" sz="1000" dirty="0" smtClean="0">
                <a:latin typeface="Arial" pitchFamily="34" charset="0"/>
                <a:cs typeface="Arial" pitchFamily="34" charset="0"/>
              </a:rPr>
              <a:t>Izglītības psihologa rīcībā ir dažādi resursi mācīšanās traucējumu diagnostikai un bērnu izpētes veikšanai un novērtēšanai – Latvijā standartizēti testi. Izpētes un novērtēšanas noslēgumā vecāki tiek iepazīstināti ar izpētes rezultātiem. Atzinums ir nepieciešams bērna mācīšanās iemaņu izvērtēšanai izglītības iestādē, lai nepieciešamības gadījumā saņemtu atvieglojumus valsts pārbaudes darbos. Piemēram, šajā mācību gadā  speciālo vajadzību nodrošināšanai atvieglojumus valsts pārbaudes darbos kopā saņem divpadsmit  trešās un sestās klases skolēni. Psihologa atzinums ir nepieciešams arī gadījumos, kad tiek izvērtēta atbilstoša izglītības programma izglītojamiem Valsts vai pašvaldības pedagoģiski medicīniskajā komisijā. Šajā mācību gadā trīs bērnu vecākiem tika ieteiks konsultēties pašvaldības pedagoģiski medicīniskajā komisijā.</a:t>
            </a:r>
          </a:p>
          <a:p>
            <a:pPr marL="0" indent="0">
              <a:buNone/>
            </a:pPr>
            <a:endParaRPr lang="lv-LV" sz="1000" dirty="0" smtClean="0">
              <a:latin typeface="Arial" pitchFamily="34" charset="0"/>
              <a:cs typeface="Arial" pitchFamily="34" charset="0"/>
            </a:endParaRPr>
          </a:p>
          <a:p>
            <a:pPr marL="0" indent="0">
              <a:buNone/>
            </a:pPr>
            <a:r>
              <a:rPr lang="lv-LV" sz="1000" dirty="0" smtClean="0">
                <a:latin typeface="Arial" pitchFamily="34" charset="0"/>
                <a:cs typeface="Arial" pitchFamily="34" charset="0"/>
              </a:rPr>
              <a:t>Psiholoģiskā izpēte, novērtēšana un konsultācijas visbiežāk tiek realizēta gadījumos, kad vecāki vēlas noskaidrot:</a:t>
            </a:r>
          </a:p>
          <a:p>
            <a:pPr marL="0" indent="0">
              <a:buNone/>
            </a:pPr>
            <a:r>
              <a:rPr lang="lv-LV" sz="1000" dirty="0" smtClean="0">
                <a:latin typeface="Arial" pitchFamily="34" charset="0"/>
                <a:cs typeface="Arial" pitchFamily="34" charset="0"/>
              </a:rPr>
              <a:t>- vai bērns ir gatavs skolai;</a:t>
            </a:r>
          </a:p>
          <a:p>
            <a:pPr marL="0" indent="0">
              <a:buNone/>
            </a:pPr>
            <a:r>
              <a:rPr lang="lv-LV" sz="1000" dirty="0" smtClean="0">
                <a:latin typeface="Arial" pitchFamily="34" charset="0"/>
                <a:cs typeface="Arial" pitchFamily="34" charset="0"/>
              </a:rPr>
              <a:t>- kāpēc bērnam radušās mācību grūtības; </a:t>
            </a:r>
          </a:p>
          <a:p>
            <a:pPr marL="0" indent="0">
              <a:buNone/>
            </a:pPr>
            <a:r>
              <a:rPr lang="lv-LV" sz="1000" dirty="0" smtClean="0">
                <a:latin typeface="Arial" pitchFamily="34" charset="0"/>
                <a:cs typeface="Arial" pitchFamily="34" charset="0"/>
              </a:rPr>
              <a:t>- kādu apmācības formu izvēlēties;</a:t>
            </a:r>
          </a:p>
          <a:p>
            <a:pPr marL="0" indent="0">
              <a:buNone/>
            </a:pPr>
            <a:r>
              <a:rPr lang="lv-LV" sz="1000" dirty="0" smtClean="0">
                <a:latin typeface="Arial" pitchFamily="34" charset="0"/>
                <a:cs typeface="Arial" pitchFamily="34" charset="0"/>
              </a:rPr>
              <a:t>- kāpēc rezultāti mācībās nav atbilstoši bērna spējām;</a:t>
            </a:r>
          </a:p>
          <a:p>
            <a:pPr marL="0" indent="0">
              <a:buNone/>
            </a:pPr>
            <a:r>
              <a:rPr lang="lv-LV" sz="1000" dirty="0" smtClean="0">
                <a:latin typeface="Arial" pitchFamily="34" charset="0"/>
                <a:cs typeface="Arial" pitchFamily="34" charset="0"/>
              </a:rPr>
              <a:t>- kā vislabāk vēlams organizēt mācību procesu skolā un mājās;</a:t>
            </a:r>
          </a:p>
          <a:p>
            <a:pPr marL="0" indent="0">
              <a:buNone/>
            </a:pPr>
            <a:r>
              <a:rPr lang="lv-LV" sz="1000" dirty="0" smtClean="0">
                <a:latin typeface="Arial" pitchFamily="34" charset="0"/>
                <a:cs typeface="Arial" pitchFamily="34" charset="0"/>
              </a:rPr>
              <a:t>- kādas ir bērna uztveres, atmiņas, uzmanības un domāšanas īpatnības;</a:t>
            </a:r>
          </a:p>
          <a:p>
            <a:pPr marL="0" indent="0">
              <a:buNone/>
            </a:pPr>
            <a:r>
              <a:rPr lang="lv-LV" sz="1000" dirty="0" smtClean="0">
                <a:latin typeface="Arial" pitchFamily="34" charset="0"/>
                <a:cs typeface="Arial" pitchFamily="34" charset="0"/>
              </a:rPr>
              <a:t>- kāda ir bērna spēju attīstība salīdzinot ar viņa vienaudžiem;</a:t>
            </a:r>
          </a:p>
          <a:p>
            <a:pPr marL="0" indent="0">
              <a:buNone/>
            </a:pPr>
            <a:r>
              <a:rPr lang="lv-LV" sz="1000" dirty="0" smtClean="0">
                <a:latin typeface="Arial" pitchFamily="34" charset="0"/>
                <a:cs typeface="Arial" pitchFamily="34" charset="0"/>
              </a:rPr>
              <a:t>- kāpēc bērns bez acīmredzama iemesla izskatās noraizējies;</a:t>
            </a:r>
          </a:p>
          <a:p>
            <a:pPr marL="0" indent="0">
              <a:buNone/>
            </a:pPr>
            <a:r>
              <a:rPr lang="lv-LV" sz="1000" dirty="0" smtClean="0">
                <a:latin typeface="Arial" pitchFamily="34" charset="0"/>
                <a:cs typeface="Arial" pitchFamily="34" charset="0"/>
              </a:rPr>
              <a:t>- kā mainīt audzināšanas metodes.</a:t>
            </a:r>
          </a:p>
          <a:p>
            <a:pPr marL="0" indent="0">
              <a:buNone/>
            </a:pPr>
            <a:r>
              <a:rPr lang="lv-LV" sz="1000" dirty="0" smtClean="0">
                <a:latin typeface="Arial" pitchFamily="34" charset="0"/>
                <a:cs typeface="Arial" pitchFamily="34" charset="0"/>
              </a:rPr>
              <a:t>Jaunmārupes sākumskolā tiek veicināta iekļaujošas izglītības vides veidošana izglītības iestādē un tiek nodrošināts metodisks un konsultatīvs atbalsts vecākiem, kā arī  sadarbība ar ģimenes ārstiem, sociālās palīdzības dienestiem, ārstnieciskajām iestādēm un sabiedriskām organizācijām.</a:t>
            </a:r>
          </a:p>
          <a:p>
            <a:pPr marL="0" indent="0">
              <a:buNone/>
            </a:pPr>
            <a:endParaRPr lang="lv-LV" sz="1000" dirty="0" smtClean="0">
              <a:latin typeface="Arial" pitchFamily="34" charset="0"/>
              <a:cs typeface="Arial" pitchFamily="34" charset="0"/>
            </a:endParaRPr>
          </a:p>
          <a:p>
            <a:pPr marL="0" indent="0">
              <a:buNone/>
            </a:pPr>
            <a:r>
              <a:rPr lang="lv-LV" sz="1000" dirty="0" smtClean="0">
                <a:latin typeface="Arial" pitchFamily="34" charset="0"/>
                <a:cs typeface="Arial" pitchFamily="34" charset="0"/>
              </a:rPr>
              <a:t>Skolas logopēds un psihologs ir Pierīgas metodisko apvienību vadītāji un organizē izglītojošas nodarbības skolas administrācijai, vecākiem, logopēdiem un psihologiem un citām personām par izglītojamajam ar speciālajām vajadzībām atbilstošas izglītības nodrošināšanas aktualitātēm.</a:t>
            </a:r>
          </a:p>
          <a:p>
            <a:pPr>
              <a:buNone/>
            </a:pPr>
            <a:endParaRPr lang="lv-LV" sz="1000" dirty="0" smtClean="0">
              <a:latin typeface="Arial" pitchFamily="34" charset="0"/>
              <a:cs typeface="Arial" pitchFamily="34" charset="0"/>
            </a:endParaRPr>
          </a:p>
          <a:p>
            <a:pPr>
              <a:buNone/>
            </a:pPr>
            <a:endParaRPr lang="lv-LV" sz="10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smtClean="0">
                <a:latin typeface="Arial" pitchFamily="34" charset="0"/>
                <a:cs typeface="Arial" pitchFamily="34" charset="0"/>
              </a:rPr>
              <a:t>Dienas centrs “</a:t>
            </a:r>
            <a:r>
              <a:rPr lang="lv-LV" sz="2800" b="1" dirty="0" err="1" smtClean="0">
                <a:latin typeface="Arial" pitchFamily="34" charset="0"/>
                <a:cs typeface="Arial" pitchFamily="34" charset="0"/>
              </a:rPr>
              <a:t>Švarcenieki</a:t>
            </a:r>
            <a:r>
              <a:rPr lang="lv-LV" sz="2800" b="1" dirty="0" smtClean="0">
                <a:latin typeface="Arial" pitchFamily="34" charset="0"/>
                <a:cs typeface="Arial" pitchFamily="34" charset="0"/>
              </a:rPr>
              <a:t>”</a:t>
            </a:r>
            <a:endParaRPr lang="lv-LV" sz="2800" b="1" dirty="0">
              <a:latin typeface="Arial" pitchFamily="34" charset="0"/>
              <a:cs typeface="Arial" pitchFamily="34" charset="0"/>
            </a:endParaRPr>
          </a:p>
        </p:txBody>
      </p:sp>
      <p:sp>
        <p:nvSpPr>
          <p:cNvPr id="3" name="Content Placeholder 2"/>
          <p:cNvSpPr>
            <a:spLocks noGrp="1"/>
          </p:cNvSpPr>
          <p:nvPr>
            <p:ph idx="1"/>
          </p:nvPr>
        </p:nvSpPr>
        <p:spPr>
          <a:xfrm>
            <a:off x="395536" y="1340768"/>
            <a:ext cx="8229600" cy="5112568"/>
          </a:xfrm>
        </p:spPr>
        <p:txBody>
          <a:bodyPr>
            <a:normAutofit fontScale="25000" lnSpcReduction="20000"/>
          </a:bodyPr>
          <a:lstStyle/>
          <a:p>
            <a:pPr marL="0" indent="0">
              <a:buNone/>
            </a:pPr>
            <a:r>
              <a:rPr lang="lv-LV" sz="4400" dirty="0" smtClean="0">
                <a:latin typeface="Arial" pitchFamily="34" charset="0"/>
                <a:cs typeface="Arial" pitchFamily="34" charset="0"/>
              </a:rPr>
              <a:t>Mārupes novada Domes Dienas centra „</a:t>
            </a:r>
            <a:r>
              <a:rPr lang="lv-LV" sz="4400" dirty="0" err="1" smtClean="0">
                <a:latin typeface="Arial" pitchFamily="34" charset="0"/>
                <a:cs typeface="Arial" pitchFamily="34" charset="0"/>
              </a:rPr>
              <a:t>Švarcenieki</a:t>
            </a:r>
            <a:r>
              <a:rPr lang="lv-LV" sz="4400" dirty="0" smtClean="0">
                <a:latin typeface="Arial" pitchFamily="34" charset="0"/>
                <a:cs typeface="Arial" pitchFamily="34" charset="0"/>
              </a:rPr>
              <a:t>” viens no galvenajiem darbības virzieniem ir nodrošināt Mārupes novada Jaunmārupes ciema bērniem un jauniešiem (vecumā no 7 līdz 25 gadiem) saturiskas brīvā laika pavadīšanas iespējas, iesaistīt Jaunmārupes jauniešus dažādos neformālās izglītības pasākumos, un tādā veidā sekmēt viņu sociālās funkcionēšanas spējas.</a:t>
            </a:r>
          </a:p>
          <a:p>
            <a:pPr>
              <a:buNone/>
            </a:pPr>
            <a:r>
              <a:rPr lang="lv-LV" sz="4400" b="1" dirty="0" smtClean="0">
                <a:latin typeface="Arial" pitchFamily="34" charset="0"/>
                <a:cs typeface="Arial" pitchFamily="34" charset="0"/>
              </a:rPr>
              <a:t>Dienas centra uzdevumi</a:t>
            </a:r>
            <a:endParaRPr lang="lv-LV" sz="4400" dirty="0" smtClean="0">
              <a:latin typeface="Arial" pitchFamily="34" charset="0"/>
              <a:cs typeface="Arial" pitchFamily="34" charset="0"/>
            </a:endParaRPr>
          </a:p>
          <a:p>
            <a:pPr>
              <a:buNone/>
            </a:pPr>
            <a:r>
              <a:rPr lang="lv-LV" sz="4400" dirty="0" smtClean="0">
                <a:latin typeface="Arial" pitchFamily="34" charset="0"/>
                <a:cs typeface="Arial" pitchFamily="34" charset="0"/>
              </a:rPr>
              <a:t>- Palīdzēt indivīdam un ģimenei risināt </a:t>
            </a:r>
            <a:r>
              <a:rPr lang="lv-LV" sz="4400" dirty="0" err="1" smtClean="0">
                <a:latin typeface="Arial" pitchFamily="34" charset="0"/>
                <a:cs typeface="Arial" pitchFamily="34" charset="0"/>
              </a:rPr>
              <a:t>starppersonu</a:t>
            </a:r>
            <a:r>
              <a:rPr lang="lv-LV" sz="4400" dirty="0" smtClean="0">
                <a:latin typeface="Arial" pitchFamily="34" charset="0"/>
                <a:cs typeface="Arial" pitchFamily="34" charset="0"/>
              </a:rPr>
              <a:t> un sociālās vides problēmas, sniedzot psiholoģisku un profesionālu sociālu atbalstu.</a:t>
            </a:r>
          </a:p>
          <a:p>
            <a:pPr>
              <a:buNone/>
            </a:pPr>
            <a:r>
              <a:rPr lang="lv-LV" sz="4400" dirty="0" smtClean="0">
                <a:latin typeface="Arial" pitchFamily="34" charset="0"/>
                <a:cs typeface="Arial" pitchFamily="34" charset="0"/>
              </a:rPr>
              <a:t>- Sniegt klienta vajadzībām atbilstošus sociālos pakalpojumus, kas sekmē viņa sociālās funkcionēšanas spēju uzlabošanos.</a:t>
            </a:r>
          </a:p>
          <a:p>
            <a:pPr>
              <a:buNone/>
            </a:pPr>
            <a:r>
              <a:rPr lang="lv-LV" sz="4400" dirty="0" smtClean="0">
                <a:latin typeface="Arial" pitchFamily="34" charset="0"/>
                <a:cs typeface="Arial" pitchFamily="34" charset="0"/>
              </a:rPr>
              <a:t>- Sniegt klientam individuālās sociālā darbinieka konsultācijas.</a:t>
            </a:r>
          </a:p>
          <a:p>
            <a:pPr>
              <a:buNone/>
            </a:pPr>
            <a:r>
              <a:rPr lang="lv-LV" sz="4400" dirty="0" smtClean="0">
                <a:latin typeface="Arial" pitchFamily="34" charset="0"/>
                <a:cs typeface="Arial" pitchFamily="34" charset="0"/>
              </a:rPr>
              <a:t>- Organizēt klientu problēmu risināšanu atbalsta un izglītojošās grupās.</a:t>
            </a:r>
          </a:p>
          <a:p>
            <a:pPr>
              <a:buNone/>
            </a:pPr>
            <a:r>
              <a:rPr lang="lv-LV" sz="4400" dirty="0" smtClean="0">
                <a:latin typeface="Arial" pitchFamily="34" charset="0"/>
                <a:cs typeface="Arial" pitchFamily="34" charset="0"/>
              </a:rPr>
              <a:t>- Klienta interesēs sadarboties ar citām valsts un pašvaldības institūcijām, sabiedriskajām organizācijām un citām juridiskām un fiziskām personām.</a:t>
            </a:r>
          </a:p>
          <a:p>
            <a:pPr>
              <a:buNone/>
            </a:pPr>
            <a:r>
              <a:rPr lang="lv-LV" sz="4400" dirty="0" smtClean="0">
                <a:latin typeface="Arial" pitchFamily="34" charset="0"/>
                <a:cs typeface="Arial" pitchFamily="34" charset="0"/>
              </a:rPr>
              <a:t>- Nodrošināt iespēju klientiem izmantot Dienas centra inventāru un telpas.</a:t>
            </a:r>
          </a:p>
          <a:p>
            <a:pPr>
              <a:buNone/>
            </a:pPr>
            <a:r>
              <a:rPr lang="lv-LV" sz="4400" dirty="0" smtClean="0">
                <a:latin typeface="Arial" pitchFamily="34" charset="0"/>
                <a:cs typeface="Arial" pitchFamily="34" charset="0"/>
              </a:rPr>
              <a:t>- Nodrošināt klientam saturiskas brīvā laika pavadīšanas iespējas atbilstoši vecumam, spējām un vajadzībām.</a:t>
            </a:r>
          </a:p>
          <a:p>
            <a:pPr>
              <a:buNone/>
            </a:pPr>
            <a:r>
              <a:rPr lang="lv-LV" sz="4400" dirty="0" smtClean="0">
                <a:latin typeface="Arial" pitchFamily="34" charset="0"/>
                <a:cs typeface="Arial" pitchFamily="34" charset="0"/>
              </a:rPr>
              <a:t>- Apkopot informāciju par bērnu un jauniešu problēmām un situāciju Mārupes pagastā un iesniegt priekšlikumus jaunu sociālo pakalpojumu un palīdzības veidu ieviešanā.</a:t>
            </a:r>
          </a:p>
          <a:p>
            <a:pPr>
              <a:buNone/>
            </a:pPr>
            <a:r>
              <a:rPr lang="lv-LV" sz="4400" dirty="0" smtClean="0">
                <a:latin typeface="Arial" pitchFamily="34" charset="0"/>
                <a:cs typeface="Arial" pitchFamily="34" charset="0"/>
              </a:rPr>
              <a:t>- Veidot un apkopot Dienas centra metodisko bāzi.</a:t>
            </a:r>
          </a:p>
          <a:p>
            <a:pPr>
              <a:buNone/>
            </a:pPr>
            <a:r>
              <a:rPr lang="lv-LV" sz="4400" dirty="0" smtClean="0">
                <a:latin typeface="Arial" pitchFamily="34" charset="0"/>
                <a:cs typeface="Arial" pitchFamily="34" charset="0"/>
              </a:rPr>
              <a:t>- Sekmēt jauniešiem un bērniem nepieciešamo zināšanu un prasmju apgūšanu ārpus formālās un interešu izglītības, īstenojot dažādus neformālās izglītības pasākumus, projektus un programmas</a:t>
            </a:r>
          </a:p>
          <a:p>
            <a:pPr>
              <a:buNone/>
            </a:pPr>
            <a:r>
              <a:rPr lang="lv-LV" sz="4400" b="1" dirty="0" smtClean="0">
                <a:latin typeface="Arial" pitchFamily="34" charset="0"/>
                <a:cs typeface="Arial" pitchFamily="34" charset="0"/>
              </a:rPr>
              <a:t>Pakalpojumu veidi Dienas centrā </a:t>
            </a:r>
            <a:endParaRPr lang="lv-LV" sz="4400" dirty="0" smtClean="0">
              <a:latin typeface="Arial" pitchFamily="34" charset="0"/>
              <a:cs typeface="Arial" pitchFamily="34" charset="0"/>
            </a:endParaRPr>
          </a:p>
          <a:p>
            <a:pPr>
              <a:buNone/>
            </a:pPr>
            <a:r>
              <a:rPr lang="lv-LV" sz="4400" dirty="0" smtClean="0">
                <a:latin typeface="Arial" pitchFamily="34" charset="0"/>
                <a:cs typeface="Arial" pitchFamily="34" charset="0"/>
              </a:rPr>
              <a:t>- Individuālas sociālā darbinieka konsultācijas.</a:t>
            </a:r>
          </a:p>
          <a:p>
            <a:pPr>
              <a:buNone/>
            </a:pPr>
            <a:r>
              <a:rPr lang="lv-LV" sz="4400" dirty="0" smtClean="0">
                <a:latin typeface="Arial" pitchFamily="34" charset="0"/>
                <a:cs typeface="Arial" pitchFamily="34" charset="0"/>
              </a:rPr>
              <a:t>- Atbalsta sniegšana un palīdzība klientu </a:t>
            </a:r>
            <a:r>
              <a:rPr lang="lv-LV" sz="4400" dirty="0" err="1" smtClean="0">
                <a:latin typeface="Arial" pitchFamily="34" charset="0"/>
                <a:cs typeface="Arial" pitchFamily="34" charset="0"/>
              </a:rPr>
              <a:t>problēmsituāciju</a:t>
            </a:r>
            <a:r>
              <a:rPr lang="lv-LV" sz="4400" dirty="0" smtClean="0">
                <a:latin typeface="Arial" pitchFamily="34" charset="0"/>
                <a:cs typeface="Arial" pitchFamily="34" charset="0"/>
              </a:rPr>
              <a:t> risināšanā.</a:t>
            </a:r>
          </a:p>
          <a:p>
            <a:pPr>
              <a:buNone/>
            </a:pPr>
            <a:r>
              <a:rPr lang="lv-LV" sz="4400" dirty="0" smtClean="0">
                <a:latin typeface="Arial" pitchFamily="34" charset="0"/>
                <a:cs typeface="Arial" pitchFamily="34" charset="0"/>
              </a:rPr>
              <a:t>- Atbalsta un izglītojošās grupas</a:t>
            </a:r>
          </a:p>
          <a:p>
            <a:pPr>
              <a:buNone/>
            </a:pPr>
            <a:r>
              <a:rPr lang="lv-LV" sz="4400" dirty="0" smtClean="0">
                <a:latin typeface="Arial" pitchFamily="34" charset="0"/>
                <a:cs typeface="Arial" pitchFamily="34" charset="0"/>
              </a:rPr>
              <a:t>- Informācijas sniegšana par sociālo pakalpojumu veidiem, klienta tiesībām un pienākumiem.</a:t>
            </a:r>
          </a:p>
          <a:p>
            <a:pPr>
              <a:buNone/>
            </a:pPr>
            <a:r>
              <a:rPr lang="lv-LV" sz="4400" dirty="0" smtClean="0">
                <a:latin typeface="Arial" pitchFamily="34" charset="0"/>
                <a:cs typeface="Arial" pitchFamily="34" charset="0"/>
              </a:rPr>
              <a:t>- Saturiskas brīvā laika pavadīšanas iespējas.</a:t>
            </a:r>
          </a:p>
          <a:p>
            <a:pPr>
              <a:buNone/>
            </a:pPr>
            <a:r>
              <a:rPr lang="lv-LV" sz="4400" dirty="0" smtClean="0">
                <a:latin typeface="Arial" pitchFamily="34" charset="0"/>
                <a:cs typeface="Arial" pitchFamily="34" charset="0"/>
              </a:rPr>
              <a:t>- Aktivitātes sociālo prasmju un iemaņu attīstīšanai.</a:t>
            </a:r>
          </a:p>
          <a:p>
            <a:pPr>
              <a:buNone/>
            </a:pPr>
            <a:r>
              <a:rPr lang="lv-LV" sz="4400" b="1" dirty="0" smtClean="0">
                <a:latin typeface="Arial" pitchFamily="34" charset="0"/>
                <a:cs typeface="Arial" pitchFamily="34" charset="0"/>
              </a:rPr>
              <a:t>Dienas centra klienti:</a:t>
            </a:r>
            <a:endParaRPr lang="lv-LV" sz="4400" dirty="0" smtClean="0">
              <a:latin typeface="Arial" pitchFamily="34" charset="0"/>
              <a:cs typeface="Arial" pitchFamily="34" charset="0"/>
            </a:endParaRPr>
          </a:p>
          <a:p>
            <a:pPr>
              <a:buNone/>
            </a:pPr>
            <a:r>
              <a:rPr lang="lv-LV" sz="4400" dirty="0" smtClean="0">
                <a:latin typeface="Arial" pitchFamily="34" charset="0"/>
                <a:cs typeface="Arial" pitchFamily="34" charset="0"/>
              </a:rPr>
              <a:t>- bērni un jaunieši vecumā no 7 līdz 25 gadiem un viņu vecāki vai likumiskie pārstāvji;</a:t>
            </a:r>
          </a:p>
          <a:p>
            <a:pPr>
              <a:buNone/>
            </a:pPr>
            <a:r>
              <a:rPr lang="lv-LV" sz="4400" dirty="0" smtClean="0">
                <a:latin typeface="Arial" pitchFamily="34" charset="0"/>
                <a:cs typeface="Arial" pitchFamily="34" charset="0"/>
              </a:rPr>
              <a:t>- pensijas vecuma personas;</a:t>
            </a:r>
          </a:p>
          <a:p>
            <a:pPr>
              <a:buNone/>
            </a:pPr>
            <a:r>
              <a:rPr lang="lv-LV" sz="4400" dirty="0" smtClean="0">
                <a:latin typeface="Arial" pitchFamily="34" charset="0"/>
                <a:cs typeface="Arial" pitchFamily="34" charset="0"/>
              </a:rPr>
              <a:t>- citas personas, kam nepieciešami sociālie pakalpojumi.</a:t>
            </a:r>
          </a:p>
          <a:p>
            <a:pPr>
              <a:buNone/>
            </a:pPr>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err="1" smtClean="0">
                <a:latin typeface="Arial" pitchFamily="34" charset="0"/>
                <a:cs typeface="Arial" pitchFamily="34" charset="0"/>
              </a:rPr>
              <a:t>Kilis</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İl</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Milli</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Eğitim</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Müdürlüğü</a:t>
            </a:r>
            <a:r>
              <a:rPr lang="lv-LV" sz="2800" b="1" dirty="0" smtClean="0">
                <a:latin typeface="Arial" pitchFamily="34" charset="0"/>
                <a:cs typeface="Arial" pitchFamily="34" charset="0"/>
              </a:rPr>
              <a:t> </a:t>
            </a:r>
            <a:br>
              <a:rPr lang="lv-LV" sz="2800" b="1" dirty="0" smtClean="0">
                <a:latin typeface="Arial" pitchFamily="34" charset="0"/>
                <a:cs typeface="Arial" pitchFamily="34" charset="0"/>
              </a:rPr>
            </a:br>
            <a:r>
              <a:rPr lang="lv-LV" sz="2800" b="1" dirty="0" smtClean="0">
                <a:latin typeface="Arial" pitchFamily="34" charset="0"/>
                <a:cs typeface="Arial" pitchFamily="34" charset="0"/>
              </a:rPr>
              <a:t>(</a:t>
            </a:r>
            <a:r>
              <a:rPr lang="lv-LV" sz="2800" b="1" dirty="0" err="1" smtClean="0">
                <a:latin typeface="Arial" pitchFamily="34" charset="0"/>
                <a:cs typeface="Arial" pitchFamily="34" charset="0"/>
              </a:rPr>
              <a:t>Kilis</a:t>
            </a:r>
            <a:r>
              <a:rPr lang="lv-LV" sz="2800" b="1" dirty="0" smtClean="0">
                <a:latin typeface="Arial" pitchFamily="34" charset="0"/>
                <a:cs typeface="Arial" pitchFamily="34" charset="0"/>
              </a:rPr>
              <a:t> provinces nacionālās izglītības pārvalde)</a:t>
            </a:r>
            <a:endParaRPr lang="lv-LV" sz="2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lv-LV" sz="1200" dirty="0" err="1" smtClean="0">
                <a:latin typeface="Arial" pitchFamily="34" charset="0"/>
                <a:cs typeface="Arial" pitchFamily="34" charset="0"/>
              </a:rPr>
              <a:t>Kilis</a:t>
            </a:r>
            <a:r>
              <a:rPr lang="lv-LV" sz="1200" dirty="0" smtClean="0">
                <a:latin typeface="Arial" pitchFamily="34" charset="0"/>
                <a:cs typeface="Arial" pitchFamily="34" charset="0"/>
              </a:rPr>
              <a:t> provinces nacionālās izglītības pārvalde ir pakļauta Nacionālās izglītības ministrijai. Tās mērķis ir uzraudzīt visas provincē esošās formālās un neformālās izglītības iestādes – pamata, vidējās, profesionālās un neformālās izglītības iestādes. Pārvalde uzrauga, lai izglītības iestādes darbotos saskaņā ar likumdošanu. Tā sniedz nepieciešamo atbalstu un kontrolē tās.</a:t>
            </a:r>
          </a:p>
          <a:p>
            <a:pPr marL="0" indent="0">
              <a:buNone/>
            </a:pPr>
            <a:endParaRPr lang="lv-LV" sz="1200" dirty="0" smtClean="0">
              <a:latin typeface="Arial" pitchFamily="34" charset="0"/>
              <a:cs typeface="Arial" pitchFamily="34" charset="0"/>
            </a:endParaRPr>
          </a:p>
          <a:p>
            <a:pPr marL="0" indent="0">
              <a:buNone/>
            </a:pPr>
            <a:r>
              <a:rPr lang="lv-LV" sz="1200" dirty="0" smtClean="0">
                <a:latin typeface="Arial" pitchFamily="34" charset="0"/>
                <a:cs typeface="Arial" pitchFamily="34" charset="0"/>
              </a:rPr>
              <a:t>Pārvaldei pakļauti 1150 pasniedzēji un 34000 skolēni. Tās uzraudzītajās iestādēs ir 987 skolēni ar garīga rakstura traucējumiem un 68 individuālie treneri.</a:t>
            </a:r>
          </a:p>
          <a:p>
            <a:pPr marL="0" indent="0">
              <a:buNone/>
            </a:pPr>
            <a:endParaRPr lang="lv-LV" sz="1200" dirty="0" smtClean="0">
              <a:latin typeface="Arial" pitchFamily="34" charset="0"/>
              <a:cs typeface="Arial" pitchFamily="34" charset="0"/>
            </a:endParaRPr>
          </a:p>
        </p:txBody>
      </p:sp>
      <p:pic>
        <p:nvPicPr>
          <p:cNvPr id="5" name="Picture 4" descr="2_4.JPG"/>
          <p:cNvPicPr>
            <a:picLocks noChangeAspect="1"/>
          </p:cNvPicPr>
          <p:nvPr/>
        </p:nvPicPr>
        <p:blipFill>
          <a:blip r:embed="rId2" cstate="print"/>
          <a:stretch>
            <a:fillRect/>
          </a:stretch>
        </p:blipFill>
        <p:spPr>
          <a:xfrm>
            <a:off x="1835696" y="3140968"/>
            <a:ext cx="4968552" cy="329086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err="1" smtClean="0">
                <a:latin typeface="Arial" pitchFamily="34" charset="0"/>
                <a:cs typeface="Arial" pitchFamily="34" charset="0"/>
              </a:rPr>
              <a:t>Toki</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İlköğretim</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Okulu</a:t>
            </a:r>
            <a:r>
              <a:rPr lang="lv-LV" sz="2800" b="1" dirty="0" smtClean="0">
                <a:latin typeface="Arial" pitchFamily="34" charset="0"/>
                <a:cs typeface="Arial" pitchFamily="34" charset="0"/>
              </a:rPr>
              <a:t/>
            </a:r>
            <a:br>
              <a:rPr lang="lv-LV" sz="2800" b="1" dirty="0" smtClean="0">
                <a:latin typeface="Arial" pitchFamily="34" charset="0"/>
                <a:cs typeface="Arial" pitchFamily="34" charset="0"/>
              </a:rPr>
            </a:br>
            <a:r>
              <a:rPr lang="lv-LV" sz="2800" b="1" dirty="0" smtClean="0">
                <a:latin typeface="Arial" pitchFamily="34" charset="0"/>
                <a:cs typeface="Arial" pitchFamily="34" charset="0"/>
              </a:rPr>
              <a:t>(</a:t>
            </a:r>
            <a:r>
              <a:rPr lang="lv-LV" sz="2800" b="1" dirty="0" err="1" smtClean="0">
                <a:latin typeface="Arial" pitchFamily="34" charset="0"/>
                <a:cs typeface="Arial" pitchFamily="34" charset="0"/>
              </a:rPr>
              <a:t>Toki</a:t>
            </a:r>
            <a:r>
              <a:rPr lang="lv-LV" sz="2800" b="1" dirty="0" smtClean="0">
                <a:latin typeface="Arial" pitchFamily="34" charset="0"/>
                <a:cs typeface="Arial" pitchFamily="34" charset="0"/>
              </a:rPr>
              <a:t> pamatskola)</a:t>
            </a:r>
            <a:endParaRPr lang="lv-LV" sz="28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lv-LV" sz="1200" dirty="0" err="1" smtClean="0">
                <a:latin typeface="Arial" pitchFamily="34" charset="0"/>
                <a:cs typeface="Arial" pitchFamily="34" charset="0"/>
              </a:rPr>
              <a:t>Toki</a:t>
            </a:r>
            <a:r>
              <a:rPr lang="lv-LV" sz="1200" dirty="0" smtClean="0">
                <a:latin typeface="Arial" pitchFamily="34" charset="0"/>
                <a:cs typeface="Arial" pitchFamily="34" charset="0"/>
              </a:rPr>
              <a:t> pamatskola ir jauna. Tā dibināta pirms 3 gadiem. Izglītības iestādē mācās 570 skolēni vecumā no 7 – 14 gadiem un ir 25 pasniedzēji. Skolēniem ir labi sasniegumi sportā un tautas dejās.</a:t>
            </a:r>
          </a:p>
          <a:p>
            <a:pPr>
              <a:buNone/>
            </a:pPr>
            <a:endParaRPr lang="lv-LV" sz="1200" dirty="0" smtClean="0">
              <a:latin typeface="Arial" pitchFamily="34" charset="0"/>
              <a:cs typeface="Arial" pitchFamily="34" charset="0"/>
            </a:endParaRPr>
          </a:p>
          <a:p>
            <a:pPr marL="0" indent="0">
              <a:buNone/>
            </a:pPr>
            <a:r>
              <a:rPr lang="lv-LV" sz="1200" dirty="0" smtClean="0">
                <a:latin typeface="Arial" pitchFamily="34" charset="0"/>
                <a:cs typeface="Arial" pitchFamily="34" charset="0"/>
              </a:rPr>
              <a:t>Izglītības iestādē mācās daži skolēni ar īpašām vajadzībām.</a:t>
            </a:r>
          </a:p>
          <a:p>
            <a:pPr>
              <a:buNone/>
            </a:pPr>
            <a:endParaRPr lang="lv-LV" sz="1200" dirty="0" smtClean="0">
              <a:latin typeface="Arial" pitchFamily="34" charset="0"/>
              <a:cs typeface="Arial" pitchFamily="34" charset="0"/>
            </a:endParaRPr>
          </a:p>
          <a:p>
            <a:pPr marL="0" indent="0">
              <a:buNone/>
            </a:pPr>
            <a:r>
              <a:rPr lang="lv-LV" sz="1200" dirty="0" smtClean="0">
                <a:latin typeface="Arial" pitchFamily="34" charset="0"/>
                <a:cs typeface="Arial" pitchFamily="34" charset="0"/>
              </a:rPr>
              <a:t>Izglītības programmu skolai izstrādā Nacionālās izglītības sistēmas padome, ņemot vērā arī skolēnu ar garīga rakstura traucējumiem vajadzības.</a:t>
            </a:r>
          </a:p>
          <a:p>
            <a:pPr>
              <a:buNone/>
            </a:pPr>
            <a:endParaRPr lang="lv-LV" sz="1200" dirty="0" smtClean="0">
              <a:latin typeface="Arial" pitchFamily="34" charset="0"/>
              <a:cs typeface="Arial" pitchFamily="34" charset="0"/>
            </a:endParaRPr>
          </a:p>
          <a:p>
            <a:pPr marL="0" indent="0">
              <a:buNone/>
            </a:pPr>
            <a:r>
              <a:rPr lang="lv-LV" sz="1200" dirty="0" smtClean="0">
                <a:latin typeface="Arial" pitchFamily="34" charset="0"/>
                <a:cs typeface="Arial" pitchFamily="34" charset="0"/>
              </a:rPr>
              <a:t>Izglītības iestādē ir speciālās </a:t>
            </a:r>
            <a:br>
              <a:rPr lang="lv-LV" sz="1200" dirty="0" smtClean="0">
                <a:latin typeface="Arial" pitchFamily="34" charset="0"/>
                <a:cs typeface="Arial" pitchFamily="34" charset="0"/>
              </a:rPr>
            </a:br>
            <a:r>
              <a:rPr lang="lv-LV" sz="1200" dirty="0" smtClean="0">
                <a:latin typeface="Arial" pitchFamily="34" charset="0"/>
                <a:cs typeface="Arial" pitchFamily="34" charset="0"/>
              </a:rPr>
              <a:t>klases un laboratorijas.</a:t>
            </a:r>
          </a:p>
          <a:p>
            <a:pPr>
              <a:buNone/>
            </a:pPr>
            <a:endParaRPr lang="lv-LV" dirty="0"/>
          </a:p>
        </p:txBody>
      </p:sp>
      <p:pic>
        <p:nvPicPr>
          <p:cNvPr id="4" name="Picture 3" descr="Toki.JPG"/>
          <p:cNvPicPr>
            <a:picLocks noChangeAspect="1"/>
          </p:cNvPicPr>
          <p:nvPr/>
        </p:nvPicPr>
        <p:blipFill>
          <a:blip r:embed="rId2" cstate="print"/>
          <a:stretch>
            <a:fillRect/>
          </a:stretch>
        </p:blipFill>
        <p:spPr>
          <a:xfrm>
            <a:off x="3347864" y="3068960"/>
            <a:ext cx="5076056" cy="336206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err="1" smtClean="0">
                <a:latin typeface="Arial" pitchFamily="34" charset="0"/>
                <a:cs typeface="Arial" pitchFamily="34" charset="0"/>
              </a:rPr>
              <a:t>Rehberlik</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ve</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Araştırma</a:t>
            </a:r>
            <a:r>
              <a:rPr lang="lv-LV" sz="2800" b="1" dirty="0" smtClean="0">
                <a:latin typeface="Arial" pitchFamily="34" charset="0"/>
                <a:cs typeface="Arial" pitchFamily="34" charset="0"/>
              </a:rPr>
              <a:t> </a:t>
            </a:r>
            <a:r>
              <a:rPr lang="lv-LV" sz="2800" b="1" dirty="0" err="1" smtClean="0">
                <a:latin typeface="Arial" pitchFamily="34" charset="0"/>
                <a:cs typeface="Arial" pitchFamily="34" charset="0"/>
              </a:rPr>
              <a:t>Merkezi</a:t>
            </a:r>
            <a:endParaRPr lang="lv-LV" sz="2800" b="1" dirty="0">
              <a:latin typeface="Arial" pitchFamily="34" charset="0"/>
              <a:cs typeface="Arial" pitchFamily="34" charset="0"/>
            </a:endParaRPr>
          </a:p>
        </p:txBody>
      </p:sp>
      <p:sp>
        <p:nvSpPr>
          <p:cNvPr id="3" name="Content Placeholder 2"/>
          <p:cNvSpPr>
            <a:spLocks noGrp="1"/>
          </p:cNvSpPr>
          <p:nvPr>
            <p:ph idx="1"/>
          </p:nvPr>
        </p:nvSpPr>
        <p:spPr/>
        <p:txBody>
          <a:bodyPr/>
          <a:lstStyle/>
          <a:p>
            <a:pPr marL="0" indent="0" algn="just">
              <a:buNone/>
            </a:pPr>
            <a:r>
              <a:rPr lang="lv-LV" sz="1200" dirty="0" err="1" smtClean="0">
                <a:latin typeface="Arial" pitchFamily="34" charset="0"/>
                <a:cs typeface="Arial" pitchFamily="34" charset="0"/>
              </a:rPr>
              <a:t>Rehberlik</a:t>
            </a:r>
            <a:r>
              <a:rPr lang="lv-LV" sz="1200" dirty="0" smtClean="0">
                <a:latin typeface="Arial" pitchFamily="34" charset="0"/>
                <a:cs typeface="Arial" pitchFamily="34" charset="0"/>
              </a:rPr>
              <a:t> </a:t>
            </a:r>
            <a:r>
              <a:rPr lang="lv-LV" sz="1200" dirty="0" err="1" smtClean="0">
                <a:latin typeface="Arial" pitchFamily="34" charset="0"/>
                <a:cs typeface="Arial" pitchFamily="34" charset="0"/>
              </a:rPr>
              <a:t>ve</a:t>
            </a:r>
            <a:r>
              <a:rPr lang="lv-LV" sz="1200" dirty="0" smtClean="0">
                <a:latin typeface="Arial" pitchFamily="34" charset="0"/>
                <a:cs typeface="Arial" pitchFamily="34" charset="0"/>
              </a:rPr>
              <a:t> </a:t>
            </a:r>
            <a:r>
              <a:rPr lang="lv-LV" sz="1200" dirty="0" err="1" smtClean="0">
                <a:latin typeface="Arial" pitchFamily="34" charset="0"/>
                <a:cs typeface="Arial" pitchFamily="34" charset="0"/>
              </a:rPr>
              <a:t>Araştırma</a:t>
            </a:r>
            <a:r>
              <a:rPr lang="lv-LV" sz="1200" dirty="0" smtClean="0">
                <a:latin typeface="Arial" pitchFamily="34" charset="0"/>
                <a:cs typeface="Arial" pitchFamily="34" charset="0"/>
              </a:rPr>
              <a:t> </a:t>
            </a:r>
            <a:r>
              <a:rPr lang="lv-LV" sz="1200" dirty="0" err="1" smtClean="0">
                <a:latin typeface="Arial" pitchFamily="34" charset="0"/>
                <a:cs typeface="Arial" pitchFamily="34" charset="0"/>
              </a:rPr>
              <a:t>Merkezi</a:t>
            </a:r>
            <a:r>
              <a:rPr lang="lv-LV" sz="1200" dirty="0" smtClean="0">
                <a:latin typeface="Arial" pitchFamily="34" charset="0"/>
                <a:cs typeface="Arial" pitchFamily="34" charset="0"/>
              </a:rPr>
              <a:t> (Izglītības un pētniecības centrs)</a:t>
            </a:r>
          </a:p>
          <a:p>
            <a:pPr algn="just">
              <a:buNone/>
            </a:pPr>
            <a:endParaRPr lang="lv-LV" sz="1200" dirty="0" smtClean="0">
              <a:latin typeface="Arial" pitchFamily="34" charset="0"/>
              <a:cs typeface="Arial" pitchFamily="34" charset="0"/>
            </a:endParaRPr>
          </a:p>
          <a:p>
            <a:pPr marL="0" indent="0" algn="just">
              <a:buNone/>
            </a:pPr>
            <a:r>
              <a:rPr lang="lv-LV" sz="1200" dirty="0" smtClean="0">
                <a:latin typeface="Arial" pitchFamily="34" charset="0"/>
                <a:cs typeface="Arial" pitchFamily="34" charset="0"/>
              </a:rPr>
              <a:t>Organizācija darbojas izglītības jomā. Tajā iesaistīti pasniedzēji, kas sniedz dažāda veida, t.sk. psiholoģisku atbalstu.</a:t>
            </a:r>
          </a:p>
          <a:p>
            <a:pPr>
              <a:buNone/>
            </a:pPr>
            <a:endParaRPr lang="lv-LV" dirty="0"/>
          </a:p>
        </p:txBody>
      </p:sp>
      <p:pic>
        <p:nvPicPr>
          <p:cNvPr id="5" name="Picture 4" descr="w (19).JPG"/>
          <p:cNvPicPr>
            <a:picLocks noChangeAspect="1"/>
          </p:cNvPicPr>
          <p:nvPr/>
        </p:nvPicPr>
        <p:blipFill>
          <a:blip r:embed="rId2" cstate="print"/>
          <a:stretch>
            <a:fillRect/>
          </a:stretch>
        </p:blipFill>
        <p:spPr>
          <a:xfrm>
            <a:off x="2123728" y="2996952"/>
            <a:ext cx="4968552" cy="329086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1258</Words>
  <Application>Microsoft Office PowerPoint</Application>
  <PresentationFormat>On-screen Show (4:3)</PresentationFormat>
  <Paragraphs>104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Ceļā uz iekļaujošu izglītību</vt:lpstr>
      <vt:lpstr>Projekta dalībnieki </vt:lpstr>
      <vt:lpstr>Mārupes novada Dome</vt:lpstr>
      <vt:lpstr>Mārupes pamatskola</vt:lpstr>
      <vt:lpstr>Jaunmārupes sākumskola</vt:lpstr>
      <vt:lpstr>Dienas centrs “Švarcenieki”</vt:lpstr>
      <vt:lpstr>Kilis İl Milli Eğitim Müdürlüğü  (Kilis provinces nacionālās izglītības pārvalde)</vt:lpstr>
      <vt:lpstr>Toki İlköğretim Okulu (Toki pamatskola)</vt:lpstr>
      <vt:lpstr>Rehberlik ve Araştırma Merkezi</vt:lpstr>
      <vt:lpstr>Kilis Eğitime Katkı ve Koruma Derneği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ZaneZ</dc:creator>
  <cp:lastModifiedBy>ZaneZ</cp:lastModifiedBy>
  <cp:revision>39</cp:revision>
  <dcterms:created xsi:type="dcterms:W3CDTF">2014-02-11T11:42:32Z</dcterms:created>
  <dcterms:modified xsi:type="dcterms:W3CDTF">2014-08-20T07:21:58Z</dcterms:modified>
</cp:coreProperties>
</file>