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58" r:id="rId2"/>
    <p:sldId id="1258" r:id="rId3"/>
    <p:sldId id="1037" r:id="rId4"/>
    <p:sldId id="259" r:id="rId5"/>
    <p:sldId id="1042" r:id="rId6"/>
    <p:sldId id="1040" r:id="rId7"/>
    <p:sldId id="271" r:id="rId8"/>
    <p:sldId id="1270" r:id="rId9"/>
    <p:sldId id="1271" r:id="rId10"/>
    <p:sldId id="1272" r:id="rId11"/>
    <p:sldId id="1269" r:id="rId12"/>
    <p:sldId id="1041" r:id="rId13"/>
    <p:sldId id="1273" r:id="rId14"/>
    <p:sldId id="1039" r:id="rId15"/>
    <p:sldId id="1274" r:id="rId16"/>
    <p:sldId id="257" r:id="rId17"/>
  </p:sldIdLst>
  <p:sldSz cx="12192000" cy="6858000"/>
  <p:notesSz cx="9940925" cy="680878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āra Šindarjova" initials="IŠ" lastIdx="1" clrIdx="0">
    <p:extLst>
      <p:ext uri="{19B8F6BF-5375-455C-9EA6-DF929625EA0E}">
        <p15:presenceInfo xmlns:p15="http://schemas.microsoft.com/office/powerpoint/2012/main" userId="S-1-5-21-738795142-1242532775-405837587-32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8900"/>
    <a:srgbClr val="EFEAEA"/>
    <a:srgbClr val="6BA439"/>
    <a:srgbClr val="EEF1F6"/>
    <a:srgbClr val="E7E6E6"/>
    <a:srgbClr val="F0F7E6"/>
    <a:srgbClr val="B54695"/>
    <a:srgbClr val="4A8522"/>
    <a:srgbClr val="EF7021"/>
    <a:srgbClr val="A8E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734" cy="34162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892" y="0"/>
            <a:ext cx="4307734" cy="34162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5ACAB8C-8177-452F-8124-FDDD70232AE1}" type="datetimeFigureOut">
              <a:rPr lang="lv-LV" smtClean="0"/>
              <a:t>08.12.2022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4" y="3276730"/>
            <a:ext cx="7952740" cy="268096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7167"/>
            <a:ext cx="4307734" cy="34162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892" y="6467167"/>
            <a:ext cx="4307734" cy="34162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BF2E3959-DAA7-47D7-91F4-3997F076937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591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42000723-CD36-4F87-BF3E-4ED930E853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38375" y="606425"/>
            <a:ext cx="5378450" cy="3025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7D0A4E51-5A6F-4677-93E2-41BC98D23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75A3A66-59AD-4FD3-848F-2301B9339D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497" indent="-2882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3071" indent="-23061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299" indent="-23061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5528" indent="-23061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756" indent="-230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7984" indent="-230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9213" indent="-230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0441" indent="-230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22457">
              <a:defRPr/>
            </a:pPr>
            <a:fld id="{CEFEFDAA-D577-4103-93E3-196ED810E435}" type="slidenum">
              <a:rPr lang="lv-LV" altLang="en-US" smtClean="0">
                <a:solidFill>
                  <a:prstClr val="black"/>
                </a:solidFill>
                <a:ea typeface="+mn-ea"/>
              </a:rPr>
              <a:pPr defTabSz="922457">
                <a:defRPr/>
              </a:pPr>
              <a:t>1</a:t>
            </a:fld>
            <a:endParaRPr lang="lv-LV" altLang="en-US" dirty="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BF2E3959-DAA7-47D7-91F4-3997F076937C}" type="slidenum">
              <a:rPr lang="lv-LV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2</a:t>
            </a:fld>
            <a:endParaRPr lang="lv-LV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933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3959-DAA7-47D7-91F4-3997F076937C}" type="slidenum">
              <a:rPr lang="lv-LV" smtClean="0"/>
              <a:t>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40368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altLang="lv-LV" sz="120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Viena no Latvijā plašākajām darba meklētāju pieteikumu (CV) un darba devēju piedāvāto brīvo darba vietu datu bāzēm.</a:t>
            </a:r>
            <a:r>
              <a:rPr lang="lv-LV" altLang="lv-LV" sz="1200" b="1" dirty="0">
                <a:solidFill>
                  <a:srgbClr val="669900"/>
                </a:solidFill>
                <a:ea typeface="Wingdings 3" panose="05040102010807070707" pitchFamily="18" charset="2"/>
                <a:cs typeface="Times New Roman" panose="02020603050405020304" pitchFamily="18" charset="0"/>
                <a:sym typeface="Times New Roman" panose="02020603050405020304" pitchFamily="18" charset="0"/>
              </a:rPr>
              <a:t> Par CV un vakanču portāla lietotāju var kļūt jebkurš interesents.</a:t>
            </a:r>
            <a:r>
              <a:rPr lang="lv-LV" altLang="lv-LV" sz="120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Portālā ietvertas visās NVA filiālēs reģistrētās brīvās darba vietas. Reģistrēšanās portālā, izmantojot elektroniskās autentifikācijas līdzekļus.</a:t>
            </a:r>
          </a:p>
          <a:p>
            <a:pPr>
              <a:spcBef>
                <a:spcPts val="0"/>
              </a:spcBef>
            </a:pPr>
            <a:r>
              <a:rPr lang="lv-LV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Iespējas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darba devējiem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lv-LV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P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ublicēt sava uzņēmuma vakances;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Atrast darbiniekus starp portālā reģistrētajiem darba meklētājiem;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lv-LV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Saņemt darba meklētāju pieteikumus aktuālai vakancei;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lv-LV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Iepazīties ar pretendentu CV un izvēlēties piemērotus kandidātus 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E3959-DAA7-47D7-91F4-3997F076937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12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3959-DAA7-47D7-91F4-3997F076937C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359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3959-DAA7-47D7-91F4-3997F076937C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070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3959-DAA7-47D7-91F4-3997F076937C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60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3959-DAA7-47D7-91F4-3997F076937C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271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3959-DAA7-47D7-91F4-3997F076937C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9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0C7B438-F284-472B-96C4-FB71C91F0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0"/>
            <a:ext cx="503872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8E664AD-87CA-48CC-9F0B-80DB98EEC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61538F-B2CD-47B5-8CCA-5F35B5688B5A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56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9ABB-BB37-4898-9350-D9902A6E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10FB-120C-42FC-82AC-44EF270A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3291F-4256-4F49-8FC0-52A4988B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E0430-7311-4252-9F61-B288E146DF1E}" type="datetimeFigureOut">
              <a:rPr lang="lv-LV"/>
              <a:pPr>
                <a:defRPr/>
              </a:pPr>
              <a:t>08.12.2022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288B8-D428-40AB-B9AC-9A1F0418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8BE16-4548-4524-A9E4-580FADEE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FC9E2-71F5-47BA-AF07-B33005D3250E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811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B7CA-BFBB-4F4B-8B1A-EEE13A477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38FE0-A3E0-4AA4-89DC-5714A9888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0A7CB-A88B-4C5A-8291-B95FBC5B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96ED0-4EFC-41E3-95A5-6E0785DE5281}" type="datetime1">
              <a:rPr lang="lv-LV"/>
              <a:pPr>
                <a:defRPr/>
              </a:pPr>
              <a:t>08.12.2022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55BC-99F7-4D4A-B749-96E54D10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B488-0C8F-4194-8E0B-35F36C77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0AC6C-CECA-446F-A8B9-33843EEE21F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0365582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7ACBA-6B22-4083-AE41-D6C0F1D6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DCAF-9D05-439C-8D5F-2C52D7114261}" type="datetimeFigureOut">
              <a:rPr lang="lv-LV" smtClean="0"/>
              <a:t>08.12.2022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52E8A-D01C-47AE-940C-47C31663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6342-B83C-4C9C-A473-E21BDADA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93BE-812C-4894-A932-8946EF990EA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1032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2925B62-3371-49BA-A15A-AE15AD3B1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CCD50C5-C07F-4DBC-87D0-274D50392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41B2084-E3D1-4582-A205-2D0956E483E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80497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FCB026DD-CF28-4405-9B26-B93D4158BE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9EFC3E3-755E-414F-8606-3F442D4E11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BA5AC37-0D57-4506-B134-C78DA08BD858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9488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40FC5-45FA-480D-A05E-7E973DAE1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6B019A42-E997-4508-B319-0B321D0A79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8352DA3-9B52-45B7-9C30-A27D406005F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8186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6B6AB0E-CD97-436B-84C1-DCFC6AF1A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:a16="http://schemas.microsoft.com/office/drawing/2014/main" id="{0609684B-09B2-47B4-8548-A50BA1392D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E338E5B-71B8-42D1-9F0B-57B377DC6AA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1263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1C54F87-ECB1-4B2E-91F0-BBE1CC5E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A3382C1-3A18-451D-BADF-8390265A1A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B36EB30-9C16-4207-A2F9-B18D5EF5C278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63002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8C76DAE-2B99-45E7-9268-75289D23F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6DA0715C-2BA7-42E1-90E3-1F8C5E1F0B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363EB3-1269-47D3-9EED-7C05CC8871D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81212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0EB913-6B3A-45D7-B86D-84BA73E46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3479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0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ADA1E9E-57E7-4F57-A24E-EF759A1157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D7FB922-AD1A-46DB-9CD5-82CBC7B4589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96759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6AAEA4B-15AF-4C29-BC40-A9988DE2F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75E0BC2-666A-46B0-B88F-E7D7BF67A9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0"/>
            <a:ext cx="503872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41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3F7C74-A233-4C42-8010-FBCF996FB0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EC7FFA-49A9-4721-9ACF-9CC804894E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BB69E-2754-4B26-9E41-F2F07CB1F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2B815A-7D69-425D-8288-4F86212DFA18}" type="datetime1">
              <a:rPr lang="en-US" altLang="lv-LV"/>
              <a:pPr>
                <a:defRPr/>
              </a:pPr>
              <a:t>12/8/2022</a:t>
            </a:fld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12BB7-515B-4263-B973-D9364E1BC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D9EA-AED8-4316-8322-F543CB38F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8F1A63D-DCF4-4458-B2CC-F15DD94E3C02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42988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nva.gov.lv/sites/nva/files/content/PIELIKUMI%20160620%201/pieteikuma-formu.doc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1F21741A-19C7-4094-A275-7FEDC227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-1588"/>
            <a:ext cx="3422650" cy="37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4C47C3-AFA4-4841-A806-E253F703D638}"/>
              </a:ext>
            </a:extLst>
          </p:cNvPr>
          <p:cNvSpPr txBox="1"/>
          <p:nvPr/>
        </p:nvSpPr>
        <p:spPr>
          <a:xfrm>
            <a:off x="3971925" y="5300663"/>
            <a:ext cx="7315200" cy="609600"/>
          </a:xfrm>
          <a:prstGeom prst="rect">
            <a:avLst/>
          </a:prstGeom>
          <a:noFill/>
          <a:ln cap="flat">
            <a:noFill/>
          </a:ln>
        </p:spPr>
        <p:txBody>
          <a:bodyPr lIns="93954" tIns="46981" rIns="93954" bIns="46981" anchorCtr="1"/>
          <a:lstStyle/>
          <a:p>
            <a:pPr algn="r" defTabSz="914400" eaLnBrk="1" fontAlgn="auto" hangingPunct="1">
              <a:spcBef>
                <a:spcPts val="3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kern="0" dirty="0">
              <a:solidFill>
                <a:srgbClr val="000000"/>
              </a:solidFill>
              <a:latin typeface="Times New Roman" pitchFamily="18"/>
              <a:ea typeface="+mn-ea"/>
              <a:cs typeface="Times New Roman" pitchFamily="18"/>
            </a:endParaRPr>
          </a:p>
          <a:p>
            <a:pPr algn="r" defTabSz="914400" eaLnBrk="1" fontAlgn="auto" hangingPunct="1">
              <a:spcBef>
                <a:spcPts val="3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kern="0" dirty="0">
              <a:solidFill>
                <a:srgbClr val="000000"/>
              </a:solidFill>
              <a:latin typeface="Times New Roman" pitchFamily="18"/>
              <a:ea typeface="+mn-ea"/>
              <a:cs typeface="Times New Roman" pitchFamily="18"/>
            </a:endParaRPr>
          </a:p>
          <a:p>
            <a:pPr algn="r" defTabSz="914400" eaLnBrk="1" fontAlgn="auto" hangingPunct="1">
              <a:spcBef>
                <a:spcPts val="3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kern="0" dirty="0">
              <a:solidFill>
                <a:srgbClr val="000000"/>
              </a:solidFill>
              <a:latin typeface="Times New Roman" pitchFamily="18"/>
              <a:ea typeface="+mn-ea"/>
              <a:cs typeface="Times New Roman" pitchFamily="18"/>
            </a:endParaRP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96344E47-D657-4538-A6DA-DBC05823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Placeholder 3">
            <a:extLst>
              <a:ext uri="{FF2B5EF4-FFF2-40B4-BE49-F238E27FC236}">
                <a16:creationId xmlns:a16="http://schemas.microsoft.com/office/drawing/2014/main" id="{8BA2B8C9-4BE6-4FE7-B007-6B8A1B53E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180138"/>
            <a:ext cx="77724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lv-LV" altLang="lv-LV" sz="18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4" name="Title 1">
            <a:extLst>
              <a:ext uri="{FF2B5EF4-FFF2-40B4-BE49-F238E27FC236}">
                <a16:creationId xmlns:a16="http://schemas.microsoft.com/office/drawing/2014/main" id="{25EFE0DA-3EEF-4D9A-BE3A-8AA5E97B2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763" y="3109509"/>
            <a:ext cx="10733752" cy="1077913"/>
          </a:xfrm>
        </p:spPr>
        <p:txBody>
          <a:bodyPr>
            <a:normAutofit/>
          </a:bodyPr>
          <a:lstStyle/>
          <a:p>
            <a:r>
              <a:rPr lang="lv-LV" altLang="lv-LV" sz="44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NVA darbība un pakalpojumi</a:t>
            </a:r>
          </a:p>
        </p:txBody>
      </p:sp>
      <p:sp>
        <p:nvSpPr>
          <p:cNvPr id="27655" name="Subtitle 3">
            <a:extLst>
              <a:ext uri="{FF2B5EF4-FFF2-40B4-BE49-F238E27FC236}">
                <a16:creationId xmlns:a16="http://schemas.microsoft.com/office/drawing/2014/main" id="{B77642EE-1D2E-48F5-B752-98EC0074D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7913" y="5300663"/>
            <a:ext cx="4956175" cy="828675"/>
          </a:xfrm>
        </p:spPr>
        <p:txBody>
          <a:bodyPr>
            <a:normAutofit/>
          </a:bodyPr>
          <a:lstStyle/>
          <a:p>
            <a:r>
              <a:rPr lang="lv-LV" altLang="lv-LV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Ieva Hahele</a:t>
            </a:r>
          </a:p>
          <a:p>
            <a:r>
              <a:rPr lang="lv-LV" altLang="lv-LV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Rīgas reģionālās filiāles vadītāja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1CA5-7167-44EF-B044-A563D6F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702"/>
            <a:ext cx="10972800" cy="1143000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E6A71-3D2B-4210-ACA7-2261859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046098"/>
          </a:xfrm>
        </p:spPr>
        <p:txBody>
          <a:bodyPr/>
          <a:lstStyle/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lv-LV" sz="18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   Rīcība:</a:t>
            </a:r>
          </a:p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1400" b="1" dirty="0">
                <a:latin typeface="Verdana" panose="020B0604030504040204" pitchFamily="34" charset="0"/>
                <a:ea typeface="Verdana" panose="020B0604030504040204" pitchFamily="34" charset="0"/>
              </a:rPr>
              <a:t>Ne vēlāk kā vienu mēnesi pēc darba tiesisko attiecību uzsākšanas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 darba devējam aizpildīt </a:t>
            </a:r>
            <a:r>
              <a:rPr lang="lv-LV" sz="1400" u="sng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pieteikuma formu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un iesniegt to tuvākajā NVA filiālē</a:t>
            </a:r>
          </a:p>
          <a:p>
            <a:pPr mar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vai nosūtīt elektroniski uz NVA filiāles e-pastu, ja pieteikums ir parakstīts ar drošu elektronisko parakstu</a:t>
            </a:r>
          </a:p>
          <a:p>
            <a:pPr marL="0" indent="0">
              <a:buNone/>
            </a:pPr>
            <a:endParaRPr lang="lv-LV" sz="1400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Ieguvums: </a:t>
            </a:r>
          </a:p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 Ergoterapeita konsultācija un  līdz 1000 </a:t>
            </a:r>
            <a:r>
              <a:rPr lang="lv-LV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vienas darba vietas pielāgošanai. </a:t>
            </a:r>
          </a:p>
          <a:p>
            <a:pPr lvl="0"/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Dotācija darba vadītāja atlīdzībai. To piešķir 10 </a:t>
            </a:r>
            <a:r>
              <a:rPr lang="lv-LV" sz="1400" i="1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400" i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apmērā par katru darba vadīšanas</a:t>
            </a:r>
          </a:p>
          <a:p>
            <a:pPr marL="0" lv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      dienu līdz diviem mēnešiem vai līdz sešiem mēnešiem, </a:t>
            </a:r>
          </a:p>
          <a:p>
            <a:pPr marL="0" lv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      ja bezdarbnieka invaliditātes funkcionālais veids ir garīga rakstura traucējumi.</a:t>
            </a:r>
          </a:p>
          <a:p>
            <a:pPr mar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45A8-FE55-4FCF-8686-2F235710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FC9E2-71F5-47BA-AF07-B33005D3250E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BFB57-A23D-4A9E-9F38-ADCB8324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-55418"/>
            <a:ext cx="12191999" cy="144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BFF3E6-9369-4CAD-8343-5CC79C8C0E8E}"/>
              </a:ext>
            </a:extLst>
          </p:cNvPr>
          <p:cNvSpPr txBox="1">
            <a:spLocks/>
          </p:cNvSpPr>
          <p:nvPr/>
        </p:nvSpPr>
        <p:spPr bwMode="auto">
          <a:xfrm>
            <a:off x="1674710" y="54713"/>
            <a:ext cx="9172667" cy="114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rmAutofit fontScale="25000" lnSpcReduction="20000"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43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</a:t>
            </a:r>
          </a:p>
          <a:p>
            <a:endParaRPr lang="lv-LV" sz="4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lv-LV" sz="14400" dirty="0">
                <a:solidFill>
                  <a:schemeClr val="bg1"/>
                </a:solidFill>
                <a:latin typeface="Arial Narrow" panose="020B0606020202030204" pitchFamily="34" charset="0"/>
              </a:rPr>
              <a:t>     </a:t>
            </a:r>
            <a:r>
              <a:rPr lang="lv-LV" sz="9600" dirty="0">
                <a:solidFill>
                  <a:schemeClr val="bg1"/>
                </a:solidFill>
              </a:rPr>
              <a:t>Bezdarbnieku ar invaliditāti nodarbinātība        </a:t>
            </a:r>
          </a:p>
          <a:p>
            <a:r>
              <a:rPr lang="lv-LV" sz="9600" dirty="0">
                <a:solidFill>
                  <a:schemeClr val="bg1"/>
                </a:solidFill>
              </a:rPr>
              <a:t>                     uz nenoteiktu laiku</a:t>
            </a:r>
          </a:p>
          <a:p>
            <a:endParaRPr lang="lv-LV" sz="9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lv-LV" sz="4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lv-LV" sz="32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61286D-CF03-48C9-A3F7-532E29AB3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8E124-0FA7-449F-81FA-D8C950E36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159" y="3496019"/>
            <a:ext cx="2519841" cy="33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4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1CA5-7167-44EF-B044-A563D6F6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E6A71-3D2B-4210-ACA7-2261859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17" y="1462087"/>
            <a:ext cx="10972800" cy="5259388"/>
          </a:xfrm>
        </p:spPr>
        <p:txBody>
          <a:bodyPr/>
          <a:lstStyle/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Pasākumu var īstenot</a:t>
            </a:r>
            <a:r>
              <a:rPr lang="lv-LV" sz="16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br>
              <a:rPr lang="lv-LV" sz="16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lv-LV" sz="1400" dirty="0">
                <a:latin typeface="Arial Narrow" panose="020B0606020202030204" pitchFamily="34" charset="0"/>
              </a:rPr>
              <a:t>- komersanti; pašnodarbinātas personas, biedrības vai nodibinājumi; kooperatīvās sabiedrības</a:t>
            </a:r>
            <a:br>
              <a:rPr lang="lv-LV" sz="14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Pasākumā var iesaistīties: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Bezdarbnieki ar invaliditāti;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Bezdarbnieki vecumā virs 55 gadiem;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Bezdarbnieki, kuri bijuši bez darba vismaz 12 mēnešus;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Bezdarbnieki ar bēgļa vai alternatīvās personas statusu;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Bezdarbnieki, kuriem līdz vecuma pensijai atlikuši ne vairāk kā divi gadi;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Persona līdz 29 gadiem ieskaitot, kura ir absolvējusi speciālo izglītības programmu.</a:t>
            </a:r>
          </a:p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Darba devēja ieguvumi: 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Dotācija bezdarbnieka darba algai </a:t>
            </a:r>
            <a:r>
              <a:rPr lang="lv-LV" sz="1400" b="1" dirty="0">
                <a:latin typeface="Arial Narrow" panose="020B0606020202030204" pitchFamily="34" charset="0"/>
              </a:rPr>
              <a:t>50% apmērā mērķa grupas bezdarbniekiem</a:t>
            </a:r>
            <a:r>
              <a:rPr lang="lv-LV" sz="1400" dirty="0">
                <a:latin typeface="Arial Narrow" panose="020B0606020202030204" pitchFamily="34" charset="0"/>
              </a:rPr>
              <a:t> (80 %, ja līdz vecuma pensijas saņemšanai ir ne vairāk kā divi gadi), </a:t>
            </a:r>
            <a:r>
              <a:rPr lang="lv-LV" sz="1400" b="1" dirty="0">
                <a:latin typeface="Arial Narrow" panose="020B0606020202030204" pitchFamily="34" charset="0"/>
              </a:rPr>
              <a:t>nepārsniedzot valstī noteiktās minimālās darba algas apmēru</a:t>
            </a:r>
            <a:r>
              <a:rPr lang="lv-LV" sz="1400" dirty="0">
                <a:latin typeface="Arial Narrow" panose="020B0606020202030204" pitchFamily="34" charset="0"/>
              </a:rPr>
              <a:t>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Dotācija </a:t>
            </a:r>
            <a:r>
              <a:rPr lang="lv-LV" sz="1400" b="1" dirty="0">
                <a:latin typeface="Arial Narrow" panose="020B0606020202030204" pitchFamily="34" charset="0"/>
              </a:rPr>
              <a:t>bezdarbnieka ar invaliditāti</a:t>
            </a:r>
            <a:r>
              <a:rPr lang="lv-LV" sz="1400" dirty="0">
                <a:latin typeface="Arial Narrow" panose="020B0606020202030204" pitchFamily="34" charset="0"/>
              </a:rPr>
              <a:t> darba algai </a:t>
            </a:r>
            <a:r>
              <a:rPr lang="lv-LV" sz="1400" b="1" dirty="0">
                <a:latin typeface="Arial Narrow" panose="020B0606020202030204" pitchFamily="34" charset="0"/>
              </a:rPr>
              <a:t>līdz 1.5 minimālās mēneša darba algas apmērā (75 % lauksaimniecības un zivsaimniecības nozare;</a:t>
            </a:r>
            <a:endParaRPr lang="lv-LV" sz="1400" dirty="0">
              <a:latin typeface="Arial Narrow" panose="020B0606020202030204" pitchFamily="34" charset="0"/>
            </a:endParaRP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Dotācija darba vadītājam EUR 10 apmērā par katru vadīšanas dienu (1 līdz 6 mēneši, atkarībā no profesijas un iesaistāmā bezdarbnieka darba pieredzes, izglītības un invaliditātes pakāpes);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Vienreizēja dotācija līdz EUR 1000 vienas darba vietas pielāgošanai (pēc ergoterapeita atzinuma);</a:t>
            </a:r>
          </a:p>
          <a:p>
            <a:pPr lvl="0"/>
            <a:r>
              <a:rPr lang="lv-LV" sz="1400" dirty="0">
                <a:latin typeface="Arial Narrow" panose="020B0606020202030204" pitchFamily="34" charset="0"/>
              </a:rPr>
              <a:t>Valsts sociālās apdrošināšanas obligātās iemaksas proporcionāli bezdarbnieka ar invaliditāti algas dotācijas daļai (izņemot lauksaimniecību, zvejniecību).</a:t>
            </a:r>
          </a:p>
          <a:p>
            <a:pPr marL="0" indent="0">
              <a:buNone/>
            </a:pPr>
            <a:r>
              <a:rPr lang="lv-LV" sz="1400" b="1" dirty="0">
                <a:latin typeface="Arial Narrow" panose="020B0606020202030204" pitchFamily="34" charset="0"/>
              </a:rPr>
              <a:t>Darba tiesiskās attiecības jāturpina vismaz 3 mēnešus pēc pasākuma noslēguma</a:t>
            </a:r>
          </a:p>
          <a:p>
            <a:pPr marL="0" indent="0">
              <a:buNone/>
            </a:pPr>
            <a:r>
              <a:rPr lang="lv-LV" sz="1400" b="1" dirty="0">
                <a:latin typeface="Arial Narrow" panose="020B0606020202030204" pitchFamily="34" charset="0"/>
              </a:rPr>
              <a:t>Darba devēji, kuri subsidēto darbavietu izveidei pieteiksies 2022.gadā, līdzfinansējumu varēs saņemt 9 mēnešus, ja subsidētājās darbavietās nodarbinātie darbu uzsāks līdz 2022.g. beigām. Savukārt tie darba devēji, kuri pieteiksies 2023.gadā, subsidētās darbavietas varēs izveidot uz 6 mēnešu periodu, un darba tiesiskās attiecības ar nodarbinātajiem būs jāuzsāk ne vēlāk kā līdz 2023.gada 31.martam.</a:t>
            </a:r>
          </a:p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45A8-FE55-4FCF-8686-2F235710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FC9E2-71F5-47BA-AF07-B33005D3250E}" type="slidenum">
              <a:rPr lang="lv-LV" smtClean="0"/>
              <a:pPr>
                <a:defRPr/>
              </a:pPr>
              <a:t>11</a:t>
            </a:fld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BFB57-A23D-4A9E-9F38-ADCB8324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-55418"/>
            <a:ext cx="12191999" cy="144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BFF3E6-9369-4CAD-8343-5CC79C8C0E8E}"/>
              </a:ext>
            </a:extLst>
          </p:cNvPr>
          <p:cNvSpPr txBox="1">
            <a:spLocks/>
          </p:cNvSpPr>
          <p:nvPr/>
        </p:nvSpPr>
        <p:spPr bwMode="auto">
          <a:xfrm>
            <a:off x="1954369" y="431812"/>
            <a:ext cx="9172667" cy="8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   Pasākums noteiktām personu grupām </a:t>
            </a:r>
          </a:p>
          <a:p>
            <a:r>
              <a:rPr lang="lv-LV" sz="3600" dirty="0">
                <a:solidFill>
                  <a:schemeClr val="bg1"/>
                </a:solidFill>
                <a:latin typeface="Arial Narrow" panose="020B0606020202030204" pitchFamily="34" charset="0"/>
              </a:rPr>
              <a:t> 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61286D-CF03-48C9-A3F7-532E29AB3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DBC62-8CCF-4A93-9D26-2A2CA3B56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969" y="1786453"/>
            <a:ext cx="3422067" cy="25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59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4FA090-08DC-46F8-83F1-69C077AE5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4E42BE6-9EFE-4F8E-9391-E6C345F8A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CE26D8-0BB1-420A-9C75-7795E0D3646C}"/>
              </a:ext>
            </a:extLst>
          </p:cNvPr>
          <p:cNvSpPr txBox="1">
            <a:spLocks/>
          </p:cNvSpPr>
          <p:nvPr/>
        </p:nvSpPr>
        <p:spPr bwMode="auto">
          <a:xfrm>
            <a:off x="1943352" y="164504"/>
            <a:ext cx="10080434" cy="11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Tiešsaistes konsultācijas darba devējiem par personu ar invaliditāti nodarbināšanu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199CD629-46A1-4E74-9DFC-29FF95B7E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259" y="1593939"/>
            <a:ext cx="8779018" cy="447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49D889-C00E-48C0-AE1D-72C856C8C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45A8-FE55-4FCF-8686-2F235710E2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0BFC9E2-71F5-47BA-AF07-B33005D3250E}" type="slidenum">
              <a:rPr lang="lv-LV" smtClean="0"/>
              <a:pPr>
                <a:defRPr/>
              </a:pPr>
              <a:t>13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BFB57-A23D-4A9E-9F38-ADCB8324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-55418"/>
            <a:ext cx="12191999" cy="144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BFF3E6-9369-4CAD-8343-5CC79C8C0E8E}"/>
              </a:ext>
            </a:extLst>
          </p:cNvPr>
          <p:cNvSpPr txBox="1">
            <a:spLocks/>
          </p:cNvSpPr>
          <p:nvPr/>
        </p:nvSpPr>
        <p:spPr bwMode="auto">
          <a:xfrm>
            <a:off x="1954369" y="129822"/>
            <a:ext cx="9172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Darba vietas pielāgošana nodarbinātām     personām ar invaliditāti</a:t>
            </a:r>
          </a:p>
          <a:p>
            <a:r>
              <a:rPr lang="lv-LV" sz="3600" dirty="0">
                <a:solidFill>
                  <a:schemeClr val="bg1"/>
                </a:solidFill>
                <a:latin typeface="Arial Narrow" panose="020B0606020202030204" pitchFamily="34" charset="0"/>
              </a:rPr>
              <a:t> 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61286D-CF03-48C9-A3F7-532E29AB3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68994D-395A-4B80-AC0D-E20ED7EDD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501" y="1387793"/>
            <a:ext cx="3085499" cy="3634032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4C222F43-FA15-4F1E-A704-AB4F77183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847" y="1387793"/>
            <a:ext cx="9134475" cy="3152775"/>
          </a:xfrm>
          <a:prstGeom prst="rect">
            <a:avLst/>
          </a:prstGeom>
        </p:spPr>
      </p:pic>
      <p:sp>
        <p:nvSpPr>
          <p:cNvPr id="16" name="Taisnstūris 15">
            <a:extLst>
              <a:ext uri="{FF2B5EF4-FFF2-40B4-BE49-F238E27FC236}">
                <a16:creationId xmlns:a16="http://schemas.microsoft.com/office/drawing/2014/main" id="{CBFE0732-E6B6-48D3-A963-4B09AB02E150}"/>
              </a:ext>
            </a:extLst>
          </p:cNvPr>
          <p:cNvSpPr/>
          <p:nvPr/>
        </p:nvSpPr>
        <p:spPr>
          <a:xfrm>
            <a:off x="167639" y="4644781"/>
            <a:ext cx="11856719" cy="1679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13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Kā darba devējam pieteikties? </a:t>
            </a:r>
            <a:endParaRPr lang="lv-LV" sz="13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lv-LV" sz="13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solis</a:t>
            </a:r>
            <a:endParaRPr lang="lv-LV" sz="13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Jāaizpilda pieteikuma forma, kas atrodama NVA mājaslapā </a:t>
            </a:r>
            <a:endParaRPr lang="lv-LV" sz="13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13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  solis</a:t>
            </a:r>
            <a:endParaRPr lang="lv-LV" sz="13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Aizpildīts pieteikums jāiesniedz NVA filiālē, kuras apkalpošanas teritorijā atrodas nodarbinātās personas ar invaliditāti darba vieta.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lv-LV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Pieteikumu var iesniegt klātienē vai nosūtīt pa pastu. Ja pieteikums ir parakstīts ar drošu elektronisko parakstu, to var nosūtīt pa e-pastu</a:t>
            </a:r>
            <a:r>
              <a:rPr lang="lv-LV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lv-LV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2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A2EA9B-AFA9-4CFB-908F-C03EA56D2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0A01A98-DA07-4193-A9FC-0D9647DA2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CC19397-DD36-4962-BB0F-2DA3196BC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28" y="1653327"/>
            <a:ext cx="5073177" cy="4375377"/>
          </a:xfrm>
          <a:noFill/>
        </p:spPr>
        <p:txBody>
          <a:bodyPr/>
          <a:lstStyle/>
          <a:p>
            <a:pPr marL="0" indent="0">
              <a:spcBef>
                <a:spcPts val="100"/>
              </a:spcBef>
              <a:spcAft>
                <a:spcPts val="600"/>
              </a:spcAft>
              <a:buNone/>
            </a:pPr>
            <a:r>
              <a:rPr lang="lv-LV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 NVA  reģistrēts bezdarbnieks ir atradis darbu vismaz 15 kilometru attālumā no dzīvesvietas</a:t>
            </a:r>
            <a:r>
              <a:rPr lang="lv-LV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noslēdzis darba līgumu vismaz uz sešiem mēnešiem, bet darba alga nepārsniedz trīs minimālo mēnešalgu apmēru, </a:t>
            </a:r>
            <a:r>
              <a:rPr lang="lv-LV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viņš var četru mēnešu laikā saņemt NVA reģionālās mobilitātes atbalstu</a:t>
            </a:r>
            <a:r>
              <a:rPr lang="lv-LV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lv-LV" sz="17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līdz 800 </a:t>
            </a:r>
            <a:r>
              <a:rPr lang="lv-LV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eiro - dzīvojamās telpas īrei, nepārsniedzot 200 eiro mēnesī; </a:t>
            </a:r>
          </a:p>
          <a:p>
            <a:r>
              <a:rPr lang="lv-LV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līdz 10 eiro dienā - transporta izdevumiem.</a:t>
            </a:r>
          </a:p>
          <a:p>
            <a:pPr marL="0" indent="0">
              <a:buNone/>
            </a:pPr>
            <a:endParaRPr lang="lv-LV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Ņemot vērā izmaksu pieaugumu, NVA  plāno paaugstināt atbalsta apmēru transporta izdevumiem līdz 10 eiro dienā, bet īres izdevumiem - līdz 200 eiro mēnesī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2EE09F8-5889-4250-BB27-C9E7C33CDF67}"/>
              </a:ext>
            </a:extLst>
          </p:cNvPr>
          <p:cNvSpPr txBox="1">
            <a:spLocks/>
          </p:cNvSpPr>
          <p:nvPr/>
        </p:nvSpPr>
        <p:spPr bwMode="auto">
          <a:xfrm>
            <a:off x="1954369" y="517979"/>
            <a:ext cx="9172667" cy="8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Reģionālās mobilitātes atbalsts</a:t>
            </a:r>
          </a:p>
          <a:p>
            <a:pPr defTabSz="704681">
              <a:lnSpc>
                <a:spcPct val="90000"/>
              </a:lnSpc>
              <a:defRPr/>
            </a:pPr>
            <a:endParaRPr lang="lv-LV" altLang="lv-LV" b="0" cap="all" dirty="0">
              <a:solidFill>
                <a:sysClr val="window" lastClr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90D50A23-AD67-41B2-993F-34838B1AB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55" y="1443211"/>
            <a:ext cx="64674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4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4FA090-08DC-46F8-83F1-69C077AE5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4E42BE6-9EFE-4F8E-9391-E6C345F8A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CE26D8-0BB1-420A-9C75-7795E0D3646C}"/>
              </a:ext>
            </a:extLst>
          </p:cNvPr>
          <p:cNvSpPr txBox="1">
            <a:spLocks/>
          </p:cNvSpPr>
          <p:nvPr/>
        </p:nvSpPr>
        <p:spPr bwMode="auto">
          <a:xfrm>
            <a:off x="1943352" y="164504"/>
            <a:ext cx="10080434" cy="11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Mūžizglītība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CDF03-393E-4F2C-9C11-1CC18EAA01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3"/>
          <a:stretch/>
        </p:blipFill>
        <p:spPr>
          <a:xfrm>
            <a:off x="1" y="-1"/>
            <a:ext cx="6579908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3D872-567B-4809-BA70-09E67BCCF0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3"/>
          <a:stretch/>
        </p:blipFill>
        <p:spPr>
          <a:xfrm>
            <a:off x="6579909" y="0"/>
            <a:ext cx="5612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95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456DAA-C5F5-484D-B691-795F609ACEAB}"/>
              </a:ext>
            </a:extLst>
          </p:cNvPr>
          <p:cNvSpPr txBox="1">
            <a:spLocks/>
          </p:cNvSpPr>
          <p:nvPr/>
        </p:nvSpPr>
        <p:spPr bwMode="auto">
          <a:xfrm>
            <a:off x="2784951" y="3338513"/>
            <a:ext cx="6622097" cy="131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lv-LV" sz="4000" b="1" dirty="0">
                <a:solidFill>
                  <a:srgbClr val="67912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Paldies par uzmanību!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1C0642-CB6C-4140-8CA9-DA31CFB9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0"/>
            <a:ext cx="8053387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88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A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F372F0-4CAD-4A0B-A88F-A8C39E789461}"/>
              </a:ext>
            </a:extLst>
          </p:cNvPr>
          <p:cNvSpPr/>
          <p:nvPr/>
        </p:nvSpPr>
        <p:spPr>
          <a:xfrm>
            <a:off x="612742" y="4335764"/>
            <a:ext cx="3478491" cy="214044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0A17E-DFD4-4C6A-8279-F8371E00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DFD1E3A-EC1D-4FD6-A926-09F8F24B2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1AA1DDE9-AD01-4829-ABCB-555A091D423D}"/>
              </a:ext>
            </a:extLst>
          </p:cNvPr>
          <p:cNvSpPr txBox="1">
            <a:spLocks/>
          </p:cNvSpPr>
          <p:nvPr/>
        </p:nvSpPr>
        <p:spPr bwMode="auto">
          <a:xfrm>
            <a:off x="1930002" y="362548"/>
            <a:ext cx="6854248" cy="71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 mums</a:t>
            </a:r>
          </a:p>
        </p:txBody>
      </p:sp>
      <p:sp>
        <p:nvSpPr>
          <p:cNvPr id="2" name="Taisnstūris 1">
            <a:extLst>
              <a:ext uri="{FF2B5EF4-FFF2-40B4-BE49-F238E27FC236}">
                <a16:creationId xmlns:a16="http://schemas.microsoft.com/office/drawing/2014/main" id="{6C87CE09-50D7-4579-95C5-CFD3D404EEE6}"/>
              </a:ext>
            </a:extLst>
          </p:cNvPr>
          <p:cNvSpPr/>
          <p:nvPr/>
        </p:nvSpPr>
        <p:spPr>
          <a:xfrm>
            <a:off x="591397" y="1715605"/>
            <a:ext cx="7525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36625" eaLnBrk="0" fontAlgn="base" hangingPunct="0">
              <a:buSzPct val="100000"/>
            </a:pPr>
            <a:r>
              <a:rPr lang="lv-LV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Nodarbinātības valsts aģentūra īsteno valsts politiku bezdarba samazināšanas un bezdarbnieku, darba meklētāju un bezdarba riskam pakļauto personu atbalsta jomā. </a:t>
            </a:r>
          </a:p>
          <a:p>
            <a:pPr lvl="0" algn="just" defTabSz="936625" eaLnBrk="0" fontAlgn="base" hangingPunct="0">
              <a:buSzPct val="100000"/>
            </a:pPr>
            <a:endParaRPr lang="lv-LV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lvl="0" algn="just" defTabSz="936625" eaLnBrk="0" fontAlgn="base" hangingPunct="0">
              <a:buSzPct val="100000"/>
            </a:pPr>
            <a:r>
              <a:rPr lang="lv-LV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NVA darbības virzieni:</a:t>
            </a:r>
          </a:p>
          <a:p>
            <a:pPr marL="342900" lvl="0" indent="-342900" algn="just" defTabSz="936625" eaLnBrk="0" fontAlgn="base" hangingPunct="0">
              <a:buSzPct val="100000"/>
              <a:buFont typeface="Arial" panose="020B0604020202020204" pitchFamily="34" charset="0"/>
              <a:buChar char="•"/>
            </a:pPr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Pakalpojumi bezdarbniekiem, darba meklētājiem un bezdarba riskam pakļautām personām;</a:t>
            </a:r>
          </a:p>
          <a:p>
            <a:pPr marL="342900" lvl="0" indent="-342900" algn="just" defTabSz="936625" eaLnBrk="0" fontAlgn="base" hangingPunct="0">
              <a:buSzPct val="100000"/>
              <a:buFont typeface="Arial" panose="020B0604020202020204" pitchFamily="34" charset="0"/>
              <a:buChar char="•"/>
            </a:pPr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Pakalpojumi darba devējiem, sadarbība ar darbā iekārtošanas pakalpojumu sniedzējiem un citiem sadarbības partneriem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BA73CF5A-B293-4A2B-9CD4-D43F350F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759" y="1715605"/>
            <a:ext cx="2730196" cy="2317753"/>
          </a:xfrm>
          <a:prstGeom prst="rect">
            <a:avLst/>
          </a:prstGeom>
        </p:spPr>
      </p:pic>
      <p:sp>
        <p:nvSpPr>
          <p:cNvPr id="13" name="Taisnstūris 3">
            <a:extLst>
              <a:ext uri="{FF2B5EF4-FFF2-40B4-BE49-F238E27FC236}">
                <a16:creationId xmlns:a16="http://schemas.microsoft.com/office/drawing/2014/main" id="{6BC86B69-53E5-49AB-AD3E-1B30C39E4D5D}"/>
              </a:ext>
            </a:extLst>
          </p:cNvPr>
          <p:cNvSpPr/>
          <p:nvPr/>
        </p:nvSpPr>
        <p:spPr>
          <a:xfrm>
            <a:off x="759494" y="4562003"/>
            <a:ext cx="318498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36625" eaLnBrk="0" fontAlgn="base" hangingPunct="0">
              <a:spcAft>
                <a:spcPts val="1200"/>
              </a:spcAft>
              <a:buSzPct val="100000"/>
            </a:pPr>
            <a: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MISIJA</a:t>
            </a:r>
            <a:r>
              <a:rPr lang="lv-LV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endParaRPr lang="lv-LV" sz="1600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lvl="0" algn="ctr" defTabSz="936625" eaLnBrk="0" fontAlgn="base" hangingPunct="0">
              <a:buSzPct val="100000"/>
            </a:pPr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sadarbībā ar darba devējiem un sadarbības partneriem  sekmēt iekļaujošu un ilgtspējīgu nodarbinātību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461AB4-D564-4D6B-AE1D-D4673929C6D5}"/>
              </a:ext>
            </a:extLst>
          </p:cNvPr>
          <p:cNvSpPr/>
          <p:nvPr/>
        </p:nvSpPr>
        <p:spPr>
          <a:xfrm>
            <a:off x="7782464" y="4345193"/>
            <a:ext cx="3478491" cy="214044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Taisnstūris 3">
            <a:extLst>
              <a:ext uri="{FF2B5EF4-FFF2-40B4-BE49-F238E27FC236}">
                <a16:creationId xmlns:a16="http://schemas.microsoft.com/office/drawing/2014/main" id="{FEAC1D43-F1DE-4226-BC0E-117896008B54}"/>
              </a:ext>
            </a:extLst>
          </p:cNvPr>
          <p:cNvSpPr/>
          <p:nvPr/>
        </p:nvSpPr>
        <p:spPr>
          <a:xfrm>
            <a:off x="8358667" y="4571432"/>
            <a:ext cx="24402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36625" eaLnBrk="0" fontAlgn="base" hangingPunct="0">
              <a:spcAft>
                <a:spcPts val="1200"/>
              </a:spcAft>
              <a:buSzPct val="100000"/>
            </a:pPr>
            <a: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VĒRTĪBAS</a:t>
            </a:r>
            <a:endParaRPr lang="lv-LV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lvl="0" algn="ctr" defTabSz="936625" eaLnBrk="0" fontAlgn="base" hangingPunct="0">
              <a:buSzPct val="100000"/>
            </a:pPr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Sadarbība, Profesionalitāte, Efektivitāte un Atbildība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B11514-F1C6-4585-A5B4-EEB9FE77567B}"/>
              </a:ext>
            </a:extLst>
          </p:cNvPr>
          <p:cNvSpPr/>
          <p:nvPr/>
        </p:nvSpPr>
        <p:spPr>
          <a:xfrm>
            <a:off x="4197603" y="4345193"/>
            <a:ext cx="3478491" cy="214044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Taisnstūris 3">
            <a:extLst>
              <a:ext uri="{FF2B5EF4-FFF2-40B4-BE49-F238E27FC236}">
                <a16:creationId xmlns:a16="http://schemas.microsoft.com/office/drawing/2014/main" id="{A6FBFB40-1BB7-4CC5-885D-BD54E88F39AA}"/>
              </a:ext>
            </a:extLst>
          </p:cNvPr>
          <p:cNvSpPr/>
          <p:nvPr/>
        </p:nvSpPr>
        <p:spPr>
          <a:xfrm>
            <a:off x="4344355" y="4571432"/>
            <a:ext cx="318498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36625" eaLnBrk="0" fontAlgn="base" hangingPunct="0">
              <a:spcAft>
                <a:spcPts val="1200"/>
              </a:spcAft>
              <a:buSzPct val="100000"/>
            </a:pPr>
            <a: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VĪZIJA</a:t>
            </a:r>
            <a:endParaRPr lang="lv-LV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lvl="0" algn="ctr" defTabSz="936625" eaLnBrk="0" fontAlgn="base" hangingPunct="0">
              <a:buSzPct val="100000"/>
            </a:pPr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vadošā iestāde personāla piesaistē</a:t>
            </a:r>
          </a:p>
          <a:p>
            <a:pPr lvl="0" algn="just" defTabSz="936625" eaLnBrk="0" fontAlgn="base" hangingPunct="0">
              <a:buSzPct val="100000"/>
            </a:pPr>
            <a:endParaRPr lang="lv-LV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7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A9D3733D-8359-4FF7-890B-B776A1AD0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2000" cy="1443211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6222B2F7-5617-47C4-9318-D4F61B353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1AA1DDE9-AD01-4829-ABCB-555A091D423D}"/>
              </a:ext>
            </a:extLst>
          </p:cNvPr>
          <p:cNvSpPr txBox="1">
            <a:spLocks/>
          </p:cNvSpPr>
          <p:nvPr/>
        </p:nvSpPr>
        <p:spPr bwMode="auto">
          <a:xfrm>
            <a:off x="2158027" y="376981"/>
            <a:ext cx="6854248" cy="71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NVA atbalsts darba devējiem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3173FE-3F9E-4580-B61B-C3A7D3FCB905}"/>
              </a:ext>
            </a:extLst>
          </p:cNvPr>
          <p:cNvGrpSpPr/>
          <p:nvPr/>
        </p:nvGrpSpPr>
        <p:grpSpPr>
          <a:xfrm>
            <a:off x="1186209" y="2086441"/>
            <a:ext cx="10116529" cy="3409386"/>
            <a:chOff x="2247748" y="2621951"/>
            <a:chExt cx="8634185" cy="24390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E22AA1-7403-4095-B121-4527046B8E90}"/>
                </a:ext>
              </a:extLst>
            </p:cNvPr>
            <p:cNvSpPr/>
            <p:nvPr/>
          </p:nvSpPr>
          <p:spPr>
            <a:xfrm>
              <a:off x="2247748" y="2781061"/>
              <a:ext cx="3679015" cy="931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8" name="Teardrop 67">
              <a:extLst>
                <a:ext uri="{FF2B5EF4-FFF2-40B4-BE49-F238E27FC236}">
                  <a16:creationId xmlns:a16="http://schemas.microsoft.com/office/drawing/2014/main" id="{6FEA7FFC-68A7-418D-B17B-7C24DBA1034A}"/>
                </a:ext>
              </a:extLst>
            </p:cNvPr>
            <p:cNvSpPr/>
            <p:nvPr/>
          </p:nvSpPr>
          <p:spPr>
            <a:xfrm rot="10800000" flipV="1">
              <a:off x="5285738" y="2625041"/>
              <a:ext cx="1323972" cy="1140714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1EBBD9F-F2BF-4C40-B2F6-0BEA6556DE16}"/>
                </a:ext>
              </a:extLst>
            </p:cNvPr>
            <p:cNvSpPr/>
            <p:nvPr/>
          </p:nvSpPr>
          <p:spPr>
            <a:xfrm>
              <a:off x="2249838" y="3899448"/>
              <a:ext cx="3685821" cy="91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106" name="Graphic 21" descr="Document">
              <a:extLst>
                <a:ext uri="{FF2B5EF4-FFF2-40B4-BE49-F238E27FC236}">
                  <a16:creationId xmlns:a16="http://schemas.microsoft.com/office/drawing/2014/main" id="{810FE9FF-10A9-4D2E-813F-29D46D65820E}"/>
                </a:ext>
              </a:extLst>
            </p:cNvPr>
            <p:cNvGrpSpPr/>
            <p:nvPr/>
          </p:nvGrpSpPr>
          <p:grpSpPr>
            <a:xfrm>
              <a:off x="5717031" y="2854802"/>
              <a:ext cx="423642" cy="527418"/>
              <a:chOff x="1202149" y="3277064"/>
              <a:chExt cx="600074" cy="771526"/>
            </a:xfrm>
            <a:solidFill>
              <a:schemeClr val="bg1"/>
            </a:solidFill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E0F5B87-F804-4DE3-9747-4322FD95AB89}"/>
                  </a:ext>
                </a:extLst>
              </p:cNvPr>
              <p:cNvSpPr/>
              <p:nvPr/>
            </p:nvSpPr>
            <p:spPr>
              <a:xfrm>
                <a:off x="1202149" y="3277064"/>
                <a:ext cx="600074" cy="771526"/>
              </a:xfrm>
              <a:custGeom>
                <a:avLst/>
                <a:gdLst>
                  <a:gd name="connsiteX0" fmla="*/ 64294 w 600075"/>
                  <a:gd name="connsiteY0" fmla="*/ 711994 h 771525"/>
                  <a:gd name="connsiteX1" fmla="*/ 64294 w 600075"/>
                  <a:gd name="connsiteY1" fmla="*/ 64294 h 771525"/>
                  <a:gd name="connsiteX2" fmla="*/ 302419 w 600075"/>
                  <a:gd name="connsiteY2" fmla="*/ 64294 h 771525"/>
                  <a:gd name="connsiteX3" fmla="*/ 302419 w 600075"/>
                  <a:gd name="connsiteY3" fmla="*/ 264319 h 771525"/>
                  <a:gd name="connsiteX4" fmla="*/ 540544 w 600075"/>
                  <a:gd name="connsiteY4" fmla="*/ 264319 h 771525"/>
                  <a:gd name="connsiteX5" fmla="*/ 540544 w 600075"/>
                  <a:gd name="connsiteY5" fmla="*/ 711994 h 771525"/>
                  <a:gd name="connsiteX6" fmla="*/ 64294 w 600075"/>
                  <a:gd name="connsiteY6" fmla="*/ 711994 h 771525"/>
                  <a:gd name="connsiteX7" fmla="*/ 359569 w 600075"/>
                  <a:gd name="connsiteY7" fmla="*/ 88106 h 771525"/>
                  <a:gd name="connsiteX8" fmla="*/ 478631 w 600075"/>
                  <a:gd name="connsiteY8" fmla="*/ 207169 h 771525"/>
                  <a:gd name="connsiteX9" fmla="*/ 359569 w 600075"/>
                  <a:gd name="connsiteY9" fmla="*/ 207169 h 771525"/>
                  <a:gd name="connsiteX10" fmla="*/ 359569 w 600075"/>
                  <a:gd name="connsiteY10" fmla="*/ 88106 h 771525"/>
                  <a:gd name="connsiteX11" fmla="*/ 359569 w 600075"/>
                  <a:gd name="connsiteY11" fmla="*/ 7144 h 771525"/>
                  <a:gd name="connsiteX12" fmla="*/ 7144 w 600075"/>
                  <a:gd name="connsiteY12" fmla="*/ 7144 h 771525"/>
                  <a:gd name="connsiteX13" fmla="*/ 7144 w 600075"/>
                  <a:gd name="connsiteY13" fmla="*/ 769144 h 771525"/>
                  <a:gd name="connsiteX14" fmla="*/ 597694 w 600075"/>
                  <a:gd name="connsiteY14" fmla="*/ 769144 h 771525"/>
                  <a:gd name="connsiteX15" fmla="*/ 597694 w 600075"/>
                  <a:gd name="connsiteY15" fmla="*/ 216694 h 771525"/>
                  <a:gd name="connsiteX16" fmla="*/ 359569 w 600075"/>
                  <a:gd name="connsiteY16" fmla="*/ 714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0075" h="771525">
                    <a:moveTo>
                      <a:pt x="64294" y="711994"/>
                    </a:moveTo>
                    <a:lnTo>
                      <a:pt x="64294" y="64294"/>
                    </a:lnTo>
                    <a:lnTo>
                      <a:pt x="302419" y="64294"/>
                    </a:lnTo>
                    <a:lnTo>
                      <a:pt x="302419" y="264319"/>
                    </a:lnTo>
                    <a:lnTo>
                      <a:pt x="540544" y="264319"/>
                    </a:lnTo>
                    <a:lnTo>
                      <a:pt x="540544" y="711994"/>
                    </a:lnTo>
                    <a:lnTo>
                      <a:pt x="64294" y="711994"/>
                    </a:lnTo>
                    <a:close/>
                    <a:moveTo>
                      <a:pt x="359569" y="88106"/>
                    </a:moveTo>
                    <a:lnTo>
                      <a:pt x="478631" y="207169"/>
                    </a:lnTo>
                    <a:lnTo>
                      <a:pt x="359569" y="207169"/>
                    </a:lnTo>
                    <a:lnTo>
                      <a:pt x="359569" y="88106"/>
                    </a:lnTo>
                    <a:close/>
                    <a:moveTo>
                      <a:pt x="359569" y="7144"/>
                    </a:moveTo>
                    <a:lnTo>
                      <a:pt x="7144" y="7144"/>
                    </a:lnTo>
                    <a:lnTo>
                      <a:pt x="7144" y="769144"/>
                    </a:lnTo>
                    <a:lnTo>
                      <a:pt x="597694" y="769144"/>
                    </a:lnTo>
                    <a:lnTo>
                      <a:pt x="597694" y="216694"/>
                    </a:lnTo>
                    <a:lnTo>
                      <a:pt x="359569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C68FD77-54C1-42D8-B6CB-D02F0FC96520}"/>
                  </a:ext>
                </a:extLst>
              </p:cNvPr>
              <p:cNvSpPr/>
              <p:nvPr/>
            </p:nvSpPr>
            <p:spPr>
              <a:xfrm>
                <a:off x="1316449" y="3629487"/>
                <a:ext cx="371475" cy="47625"/>
              </a:xfrm>
              <a:custGeom>
                <a:avLst/>
                <a:gdLst>
                  <a:gd name="connsiteX0" fmla="*/ 7144 w 371475"/>
                  <a:gd name="connsiteY0" fmla="*/ 7144 h 47625"/>
                  <a:gd name="connsiteX1" fmla="*/ 369094 w 371475"/>
                  <a:gd name="connsiteY1" fmla="*/ 7144 h 47625"/>
                  <a:gd name="connsiteX2" fmla="*/ 369094 w 371475"/>
                  <a:gd name="connsiteY2" fmla="*/ 45244 h 47625"/>
                  <a:gd name="connsiteX3" fmla="*/ 7144 w 371475"/>
                  <a:gd name="connsiteY3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5" h="47625">
                    <a:moveTo>
                      <a:pt x="7144" y="7144"/>
                    </a:moveTo>
                    <a:lnTo>
                      <a:pt x="369094" y="7144"/>
                    </a:lnTo>
                    <a:lnTo>
                      <a:pt x="369094" y="45244"/>
                    </a:lnTo>
                    <a:lnTo>
                      <a:pt x="7144" y="45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016ECD2-FFFD-430C-8B13-C1C5DEBCD697}"/>
                  </a:ext>
                </a:extLst>
              </p:cNvPr>
              <p:cNvSpPr/>
              <p:nvPr/>
            </p:nvSpPr>
            <p:spPr>
              <a:xfrm>
                <a:off x="1316449" y="3553287"/>
                <a:ext cx="133350" cy="47625"/>
              </a:xfrm>
              <a:custGeom>
                <a:avLst/>
                <a:gdLst>
                  <a:gd name="connsiteX0" fmla="*/ 7144 w 133350"/>
                  <a:gd name="connsiteY0" fmla="*/ 7144 h 47625"/>
                  <a:gd name="connsiteX1" fmla="*/ 130969 w 133350"/>
                  <a:gd name="connsiteY1" fmla="*/ 7144 h 47625"/>
                  <a:gd name="connsiteX2" fmla="*/ 130969 w 133350"/>
                  <a:gd name="connsiteY2" fmla="*/ 45244 h 47625"/>
                  <a:gd name="connsiteX3" fmla="*/ 7144 w 133350"/>
                  <a:gd name="connsiteY3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47625">
                    <a:moveTo>
                      <a:pt x="7144" y="7144"/>
                    </a:moveTo>
                    <a:lnTo>
                      <a:pt x="130969" y="7144"/>
                    </a:lnTo>
                    <a:lnTo>
                      <a:pt x="130969" y="45244"/>
                    </a:lnTo>
                    <a:lnTo>
                      <a:pt x="7144" y="45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A3555B2-6456-46E6-9AB1-3E09AEC65B9F}"/>
                  </a:ext>
                </a:extLst>
              </p:cNvPr>
              <p:cNvSpPr/>
              <p:nvPr/>
            </p:nvSpPr>
            <p:spPr>
              <a:xfrm>
                <a:off x="1316449" y="3705687"/>
                <a:ext cx="371475" cy="47625"/>
              </a:xfrm>
              <a:custGeom>
                <a:avLst/>
                <a:gdLst>
                  <a:gd name="connsiteX0" fmla="*/ 7144 w 371475"/>
                  <a:gd name="connsiteY0" fmla="*/ 7144 h 47625"/>
                  <a:gd name="connsiteX1" fmla="*/ 369094 w 371475"/>
                  <a:gd name="connsiteY1" fmla="*/ 7144 h 47625"/>
                  <a:gd name="connsiteX2" fmla="*/ 369094 w 371475"/>
                  <a:gd name="connsiteY2" fmla="*/ 45244 h 47625"/>
                  <a:gd name="connsiteX3" fmla="*/ 7144 w 371475"/>
                  <a:gd name="connsiteY3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5" h="47625">
                    <a:moveTo>
                      <a:pt x="7144" y="7144"/>
                    </a:moveTo>
                    <a:lnTo>
                      <a:pt x="369094" y="7144"/>
                    </a:lnTo>
                    <a:lnTo>
                      <a:pt x="369094" y="45244"/>
                    </a:lnTo>
                    <a:lnTo>
                      <a:pt x="7144" y="45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42F2C16-71FD-4913-89CB-3284CC87B32E}"/>
                  </a:ext>
                </a:extLst>
              </p:cNvPr>
              <p:cNvSpPr/>
              <p:nvPr/>
            </p:nvSpPr>
            <p:spPr>
              <a:xfrm>
                <a:off x="1316449" y="3781887"/>
                <a:ext cx="371475" cy="47625"/>
              </a:xfrm>
              <a:custGeom>
                <a:avLst/>
                <a:gdLst>
                  <a:gd name="connsiteX0" fmla="*/ 7144 w 371475"/>
                  <a:gd name="connsiteY0" fmla="*/ 7144 h 47625"/>
                  <a:gd name="connsiteX1" fmla="*/ 369094 w 371475"/>
                  <a:gd name="connsiteY1" fmla="*/ 7144 h 47625"/>
                  <a:gd name="connsiteX2" fmla="*/ 369094 w 371475"/>
                  <a:gd name="connsiteY2" fmla="*/ 45244 h 47625"/>
                  <a:gd name="connsiteX3" fmla="*/ 7144 w 371475"/>
                  <a:gd name="connsiteY3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5" h="47625">
                    <a:moveTo>
                      <a:pt x="7144" y="7144"/>
                    </a:moveTo>
                    <a:lnTo>
                      <a:pt x="369094" y="7144"/>
                    </a:lnTo>
                    <a:lnTo>
                      <a:pt x="369094" y="45244"/>
                    </a:lnTo>
                    <a:lnTo>
                      <a:pt x="7144" y="45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84D936B-FC84-4C51-B7FE-655966C2A498}"/>
                  </a:ext>
                </a:extLst>
              </p:cNvPr>
              <p:cNvSpPr/>
              <p:nvPr/>
            </p:nvSpPr>
            <p:spPr>
              <a:xfrm>
                <a:off x="1316449" y="3858087"/>
                <a:ext cx="371475" cy="47625"/>
              </a:xfrm>
              <a:custGeom>
                <a:avLst/>
                <a:gdLst>
                  <a:gd name="connsiteX0" fmla="*/ 7144 w 371475"/>
                  <a:gd name="connsiteY0" fmla="*/ 7144 h 47625"/>
                  <a:gd name="connsiteX1" fmla="*/ 369094 w 371475"/>
                  <a:gd name="connsiteY1" fmla="*/ 7144 h 47625"/>
                  <a:gd name="connsiteX2" fmla="*/ 369094 w 371475"/>
                  <a:gd name="connsiteY2" fmla="*/ 45244 h 47625"/>
                  <a:gd name="connsiteX3" fmla="*/ 7144 w 371475"/>
                  <a:gd name="connsiteY3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5" h="47625">
                    <a:moveTo>
                      <a:pt x="7144" y="7144"/>
                    </a:moveTo>
                    <a:lnTo>
                      <a:pt x="369094" y="7144"/>
                    </a:lnTo>
                    <a:lnTo>
                      <a:pt x="369094" y="45244"/>
                    </a:lnTo>
                    <a:lnTo>
                      <a:pt x="7144" y="45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</p:grpSp>
        <p:sp>
          <p:nvSpPr>
            <p:cNvPr id="113" name="Teardrop 112">
              <a:extLst>
                <a:ext uri="{FF2B5EF4-FFF2-40B4-BE49-F238E27FC236}">
                  <a16:creationId xmlns:a16="http://schemas.microsoft.com/office/drawing/2014/main" id="{5D917F46-B91D-477B-AB38-9AD7835EB4B7}"/>
                </a:ext>
              </a:extLst>
            </p:cNvPr>
            <p:cNvSpPr/>
            <p:nvPr/>
          </p:nvSpPr>
          <p:spPr>
            <a:xfrm rot="10800000">
              <a:off x="5292545" y="3870568"/>
              <a:ext cx="1323972" cy="1159590"/>
            </a:xfrm>
            <a:prstGeom prst="teardrop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8C430BC-890E-4325-A58E-93B1270C1C56}"/>
                </a:ext>
              </a:extLst>
            </p:cNvPr>
            <p:cNvSpPr/>
            <p:nvPr/>
          </p:nvSpPr>
          <p:spPr>
            <a:xfrm>
              <a:off x="7239165" y="2752771"/>
              <a:ext cx="3642768" cy="923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95816CE-D366-41F4-B865-D445A15190B0}"/>
                </a:ext>
              </a:extLst>
            </p:cNvPr>
            <p:cNvSpPr/>
            <p:nvPr/>
          </p:nvSpPr>
          <p:spPr>
            <a:xfrm>
              <a:off x="7221794" y="3930294"/>
              <a:ext cx="3647353" cy="887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6" name="Teardrop 115">
              <a:extLst>
                <a:ext uri="{FF2B5EF4-FFF2-40B4-BE49-F238E27FC236}">
                  <a16:creationId xmlns:a16="http://schemas.microsoft.com/office/drawing/2014/main" id="{95917C9E-076E-4D1D-A878-4457B6CEFAFC}"/>
                </a:ext>
              </a:extLst>
            </p:cNvPr>
            <p:cNvSpPr/>
            <p:nvPr/>
          </p:nvSpPr>
          <p:spPr>
            <a:xfrm>
              <a:off x="6672064" y="2621951"/>
              <a:ext cx="1323972" cy="1140714"/>
            </a:xfrm>
            <a:prstGeom prst="teardrop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8" name="Teardrop 117">
              <a:extLst>
                <a:ext uri="{FF2B5EF4-FFF2-40B4-BE49-F238E27FC236}">
                  <a16:creationId xmlns:a16="http://schemas.microsoft.com/office/drawing/2014/main" id="{CD2D737B-F4F6-4F23-9F74-05EEEF04790B}"/>
                </a:ext>
              </a:extLst>
            </p:cNvPr>
            <p:cNvSpPr/>
            <p:nvPr/>
          </p:nvSpPr>
          <p:spPr>
            <a:xfrm rot="10800000" flipH="1">
              <a:off x="6723082" y="3901414"/>
              <a:ext cx="1323972" cy="1159590"/>
            </a:xfrm>
            <a:prstGeom prst="teardrop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C8068D-F5F5-4A71-B1B7-A977CF1FA957}"/>
                </a:ext>
              </a:extLst>
            </p:cNvPr>
            <p:cNvSpPr/>
            <p:nvPr/>
          </p:nvSpPr>
          <p:spPr>
            <a:xfrm>
              <a:off x="2389904" y="3062220"/>
              <a:ext cx="2822670" cy="307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lv-LV" b="1" dirty="0">
                  <a:solidFill>
                    <a:srgbClr val="ED7D3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Vakanču reģistrēšana</a:t>
              </a:r>
              <a:endParaRPr lang="lv-LV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19" name="Graphic 19" descr="Target Audience">
              <a:extLst>
                <a:ext uri="{FF2B5EF4-FFF2-40B4-BE49-F238E27FC236}">
                  <a16:creationId xmlns:a16="http://schemas.microsoft.com/office/drawing/2014/main" id="{63A6F4F8-9410-41AE-A160-C1BE082FDB38}"/>
                </a:ext>
              </a:extLst>
            </p:cNvPr>
            <p:cNvGrpSpPr/>
            <p:nvPr/>
          </p:nvGrpSpPr>
          <p:grpSpPr>
            <a:xfrm>
              <a:off x="6965295" y="4036167"/>
              <a:ext cx="839544" cy="825092"/>
              <a:chOff x="897368" y="3058006"/>
              <a:chExt cx="914400" cy="914400"/>
            </a:xfrm>
            <a:solidFill>
              <a:schemeClr val="bg1"/>
            </a:solidFill>
          </p:grpSpPr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9F48A23-F04D-4109-88E8-F08657FE3564}"/>
                  </a:ext>
                </a:extLst>
              </p:cNvPr>
              <p:cNvSpPr/>
              <p:nvPr/>
            </p:nvSpPr>
            <p:spPr>
              <a:xfrm>
                <a:off x="1175974" y="3634745"/>
                <a:ext cx="352425" cy="133350"/>
              </a:xfrm>
              <a:custGeom>
                <a:avLst/>
                <a:gdLst>
                  <a:gd name="connsiteX0" fmla="*/ 333851 w 352425"/>
                  <a:gd name="connsiteY0" fmla="*/ 81439 h 133350"/>
                  <a:gd name="connsiteX1" fmla="*/ 310991 w 352425"/>
                  <a:gd name="connsiteY1" fmla="*/ 27146 h 133350"/>
                  <a:gd name="connsiteX2" fmla="*/ 305276 w 352425"/>
                  <a:gd name="connsiteY2" fmla="*/ 21431 h 133350"/>
                  <a:gd name="connsiteX3" fmla="*/ 27146 w 352425"/>
                  <a:gd name="connsiteY3" fmla="*/ 7144 h 133350"/>
                  <a:gd name="connsiteX4" fmla="*/ 24289 w 352425"/>
                  <a:gd name="connsiteY4" fmla="*/ 9049 h 133350"/>
                  <a:gd name="connsiteX5" fmla="*/ 7144 w 352425"/>
                  <a:gd name="connsiteY5" fmla="*/ 42386 h 133350"/>
                  <a:gd name="connsiteX6" fmla="*/ 7144 w 352425"/>
                  <a:gd name="connsiteY6" fmla="*/ 128111 h 133350"/>
                  <a:gd name="connsiteX7" fmla="*/ 350044 w 352425"/>
                  <a:gd name="connsiteY7" fmla="*/ 128111 h 133350"/>
                  <a:gd name="connsiteX8" fmla="*/ 350044 w 352425"/>
                  <a:gd name="connsiteY8" fmla="*/ 97631 h 133350"/>
                  <a:gd name="connsiteX9" fmla="*/ 333851 w 352425"/>
                  <a:gd name="connsiteY9" fmla="*/ 81439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2425" h="133350">
                    <a:moveTo>
                      <a:pt x="333851" y="81439"/>
                    </a:moveTo>
                    <a:cubicBezTo>
                      <a:pt x="319564" y="67151"/>
                      <a:pt x="310991" y="47149"/>
                      <a:pt x="310991" y="27146"/>
                    </a:cubicBezTo>
                    <a:lnTo>
                      <a:pt x="305276" y="21431"/>
                    </a:lnTo>
                    <a:cubicBezTo>
                      <a:pt x="218599" y="74771"/>
                      <a:pt x="108109" y="69056"/>
                      <a:pt x="27146" y="7144"/>
                    </a:cubicBezTo>
                    <a:lnTo>
                      <a:pt x="24289" y="9049"/>
                    </a:lnTo>
                    <a:cubicBezTo>
                      <a:pt x="13811" y="16669"/>
                      <a:pt x="7144" y="29051"/>
                      <a:pt x="7144" y="42386"/>
                    </a:cubicBezTo>
                    <a:lnTo>
                      <a:pt x="7144" y="128111"/>
                    </a:lnTo>
                    <a:lnTo>
                      <a:pt x="350044" y="128111"/>
                    </a:lnTo>
                    <a:lnTo>
                      <a:pt x="350044" y="97631"/>
                    </a:lnTo>
                    <a:lnTo>
                      <a:pt x="333851" y="814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C282903-3E70-4247-AFB9-008E9EEA6914}"/>
                  </a:ext>
                </a:extLst>
              </p:cNvPr>
              <p:cNvSpPr/>
              <p:nvPr/>
            </p:nvSpPr>
            <p:spPr>
              <a:xfrm>
                <a:off x="1525542" y="3256416"/>
                <a:ext cx="142875" cy="180975"/>
              </a:xfrm>
              <a:custGeom>
                <a:avLst/>
                <a:gdLst>
                  <a:gd name="connsiteX0" fmla="*/ 71914 w 142875"/>
                  <a:gd name="connsiteY0" fmla="*/ 177827 h 180975"/>
                  <a:gd name="connsiteX1" fmla="*/ 142399 w 142875"/>
                  <a:gd name="connsiteY1" fmla="*/ 78767 h 180975"/>
                  <a:gd name="connsiteX2" fmla="*/ 43339 w 142875"/>
                  <a:gd name="connsiteY2" fmla="*/ 8282 h 180975"/>
                  <a:gd name="connsiteX3" fmla="*/ 7144 w 142875"/>
                  <a:gd name="connsiteY3" fmla="*/ 23522 h 180975"/>
                  <a:gd name="connsiteX4" fmla="*/ 71914 w 142875"/>
                  <a:gd name="connsiteY4" fmla="*/ 177827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80975">
                    <a:moveTo>
                      <a:pt x="71914" y="177827"/>
                    </a:moveTo>
                    <a:cubicBezTo>
                      <a:pt x="118586" y="170207"/>
                      <a:pt x="150019" y="125440"/>
                      <a:pt x="142399" y="78767"/>
                    </a:cubicBezTo>
                    <a:cubicBezTo>
                      <a:pt x="134779" y="32095"/>
                      <a:pt x="90011" y="662"/>
                      <a:pt x="43339" y="8282"/>
                    </a:cubicBezTo>
                    <a:cubicBezTo>
                      <a:pt x="30004" y="10187"/>
                      <a:pt x="17621" y="15902"/>
                      <a:pt x="7144" y="23522"/>
                    </a:cubicBezTo>
                    <a:cubicBezTo>
                      <a:pt x="46196" y="65432"/>
                      <a:pt x="69056" y="119725"/>
                      <a:pt x="71914" y="17782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EE284DA-9D41-4B13-960D-01AA39D1B910}"/>
                  </a:ext>
                </a:extLst>
              </p:cNvPr>
              <p:cNvSpPr/>
              <p:nvPr/>
            </p:nvSpPr>
            <p:spPr>
              <a:xfrm>
                <a:off x="1554117" y="3451865"/>
                <a:ext cx="200025" cy="180975"/>
              </a:xfrm>
              <a:custGeom>
                <a:avLst/>
                <a:gdLst>
                  <a:gd name="connsiteX0" fmla="*/ 183356 w 200025"/>
                  <a:gd name="connsiteY0" fmla="*/ 57626 h 180975"/>
                  <a:gd name="connsiteX1" fmla="*/ 99536 w 200025"/>
                  <a:gd name="connsiteY1" fmla="*/ 17621 h 180975"/>
                  <a:gd name="connsiteX2" fmla="*/ 43339 w 200025"/>
                  <a:gd name="connsiteY2" fmla="*/ 7144 h 180975"/>
                  <a:gd name="connsiteX3" fmla="*/ 7144 w 200025"/>
                  <a:gd name="connsiteY3" fmla="*/ 123349 h 180975"/>
                  <a:gd name="connsiteX4" fmla="*/ 12859 w 200025"/>
                  <a:gd name="connsiteY4" fmla="*/ 129064 h 180975"/>
                  <a:gd name="connsiteX5" fmla="*/ 67151 w 200025"/>
                  <a:gd name="connsiteY5" fmla="*/ 151924 h 180975"/>
                  <a:gd name="connsiteX6" fmla="*/ 92869 w 200025"/>
                  <a:gd name="connsiteY6" fmla="*/ 177641 h 180975"/>
                  <a:gd name="connsiteX7" fmla="*/ 200501 w 200025"/>
                  <a:gd name="connsiteY7" fmla="*/ 177641 h 180975"/>
                  <a:gd name="connsiteX8" fmla="*/ 200501 w 200025"/>
                  <a:gd name="connsiteY8" fmla="*/ 91916 h 180975"/>
                  <a:gd name="connsiteX9" fmla="*/ 183356 w 200025"/>
                  <a:gd name="connsiteY9" fmla="*/ 5762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025" h="180975">
                    <a:moveTo>
                      <a:pt x="183356" y="57626"/>
                    </a:moveTo>
                    <a:cubicBezTo>
                      <a:pt x="158591" y="38576"/>
                      <a:pt x="130016" y="24289"/>
                      <a:pt x="99536" y="17621"/>
                    </a:cubicBezTo>
                    <a:cubicBezTo>
                      <a:pt x="81439" y="11906"/>
                      <a:pt x="62389" y="9049"/>
                      <a:pt x="43339" y="7144"/>
                    </a:cubicBezTo>
                    <a:cubicBezTo>
                      <a:pt x="41434" y="48101"/>
                      <a:pt x="29051" y="88106"/>
                      <a:pt x="7144" y="123349"/>
                    </a:cubicBezTo>
                    <a:lnTo>
                      <a:pt x="12859" y="129064"/>
                    </a:lnTo>
                    <a:cubicBezTo>
                      <a:pt x="32861" y="129064"/>
                      <a:pt x="52864" y="137636"/>
                      <a:pt x="67151" y="151924"/>
                    </a:cubicBezTo>
                    <a:lnTo>
                      <a:pt x="92869" y="177641"/>
                    </a:lnTo>
                    <a:lnTo>
                      <a:pt x="200501" y="177641"/>
                    </a:lnTo>
                    <a:lnTo>
                      <a:pt x="200501" y="91916"/>
                    </a:lnTo>
                    <a:cubicBezTo>
                      <a:pt x="200501" y="78581"/>
                      <a:pt x="194786" y="65246"/>
                      <a:pt x="183356" y="576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B6C8D5B-A5AE-46FB-9A68-C741ABBCE8F1}"/>
                  </a:ext>
                </a:extLst>
              </p:cNvPr>
              <p:cNvSpPr/>
              <p:nvPr/>
            </p:nvSpPr>
            <p:spPr>
              <a:xfrm>
                <a:off x="1127397" y="3221353"/>
                <a:ext cx="581025" cy="581025"/>
              </a:xfrm>
              <a:custGeom>
                <a:avLst/>
                <a:gdLst>
                  <a:gd name="connsiteX0" fmla="*/ 564356 w 581025"/>
                  <a:gd name="connsiteY0" fmla="*/ 492926 h 581025"/>
                  <a:gd name="connsiteX1" fmla="*/ 474821 w 581025"/>
                  <a:gd name="connsiteY1" fmla="*/ 402438 h 581025"/>
                  <a:gd name="connsiteX2" fmla="*/ 429101 w 581025"/>
                  <a:gd name="connsiteY2" fmla="*/ 389103 h 581025"/>
                  <a:gd name="connsiteX3" fmla="*/ 396716 w 581025"/>
                  <a:gd name="connsiteY3" fmla="*/ 357671 h 581025"/>
                  <a:gd name="connsiteX4" fmla="*/ 441484 w 581025"/>
                  <a:gd name="connsiteY4" fmla="*/ 226226 h 581025"/>
                  <a:gd name="connsiteX5" fmla="*/ 224314 w 581025"/>
                  <a:gd name="connsiteY5" fmla="*/ 7151 h 581025"/>
                  <a:gd name="connsiteX6" fmla="*/ 7144 w 581025"/>
                  <a:gd name="connsiteY6" fmla="*/ 223368 h 581025"/>
                  <a:gd name="connsiteX7" fmla="*/ 224314 w 581025"/>
                  <a:gd name="connsiteY7" fmla="*/ 442443 h 581025"/>
                  <a:gd name="connsiteX8" fmla="*/ 357664 w 581025"/>
                  <a:gd name="connsiteY8" fmla="*/ 397676 h 581025"/>
                  <a:gd name="connsiteX9" fmla="*/ 390049 w 581025"/>
                  <a:gd name="connsiteY9" fmla="*/ 429108 h 581025"/>
                  <a:gd name="connsiteX10" fmla="*/ 403384 w 581025"/>
                  <a:gd name="connsiteY10" fmla="*/ 474828 h 581025"/>
                  <a:gd name="connsiteX11" fmla="*/ 493871 w 581025"/>
                  <a:gd name="connsiteY11" fmla="*/ 565316 h 581025"/>
                  <a:gd name="connsiteX12" fmla="*/ 565309 w 581025"/>
                  <a:gd name="connsiteY12" fmla="*/ 567221 h 581025"/>
                  <a:gd name="connsiteX13" fmla="*/ 567214 w 581025"/>
                  <a:gd name="connsiteY13" fmla="*/ 495783 h 581025"/>
                  <a:gd name="connsiteX14" fmla="*/ 564356 w 581025"/>
                  <a:gd name="connsiteY14" fmla="*/ 492926 h 581025"/>
                  <a:gd name="connsiteX15" fmla="*/ 564356 w 581025"/>
                  <a:gd name="connsiteY15" fmla="*/ 492926 h 581025"/>
                  <a:gd name="connsiteX16" fmla="*/ 225266 w 581025"/>
                  <a:gd name="connsiteY16" fmla="*/ 51918 h 581025"/>
                  <a:gd name="connsiteX17" fmla="*/ 398621 w 581025"/>
                  <a:gd name="connsiteY17" fmla="*/ 225273 h 581025"/>
                  <a:gd name="connsiteX18" fmla="*/ 357664 w 581025"/>
                  <a:gd name="connsiteY18" fmla="*/ 336716 h 581025"/>
                  <a:gd name="connsiteX19" fmla="*/ 302419 w 581025"/>
                  <a:gd name="connsiteY19" fmla="*/ 316713 h 581025"/>
                  <a:gd name="connsiteX20" fmla="*/ 223361 w 581025"/>
                  <a:gd name="connsiteY20" fmla="*/ 304331 h 581025"/>
                  <a:gd name="connsiteX21" fmla="*/ 144304 w 581025"/>
                  <a:gd name="connsiteY21" fmla="*/ 316713 h 581025"/>
                  <a:gd name="connsiteX22" fmla="*/ 92869 w 581025"/>
                  <a:gd name="connsiteY22" fmla="*/ 337668 h 581025"/>
                  <a:gd name="connsiteX23" fmla="*/ 111919 w 581025"/>
                  <a:gd name="connsiteY23" fmla="*/ 93828 h 581025"/>
                  <a:gd name="connsiteX24" fmla="*/ 225266 w 581025"/>
                  <a:gd name="connsiteY24" fmla="*/ 51918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1025" h="581025">
                    <a:moveTo>
                      <a:pt x="564356" y="492926"/>
                    </a:moveTo>
                    <a:lnTo>
                      <a:pt x="474821" y="402438"/>
                    </a:lnTo>
                    <a:cubicBezTo>
                      <a:pt x="462439" y="391008"/>
                      <a:pt x="446246" y="385293"/>
                      <a:pt x="429101" y="389103"/>
                    </a:cubicBezTo>
                    <a:lnTo>
                      <a:pt x="396716" y="357671"/>
                    </a:lnTo>
                    <a:cubicBezTo>
                      <a:pt x="426244" y="319571"/>
                      <a:pt x="441484" y="273851"/>
                      <a:pt x="441484" y="226226"/>
                    </a:cubicBezTo>
                    <a:cubicBezTo>
                      <a:pt x="442436" y="106211"/>
                      <a:pt x="345281" y="8103"/>
                      <a:pt x="224314" y="7151"/>
                    </a:cubicBezTo>
                    <a:cubicBezTo>
                      <a:pt x="103346" y="6198"/>
                      <a:pt x="7144" y="103353"/>
                      <a:pt x="7144" y="223368"/>
                    </a:cubicBezTo>
                    <a:cubicBezTo>
                      <a:pt x="7144" y="343383"/>
                      <a:pt x="103346" y="441491"/>
                      <a:pt x="224314" y="442443"/>
                    </a:cubicBezTo>
                    <a:cubicBezTo>
                      <a:pt x="271939" y="442443"/>
                      <a:pt x="318611" y="427203"/>
                      <a:pt x="357664" y="397676"/>
                    </a:cubicBezTo>
                    <a:lnTo>
                      <a:pt x="390049" y="429108"/>
                    </a:lnTo>
                    <a:cubicBezTo>
                      <a:pt x="387191" y="445301"/>
                      <a:pt x="391954" y="462446"/>
                      <a:pt x="403384" y="474828"/>
                    </a:cubicBezTo>
                    <a:lnTo>
                      <a:pt x="493871" y="565316"/>
                    </a:lnTo>
                    <a:cubicBezTo>
                      <a:pt x="512921" y="585318"/>
                      <a:pt x="545306" y="586271"/>
                      <a:pt x="565309" y="567221"/>
                    </a:cubicBezTo>
                    <a:cubicBezTo>
                      <a:pt x="585311" y="548171"/>
                      <a:pt x="586264" y="515786"/>
                      <a:pt x="567214" y="495783"/>
                    </a:cubicBezTo>
                    <a:cubicBezTo>
                      <a:pt x="566261" y="494831"/>
                      <a:pt x="565309" y="493878"/>
                      <a:pt x="564356" y="492926"/>
                    </a:cubicBezTo>
                    <a:lnTo>
                      <a:pt x="564356" y="492926"/>
                    </a:lnTo>
                    <a:close/>
                    <a:moveTo>
                      <a:pt x="225266" y="51918"/>
                    </a:moveTo>
                    <a:cubicBezTo>
                      <a:pt x="321469" y="51918"/>
                      <a:pt x="398621" y="129071"/>
                      <a:pt x="398621" y="225273"/>
                    </a:cubicBezTo>
                    <a:cubicBezTo>
                      <a:pt x="398621" y="266231"/>
                      <a:pt x="384334" y="306236"/>
                      <a:pt x="357664" y="336716"/>
                    </a:cubicBezTo>
                    <a:cubicBezTo>
                      <a:pt x="339566" y="328143"/>
                      <a:pt x="321469" y="321476"/>
                      <a:pt x="302419" y="316713"/>
                    </a:cubicBezTo>
                    <a:cubicBezTo>
                      <a:pt x="276701" y="309093"/>
                      <a:pt x="250031" y="304331"/>
                      <a:pt x="223361" y="304331"/>
                    </a:cubicBezTo>
                    <a:cubicBezTo>
                      <a:pt x="196691" y="304331"/>
                      <a:pt x="170021" y="309093"/>
                      <a:pt x="144304" y="316713"/>
                    </a:cubicBezTo>
                    <a:cubicBezTo>
                      <a:pt x="126206" y="321476"/>
                      <a:pt x="109061" y="328143"/>
                      <a:pt x="92869" y="337668"/>
                    </a:cubicBezTo>
                    <a:cubicBezTo>
                      <a:pt x="30956" y="265278"/>
                      <a:pt x="39529" y="155741"/>
                      <a:pt x="111919" y="93828"/>
                    </a:cubicBezTo>
                    <a:cubicBezTo>
                      <a:pt x="143351" y="66206"/>
                      <a:pt x="183356" y="51918"/>
                      <a:pt x="225266" y="519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55DB2BE-069E-4754-8B74-580B96C2902A}"/>
                  </a:ext>
                </a:extLst>
              </p:cNvPr>
              <p:cNvSpPr/>
              <p:nvPr/>
            </p:nvSpPr>
            <p:spPr>
              <a:xfrm>
                <a:off x="1247412" y="3305180"/>
                <a:ext cx="200025" cy="200025"/>
              </a:xfrm>
              <a:custGeom>
                <a:avLst/>
                <a:gdLst>
                  <a:gd name="connsiteX0" fmla="*/ 199549 w 200025"/>
                  <a:gd name="connsiteY0" fmla="*/ 103346 h 200025"/>
                  <a:gd name="connsiteX1" fmla="*/ 103346 w 200025"/>
                  <a:gd name="connsiteY1" fmla="*/ 199549 h 200025"/>
                  <a:gd name="connsiteX2" fmla="*/ 7144 w 200025"/>
                  <a:gd name="connsiteY2" fmla="*/ 103346 h 200025"/>
                  <a:gd name="connsiteX3" fmla="*/ 103346 w 200025"/>
                  <a:gd name="connsiteY3" fmla="*/ 7144 h 200025"/>
                  <a:gd name="connsiteX4" fmla="*/ 199549 w 200025"/>
                  <a:gd name="connsiteY4" fmla="*/ 10334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" h="200025">
                    <a:moveTo>
                      <a:pt x="199549" y="103346"/>
                    </a:moveTo>
                    <a:cubicBezTo>
                      <a:pt x="199549" y="156477"/>
                      <a:pt x="156477" y="199549"/>
                      <a:pt x="103346" y="199549"/>
                    </a:cubicBezTo>
                    <a:cubicBezTo>
                      <a:pt x="50215" y="199549"/>
                      <a:pt x="7144" y="156477"/>
                      <a:pt x="7144" y="103346"/>
                    </a:cubicBezTo>
                    <a:cubicBezTo>
                      <a:pt x="7144" y="50215"/>
                      <a:pt x="50215" y="7144"/>
                      <a:pt x="103346" y="7144"/>
                    </a:cubicBezTo>
                    <a:cubicBezTo>
                      <a:pt x="156477" y="7144"/>
                      <a:pt x="199549" y="50215"/>
                      <a:pt x="199549" y="1033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DDABF72-9A64-4BE7-8F10-2E8E4801AFD6}"/>
                  </a:ext>
                </a:extLst>
              </p:cNvPr>
              <p:cNvSpPr/>
              <p:nvPr/>
            </p:nvSpPr>
            <p:spPr>
              <a:xfrm>
                <a:off x="947374" y="3451865"/>
                <a:ext cx="228600" cy="180975"/>
              </a:xfrm>
              <a:custGeom>
                <a:avLst/>
                <a:gdLst>
                  <a:gd name="connsiteX0" fmla="*/ 159544 w 228600"/>
                  <a:gd name="connsiteY0" fmla="*/ 7144 h 180975"/>
                  <a:gd name="connsiteX1" fmla="*/ 108109 w 228600"/>
                  <a:gd name="connsiteY1" fmla="*/ 17621 h 180975"/>
                  <a:gd name="connsiteX2" fmla="*/ 24289 w 228600"/>
                  <a:gd name="connsiteY2" fmla="*/ 57626 h 180975"/>
                  <a:gd name="connsiteX3" fmla="*/ 7144 w 228600"/>
                  <a:gd name="connsiteY3" fmla="*/ 91916 h 180975"/>
                  <a:gd name="connsiteX4" fmla="*/ 7144 w 228600"/>
                  <a:gd name="connsiteY4" fmla="*/ 177641 h 180975"/>
                  <a:gd name="connsiteX5" fmla="*/ 212884 w 228600"/>
                  <a:gd name="connsiteY5" fmla="*/ 177641 h 180975"/>
                  <a:gd name="connsiteX6" fmla="*/ 227171 w 228600"/>
                  <a:gd name="connsiteY6" fmla="*/ 163354 h 180975"/>
                  <a:gd name="connsiteX7" fmla="*/ 159544 w 2286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600" h="180975">
                    <a:moveTo>
                      <a:pt x="159544" y="7144"/>
                    </a:moveTo>
                    <a:cubicBezTo>
                      <a:pt x="142399" y="9049"/>
                      <a:pt x="125254" y="11906"/>
                      <a:pt x="108109" y="17621"/>
                    </a:cubicBezTo>
                    <a:cubicBezTo>
                      <a:pt x="78581" y="26194"/>
                      <a:pt x="50006" y="40481"/>
                      <a:pt x="24289" y="57626"/>
                    </a:cubicBezTo>
                    <a:cubicBezTo>
                      <a:pt x="12859" y="65246"/>
                      <a:pt x="7144" y="78581"/>
                      <a:pt x="7144" y="91916"/>
                    </a:cubicBezTo>
                    <a:lnTo>
                      <a:pt x="7144" y="177641"/>
                    </a:lnTo>
                    <a:lnTo>
                      <a:pt x="212884" y="177641"/>
                    </a:lnTo>
                    <a:cubicBezTo>
                      <a:pt x="216694" y="171926"/>
                      <a:pt x="221456" y="167164"/>
                      <a:pt x="227171" y="163354"/>
                    </a:cubicBezTo>
                    <a:cubicBezTo>
                      <a:pt x="186214" y="120491"/>
                      <a:pt x="162401" y="65246"/>
                      <a:pt x="15954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275A04-5F17-4B35-A5F3-126977614A42}"/>
                  </a:ext>
                </a:extLst>
              </p:cNvPr>
              <p:cNvSpPr/>
              <p:nvPr/>
            </p:nvSpPr>
            <p:spPr>
              <a:xfrm>
                <a:off x="1032652" y="3256155"/>
                <a:ext cx="142875" cy="180975"/>
              </a:xfrm>
              <a:custGeom>
                <a:avLst/>
                <a:gdLst>
                  <a:gd name="connsiteX0" fmla="*/ 74266 w 142875"/>
                  <a:gd name="connsiteY0" fmla="*/ 177136 h 180975"/>
                  <a:gd name="connsiteX1" fmla="*/ 140941 w 142875"/>
                  <a:gd name="connsiteY1" fmla="*/ 21878 h 180975"/>
                  <a:gd name="connsiteX2" fmla="*/ 21878 w 142875"/>
                  <a:gd name="connsiteY2" fmla="*/ 45691 h 180975"/>
                  <a:gd name="connsiteX3" fmla="*/ 45691 w 142875"/>
                  <a:gd name="connsiteY3" fmla="*/ 164753 h 180975"/>
                  <a:gd name="connsiteX4" fmla="*/ 74266 w 142875"/>
                  <a:gd name="connsiteY4" fmla="*/ 17713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80975">
                    <a:moveTo>
                      <a:pt x="74266" y="177136"/>
                    </a:moveTo>
                    <a:cubicBezTo>
                      <a:pt x="77123" y="119033"/>
                      <a:pt x="100936" y="64741"/>
                      <a:pt x="140941" y="21878"/>
                    </a:cubicBezTo>
                    <a:cubicBezTo>
                      <a:pt x="101888" y="-4792"/>
                      <a:pt x="48548" y="5686"/>
                      <a:pt x="21878" y="45691"/>
                    </a:cubicBezTo>
                    <a:cubicBezTo>
                      <a:pt x="-4792" y="85696"/>
                      <a:pt x="5686" y="138083"/>
                      <a:pt x="45691" y="164753"/>
                    </a:cubicBezTo>
                    <a:cubicBezTo>
                      <a:pt x="54263" y="170468"/>
                      <a:pt x="63788" y="174278"/>
                      <a:pt x="74266" y="1771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63EE59-FC5A-446F-8E23-647221C2574E}"/>
                </a:ext>
              </a:extLst>
            </p:cNvPr>
            <p:cNvSpPr/>
            <p:nvPr/>
          </p:nvSpPr>
          <p:spPr>
            <a:xfrm>
              <a:off x="2271532" y="4093193"/>
              <a:ext cx="3083062" cy="538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lv-LV" b="1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Aktīvie nodarbinātības pasākumi</a:t>
              </a:r>
              <a:endParaRPr lang="lv-LV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9FAA8F-2845-4D27-A768-D9D95454246E}"/>
                </a:ext>
              </a:extLst>
            </p:cNvPr>
            <p:cNvSpPr/>
            <p:nvPr/>
          </p:nvSpPr>
          <p:spPr>
            <a:xfrm>
              <a:off x="8105731" y="2916341"/>
              <a:ext cx="2636849" cy="538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lv-LV" b="1" dirty="0">
                  <a:solidFill>
                    <a:srgbClr val="70AD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Informatīvie un atbalsta pasākumi</a:t>
              </a:r>
              <a:endParaRPr lang="lv-LV" b="1" dirty="0">
                <a:solidFill>
                  <a:srgbClr val="70AD47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27" name="Graphic 15" descr="Handshake">
              <a:extLst>
                <a:ext uri="{FF2B5EF4-FFF2-40B4-BE49-F238E27FC236}">
                  <a16:creationId xmlns:a16="http://schemas.microsoft.com/office/drawing/2014/main" id="{3B778542-0EF2-48F4-998C-BB06575E1B51}"/>
                </a:ext>
              </a:extLst>
            </p:cNvPr>
            <p:cNvGrpSpPr/>
            <p:nvPr/>
          </p:nvGrpSpPr>
          <p:grpSpPr>
            <a:xfrm>
              <a:off x="6914278" y="2751538"/>
              <a:ext cx="839544" cy="825092"/>
              <a:chOff x="597368" y="2758006"/>
              <a:chExt cx="914400" cy="914400"/>
            </a:xfrm>
            <a:solidFill>
              <a:schemeClr val="bg1"/>
            </a:solidFill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4D0A2C6-44C8-4F65-96CA-73762AB82C37}"/>
                  </a:ext>
                </a:extLst>
              </p:cNvPr>
              <p:cNvSpPr/>
              <p:nvPr/>
            </p:nvSpPr>
            <p:spPr>
              <a:xfrm>
                <a:off x="997245" y="3359813"/>
                <a:ext cx="85725" cy="85725"/>
              </a:xfrm>
              <a:custGeom>
                <a:avLst/>
                <a:gdLst>
                  <a:gd name="connsiteX0" fmla="*/ 27795 w 85725"/>
                  <a:gd name="connsiteY0" fmla="*/ 87803 h 85725"/>
                  <a:gd name="connsiteX1" fmla="*/ 13508 w 85725"/>
                  <a:gd name="connsiteY1" fmla="*/ 83040 h 85725"/>
                  <a:gd name="connsiteX2" fmla="*/ 11603 w 85725"/>
                  <a:gd name="connsiteY2" fmla="*/ 56370 h 85725"/>
                  <a:gd name="connsiteX3" fmla="*/ 48750 w 85725"/>
                  <a:gd name="connsiteY3" fmla="*/ 13508 h 85725"/>
                  <a:gd name="connsiteX4" fmla="*/ 75420 w 85725"/>
                  <a:gd name="connsiteY4" fmla="*/ 11603 h 85725"/>
                  <a:gd name="connsiteX5" fmla="*/ 77325 w 85725"/>
                  <a:gd name="connsiteY5" fmla="*/ 38272 h 85725"/>
                  <a:gd name="connsiteX6" fmla="*/ 40178 w 85725"/>
                  <a:gd name="connsiteY6" fmla="*/ 81135 h 85725"/>
                  <a:gd name="connsiteX7" fmla="*/ 27795 w 85725"/>
                  <a:gd name="connsiteY7" fmla="*/ 8780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85725">
                    <a:moveTo>
                      <a:pt x="27795" y="87803"/>
                    </a:moveTo>
                    <a:cubicBezTo>
                      <a:pt x="23033" y="87803"/>
                      <a:pt x="17318" y="86850"/>
                      <a:pt x="13508" y="83040"/>
                    </a:cubicBezTo>
                    <a:cubicBezTo>
                      <a:pt x="5888" y="76372"/>
                      <a:pt x="4935" y="63990"/>
                      <a:pt x="11603" y="56370"/>
                    </a:cubicBezTo>
                    <a:lnTo>
                      <a:pt x="48750" y="13508"/>
                    </a:lnTo>
                    <a:cubicBezTo>
                      <a:pt x="55418" y="5888"/>
                      <a:pt x="67800" y="4935"/>
                      <a:pt x="75420" y="11603"/>
                    </a:cubicBezTo>
                    <a:cubicBezTo>
                      <a:pt x="83040" y="18270"/>
                      <a:pt x="83993" y="30653"/>
                      <a:pt x="77325" y="38272"/>
                    </a:cubicBezTo>
                    <a:lnTo>
                      <a:pt x="40178" y="81135"/>
                    </a:lnTo>
                    <a:cubicBezTo>
                      <a:pt x="37320" y="84945"/>
                      <a:pt x="32558" y="86850"/>
                      <a:pt x="27795" y="878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7ECC43AC-347B-4DDF-B6A8-969179D6DB4D}"/>
                  </a:ext>
                </a:extLst>
              </p:cNvPr>
              <p:cNvSpPr/>
              <p:nvPr/>
            </p:nvSpPr>
            <p:spPr>
              <a:xfrm>
                <a:off x="933915" y="3321248"/>
                <a:ext cx="104775" cy="104775"/>
              </a:xfrm>
              <a:custGeom>
                <a:avLst/>
                <a:gdLst>
                  <a:gd name="connsiteX0" fmla="*/ 33023 w 104775"/>
                  <a:gd name="connsiteY0" fmla="*/ 104460 h 104775"/>
                  <a:gd name="connsiteX1" fmla="*/ 14925 w 104775"/>
                  <a:gd name="connsiteY1" fmla="*/ 98745 h 104775"/>
                  <a:gd name="connsiteX2" fmla="*/ 13020 w 104775"/>
                  <a:gd name="connsiteY2" fmla="*/ 65408 h 104775"/>
                  <a:gd name="connsiteX3" fmla="*/ 56835 w 104775"/>
                  <a:gd name="connsiteY3" fmla="*/ 14925 h 104775"/>
                  <a:gd name="connsiteX4" fmla="*/ 90173 w 104775"/>
                  <a:gd name="connsiteY4" fmla="*/ 13020 h 104775"/>
                  <a:gd name="connsiteX5" fmla="*/ 92078 w 104775"/>
                  <a:gd name="connsiteY5" fmla="*/ 46358 h 104775"/>
                  <a:gd name="connsiteX6" fmla="*/ 48263 w 104775"/>
                  <a:gd name="connsiteY6" fmla="*/ 96840 h 104775"/>
                  <a:gd name="connsiteX7" fmla="*/ 33023 w 104775"/>
                  <a:gd name="connsiteY7" fmla="*/ 104460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04775">
                    <a:moveTo>
                      <a:pt x="33023" y="104460"/>
                    </a:moveTo>
                    <a:cubicBezTo>
                      <a:pt x="26355" y="105413"/>
                      <a:pt x="20640" y="103508"/>
                      <a:pt x="14925" y="98745"/>
                    </a:cubicBezTo>
                    <a:cubicBezTo>
                      <a:pt x="5400" y="90173"/>
                      <a:pt x="4448" y="74933"/>
                      <a:pt x="13020" y="65408"/>
                    </a:cubicBezTo>
                    <a:lnTo>
                      <a:pt x="56835" y="14925"/>
                    </a:lnTo>
                    <a:cubicBezTo>
                      <a:pt x="65408" y="5400"/>
                      <a:pt x="80648" y="4448"/>
                      <a:pt x="90173" y="13020"/>
                    </a:cubicBezTo>
                    <a:cubicBezTo>
                      <a:pt x="99698" y="21593"/>
                      <a:pt x="100650" y="36833"/>
                      <a:pt x="92078" y="46358"/>
                    </a:cubicBezTo>
                    <a:lnTo>
                      <a:pt x="48263" y="96840"/>
                    </a:lnTo>
                    <a:cubicBezTo>
                      <a:pt x="44453" y="101603"/>
                      <a:pt x="38738" y="104460"/>
                      <a:pt x="33023" y="1044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A570A0B-6B35-4478-ABE1-9EAD85537CB8}"/>
                  </a:ext>
                </a:extLst>
              </p:cNvPr>
              <p:cNvSpPr/>
              <p:nvPr/>
            </p:nvSpPr>
            <p:spPr>
              <a:xfrm>
                <a:off x="869091" y="3276427"/>
                <a:ext cx="114300" cy="114300"/>
              </a:xfrm>
              <a:custGeom>
                <a:avLst/>
                <a:gdLst>
                  <a:gd name="connsiteX0" fmla="*/ 37839 w 114300"/>
                  <a:gd name="connsiteY0" fmla="*/ 114039 h 114300"/>
                  <a:gd name="connsiteX1" fmla="*/ 16884 w 114300"/>
                  <a:gd name="connsiteY1" fmla="*/ 107372 h 114300"/>
                  <a:gd name="connsiteX2" fmla="*/ 14027 w 114300"/>
                  <a:gd name="connsiteY2" fmla="*/ 67367 h 114300"/>
                  <a:gd name="connsiteX3" fmla="*/ 57842 w 114300"/>
                  <a:gd name="connsiteY3" fmla="*/ 16884 h 114300"/>
                  <a:gd name="connsiteX4" fmla="*/ 97847 w 114300"/>
                  <a:gd name="connsiteY4" fmla="*/ 14027 h 114300"/>
                  <a:gd name="connsiteX5" fmla="*/ 100704 w 114300"/>
                  <a:gd name="connsiteY5" fmla="*/ 54032 h 114300"/>
                  <a:gd name="connsiteX6" fmla="*/ 56889 w 114300"/>
                  <a:gd name="connsiteY6" fmla="*/ 104514 h 114300"/>
                  <a:gd name="connsiteX7" fmla="*/ 37839 w 114300"/>
                  <a:gd name="connsiteY7" fmla="*/ 1140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14300">
                    <a:moveTo>
                      <a:pt x="37839" y="114039"/>
                    </a:moveTo>
                    <a:cubicBezTo>
                      <a:pt x="30219" y="114992"/>
                      <a:pt x="22599" y="112134"/>
                      <a:pt x="16884" y="107372"/>
                    </a:cubicBezTo>
                    <a:cubicBezTo>
                      <a:pt x="5454" y="96894"/>
                      <a:pt x="3549" y="78797"/>
                      <a:pt x="14027" y="67367"/>
                    </a:cubicBezTo>
                    <a:lnTo>
                      <a:pt x="57842" y="16884"/>
                    </a:lnTo>
                    <a:cubicBezTo>
                      <a:pt x="68319" y="5454"/>
                      <a:pt x="86417" y="3549"/>
                      <a:pt x="97847" y="14027"/>
                    </a:cubicBezTo>
                    <a:cubicBezTo>
                      <a:pt x="109277" y="24504"/>
                      <a:pt x="111182" y="42602"/>
                      <a:pt x="100704" y="54032"/>
                    </a:cubicBezTo>
                    <a:lnTo>
                      <a:pt x="56889" y="104514"/>
                    </a:lnTo>
                    <a:cubicBezTo>
                      <a:pt x="52127" y="110229"/>
                      <a:pt x="44507" y="114039"/>
                      <a:pt x="37839" y="1140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BD25467-6A29-4EA4-81EA-55FBB7EB5DEF}"/>
                  </a:ext>
                </a:extLst>
              </p:cNvPr>
              <p:cNvSpPr/>
              <p:nvPr/>
            </p:nvSpPr>
            <p:spPr>
              <a:xfrm>
                <a:off x="799559" y="3234517"/>
                <a:ext cx="114300" cy="123825"/>
              </a:xfrm>
              <a:custGeom>
                <a:avLst/>
                <a:gdLst>
                  <a:gd name="connsiteX0" fmla="*/ 37839 w 114300"/>
                  <a:gd name="connsiteY0" fmla="*/ 120707 h 123825"/>
                  <a:gd name="connsiteX1" fmla="*/ 16884 w 114300"/>
                  <a:gd name="connsiteY1" fmla="*/ 114039 h 123825"/>
                  <a:gd name="connsiteX2" fmla="*/ 14027 w 114300"/>
                  <a:gd name="connsiteY2" fmla="*/ 74034 h 123825"/>
                  <a:gd name="connsiteX3" fmla="*/ 64509 w 114300"/>
                  <a:gd name="connsiteY3" fmla="*/ 16884 h 123825"/>
                  <a:gd name="connsiteX4" fmla="*/ 104514 w 114300"/>
                  <a:gd name="connsiteY4" fmla="*/ 14027 h 123825"/>
                  <a:gd name="connsiteX5" fmla="*/ 107372 w 114300"/>
                  <a:gd name="connsiteY5" fmla="*/ 54032 h 123825"/>
                  <a:gd name="connsiteX6" fmla="*/ 56889 w 114300"/>
                  <a:gd name="connsiteY6" fmla="*/ 111182 h 123825"/>
                  <a:gd name="connsiteX7" fmla="*/ 37839 w 114300"/>
                  <a:gd name="connsiteY7" fmla="*/ 120707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23825">
                    <a:moveTo>
                      <a:pt x="37839" y="120707"/>
                    </a:moveTo>
                    <a:cubicBezTo>
                      <a:pt x="30219" y="121659"/>
                      <a:pt x="22599" y="118802"/>
                      <a:pt x="16884" y="114039"/>
                    </a:cubicBezTo>
                    <a:cubicBezTo>
                      <a:pt x="5454" y="103562"/>
                      <a:pt x="3549" y="85464"/>
                      <a:pt x="14027" y="74034"/>
                    </a:cubicBezTo>
                    <a:lnTo>
                      <a:pt x="64509" y="16884"/>
                    </a:lnTo>
                    <a:cubicBezTo>
                      <a:pt x="74987" y="5454"/>
                      <a:pt x="93084" y="3549"/>
                      <a:pt x="104514" y="14027"/>
                    </a:cubicBezTo>
                    <a:cubicBezTo>
                      <a:pt x="115944" y="24504"/>
                      <a:pt x="117849" y="42602"/>
                      <a:pt x="107372" y="54032"/>
                    </a:cubicBezTo>
                    <a:lnTo>
                      <a:pt x="56889" y="111182"/>
                    </a:lnTo>
                    <a:cubicBezTo>
                      <a:pt x="51174" y="116897"/>
                      <a:pt x="44507" y="119754"/>
                      <a:pt x="37839" y="1207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0E341CC-A58E-43A0-AECB-A2E6104C6379}"/>
                  </a:ext>
                </a:extLst>
              </p:cNvPr>
              <p:cNvSpPr/>
              <p:nvPr/>
            </p:nvSpPr>
            <p:spPr>
              <a:xfrm>
                <a:off x="634039" y="2959460"/>
                <a:ext cx="200025" cy="238125"/>
              </a:xfrm>
              <a:custGeom>
                <a:avLst/>
                <a:gdLst>
                  <a:gd name="connsiteX0" fmla="*/ 7144 w 200025"/>
                  <a:gd name="connsiteY0" fmla="*/ 186214 h 238125"/>
                  <a:gd name="connsiteX1" fmla="*/ 80486 w 200025"/>
                  <a:gd name="connsiteY1" fmla="*/ 230981 h 238125"/>
                  <a:gd name="connsiteX2" fmla="*/ 106204 w 200025"/>
                  <a:gd name="connsiteY2" fmla="*/ 224314 h 238125"/>
                  <a:gd name="connsiteX3" fmla="*/ 194786 w 200025"/>
                  <a:gd name="connsiteY3" fmla="*/ 77629 h 238125"/>
                  <a:gd name="connsiteX4" fmla="*/ 188119 w 200025"/>
                  <a:gd name="connsiteY4" fmla="*/ 51911 h 238125"/>
                  <a:gd name="connsiteX5" fmla="*/ 115729 w 200025"/>
                  <a:gd name="connsiteY5" fmla="*/ 7144 h 238125"/>
                  <a:gd name="connsiteX6" fmla="*/ 7144 w 200025"/>
                  <a:gd name="connsiteY6" fmla="*/ 18621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" h="238125">
                    <a:moveTo>
                      <a:pt x="7144" y="186214"/>
                    </a:moveTo>
                    <a:lnTo>
                      <a:pt x="80486" y="230981"/>
                    </a:lnTo>
                    <a:cubicBezTo>
                      <a:pt x="89059" y="236696"/>
                      <a:pt x="101441" y="233839"/>
                      <a:pt x="106204" y="224314"/>
                    </a:cubicBezTo>
                    <a:lnTo>
                      <a:pt x="194786" y="77629"/>
                    </a:lnTo>
                    <a:cubicBezTo>
                      <a:pt x="200501" y="69056"/>
                      <a:pt x="197644" y="56674"/>
                      <a:pt x="188119" y="51911"/>
                    </a:cubicBezTo>
                    <a:lnTo>
                      <a:pt x="115729" y="7144"/>
                    </a:lnTo>
                    <a:lnTo>
                      <a:pt x="7144" y="1862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F5F0A686-B1A8-43FF-BAC0-424B700AAA14}"/>
                  </a:ext>
                </a:extLst>
              </p:cNvPr>
              <p:cNvSpPr/>
              <p:nvPr/>
            </p:nvSpPr>
            <p:spPr>
              <a:xfrm>
                <a:off x="751197" y="3045185"/>
                <a:ext cx="523875" cy="419100"/>
              </a:xfrm>
              <a:custGeom>
                <a:avLst/>
                <a:gdLst>
                  <a:gd name="connsiteX0" fmla="*/ 507206 w 523875"/>
                  <a:gd name="connsiteY0" fmla="*/ 225266 h 419100"/>
                  <a:gd name="connsiteX1" fmla="*/ 353854 w 523875"/>
                  <a:gd name="connsiteY1" fmla="*/ 93821 h 419100"/>
                  <a:gd name="connsiteX2" fmla="*/ 343376 w 523875"/>
                  <a:gd name="connsiteY2" fmla="*/ 84296 h 419100"/>
                  <a:gd name="connsiteX3" fmla="*/ 277654 w 523875"/>
                  <a:gd name="connsiteY3" fmla="*/ 159544 h 419100"/>
                  <a:gd name="connsiteX4" fmla="*/ 239554 w 523875"/>
                  <a:gd name="connsiteY4" fmla="*/ 178594 h 419100"/>
                  <a:gd name="connsiteX5" fmla="*/ 234791 w 523875"/>
                  <a:gd name="connsiteY5" fmla="*/ 178594 h 419100"/>
                  <a:gd name="connsiteX6" fmla="*/ 197644 w 523875"/>
                  <a:gd name="connsiteY6" fmla="*/ 164306 h 419100"/>
                  <a:gd name="connsiteX7" fmla="*/ 191929 w 523875"/>
                  <a:gd name="connsiteY7" fmla="*/ 83344 h 419100"/>
                  <a:gd name="connsiteX8" fmla="*/ 248126 w 523875"/>
                  <a:gd name="connsiteY8" fmla="*/ 18574 h 419100"/>
                  <a:gd name="connsiteX9" fmla="*/ 90011 w 523875"/>
                  <a:gd name="connsiteY9" fmla="*/ 7144 h 419100"/>
                  <a:gd name="connsiteX10" fmla="*/ 7144 w 523875"/>
                  <a:gd name="connsiteY10" fmla="*/ 144304 h 419100"/>
                  <a:gd name="connsiteX11" fmla="*/ 71914 w 523875"/>
                  <a:gd name="connsiteY11" fmla="*/ 219551 h 419100"/>
                  <a:gd name="connsiteX12" fmla="*/ 96679 w 523875"/>
                  <a:gd name="connsiteY12" fmla="*/ 190976 h 419100"/>
                  <a:gd name="connsiteX13" fmla="*/ 132874 w 523875"/>
                  <a:gd name="connsiteY13" fmla="*/ 174784 h 419100"/>
                  <a:gd name="connsiteX14" fmla="*/ 132874 w 523875"/>
                  <a:gd name="connsiteY14" fmla="*/ 174784 h 419100"/>
                  <a:gd name="connsiteX15" fmla="*/ 164306 w 523875"/>
                  <a:gd name="connsiteY15" fmla="*/ 186214 h 419100"/>
                  <a:gd name="connsiteX16" fmla="*/ 180499 w 523875"/>
                  <a:gd name="connsiteY16" fmla="*/ 220504 h 419100"/>
                  <a:gd name="connsiteX17" fmla="*/ 196691 w 523875"/>
                  <a:gd name="connsiteY17" fmla="*/ 217646 h 419100"/>
                  <a:gd name="connsiteX18" fmla="*/ 228124 w 523875"/>
                  <a:gd name="connsiteY18" fmla="*/ 229076 h 419100"/>
                  <a:gd name="connsiteX19" fmla="*/ 244316 w 523875"/>
                  <a:gd name="connsiteY19" fmla="*/ 264319 h 419100"/>
                  <a:gd name="connsiteX20" fmla="*/ 256699 w 523875"/>
                  <a:gd name="connsiteY20" fmla="*/ 262414 h 419100"/>
                  <a:gd name="connsiteX21" fmla="*/ 256699 w 523875"/>
                  <a:gd name="connsiteY21" fmla="*/ 262414 h 419100"/>
                  <a:gd name="connsiteX22" fmla="*/ 285274 w 523875"/>
                  <a:gd name="connsiteY22" fmla="*/ 272891 h 419100"/>
                  <a:gd name="connsiteX23" fmla="*/ 299561 w 523875"/>
                  <a:gd name="connsiteY23" fmla="*/ 302419 h 419100"/>
                  <a:gd name="connsiteX24" fmla="*/ 310039 w 523875"/>
                  <a:gd name="connsiteY24" fmla="*/ 300514 h 419100"/>
                  <a:gd name="connsiteX25" fmla="*/ 310039 w 523875"/>
                  <a:gd name="connsiteY25" fmla="*/ 300514 h 419100"/>
                  <a:gd name="connsiteX26" fmla="*/ 334804 w 523875"/>
                  <a:gd name="connsiteY26" fmla="*/ 310039 h 419100"/>
                  <a:gd name="connsiteX27" fmla="*/ 348139 w 523875"/>
                  <a:gd name="connsiteY27" fmla="*/ 335756 h 419100"/>
                  <a:gd name="connsiteX28" fmla="*/ 338614 w 523875"/>
                  <a:gd name="connsiteY28" fmla="*/ 363379 h 419100"/>
                  <a:gd name="connsiteX29" fmla="*/ 306229 w 523875"/>
                  <a:gd name="connsiteY29" fmla="*/ 400526 h 419100"/>
                  <a:gd name="connsiteX30" fmla="*/ 319564 w 523875"/>
                  <a:gd name="connsiteY30" fmla="*/ 411004 h 419100"/>
                  <a:gd name="connsiteX31" fmla="*/ 342424 w 523875"/>
                  <a:gd name="connsiteY31" fmla="*/ 416719 h 419100"/>
                  <a:gd name="connsiteX32" fmla="*/ 376714 w 523875"/>
                  <a:gd name="connsiteY32" fmla="*/ 375761 h 419100"/>
                  <a:gd name="connsiteX33" fmla="*/ 376714 w 523875"/>
                  <a:gd name="connsiteY33" fmla="*/ 374809 h 419100"/>
                  <a:gd name="connsiteX34" fmla="*/ 386239 w 523875"/>
                  <a:gd name="connsiteY34" fmla="*/ 375761 h 419100"/>
                  <a:gd name="connsiteX35" fmla="*/ 420529 w 523875"/>
                  <a:gd name="connsiteY35" fmla="*/ 334804 h 419100"/>
                  <a:gd name="connsiteX36" fmla="*/ 420529 w 523875"/>
                  <a:gd name="connsiteY36" fmla="*/ 333851 h 419100"/>
                  <a:gd name="connsiteX37" fmla="*/ 430054 w 523875"/>
                  <a:gd name="connsiteY37" fmla="*/ 334804 h 419100"/>
                  <a:gd name="connsiteX38" fmla="*/ 464344 w 523875"/>
                  <a:gd name="connsiteY38" fmla="*/ 293846 h 419100"/>
                  <a:gd name="connsiteX39" fmla="*/ 463391 w 523875"/>
                  <a:gd name="connsiteY39" fmla="*/ 288131 h 419100"/>
                  <a:gd name="connsiteX40" fmla="*/ 483394 w 523875"/>
                  <a:gd name="connsiteY40" fmla="*/ 291941 h 419100"/>
                  <a:gd name="connsiteX41" fmla="*/ 517684 w 523875"/>
                  <a:gd name="connsiteY41" fmla="*/ 250984 h 419100"/>
                  <a:gd name="connsiteX42" fmla="*/ 507206 w 523875"/>
                  <a:gd name="connsiteY42" fmla="*/ 225266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23875" h="419100">
                    <a:moveTo>
                      <a:pt x="507206" y="225266"/>
                    </a:moveTo>
                    <a:lnTo>
                      <a:pt x="353854" y="93821"/>
                    </a:lnTo>
                    <a:lnTo>
                      <a:pt x="343376" y="84296"/>
                    </a:lnTo>
                    <a:lnTo>
                      <a:pt x="277654" y="159544"/>
                    </a:lnTo>
                    <a:cubicBezTo>
                      <a:pt x="268129" y="170974"/>
                      <a:pt x="254794" y="177641"/>
                      <a:pt x="239554" y="178594"/>
                    </a:cubicBezTo>
                    <a:cubicBezTo>
                      <a:pt x="237649" y="178594"/>
                      <a:pt x="235744" y="178594"/>
                      <a:pt x="234791" y="178594"/>
                    </a:cubicBezTo>
                    <a:cubicBezTo>
                      <a:pt x="220504" y="178594"/>
                      <a:pt x="207169" y="173831"/>
                      <a:pt x="197644" y="164306"/>
                    </a:cubicBezTo>
                    <a:cubicBezTo>
                      <a:pt x="173831" y="143351"/>
                      <a:pt x="171926" y="107156"/>
                      <a:pt x="191929" y="83344"/>
                    </a:cubicBezTo>
                    <a:lnTo>
                      <a:pt x="248126" y="18574"/>
                    </a:lnTo>
                    <a:cubicBezTo>
                      <a:pt x="204311" y="12859"/>
                      <a:pt x="148114" y="35719"/>
                      <a:pt x="90011" y="7144"/>
                    </a:cubicBezTo>
                    <a:lnTo>
                      <a:pt x="7144" y="144304"/>
                    </a:lnTo>
                    <a:lnTo>
                      <a:pt x="71914" y="219551"/>
                    </a:lnTo>
                    <a:lnTo>
                      <a:pt x="96679" y="190976"/>
                    </a:lnTo>
                    <a:cubicBezTo>
                      <a:pt x="105251" y="180499"/>
                      <a:pt x="118586" y="174784"/>
                      <a:pt x="132874" y="174784"/>
                    </a:cubicBezTo>
                    <a:lnTo>
                      <a:pt x="132874" y="174784"/>
                    </a:lnTo>
                    <a:cubicBezTo>
                      <a:pt x="144304" y="174784"/>
                      <a:pt x="155734" y="178594"/>
                      <a:pt x="164306" y="186214"/>
                    </a:cubicBezTo>
                    <a:cubicBezTo>
                      <a:pt x="174784" y="194786"/>
                      <a:pt x="179546" y="207169"/>
                      <a:pt x="180499" y="220504"/>
                    </a:cubicBezTo>
                    <a:cubicBezTo>
                      <a:pt x="185261" y="218599"/>
                      <a:pt x="190976" y="217646"/>
                      <a:pt x="196691" y="217646"/>
                    </a:cubicBezTo>
                    <a:cubicBezTo>
                      <a:pt x="208121" y="217646"/>
                      <a:pt x="219551" y="221456"/>
                      <a:pt x="228124" y="229076"/>
                    </a:cubicBezTo>
                    <a:cubicBezTo>
                      <a:pt x="238601" y="238601"/>
                      <a:pt x="244316" y="250984"/>
                      <a:pt x="244316" y="264319"/>
                    </a:cubicBezTo>
                    <a:cubicBezTo>
                      <a:pt x="248126" y="263366"/>
                      <a:pt x="252889" y="262414"/>
                      <a:pt x="256699" y="262414"/>
                    </a:cubicBezTo>
                    <a:lnTo>
                      <a:pt x="256699" y="262414"/>
                    </a:lnTo>
                    <a:cubicBezTo>
                      <a:pt x="267176" y="262414"/>
                      <a:pt x="276701" y="266224"/>
                      <a:pt x="285274" y="272891"/>
                    </a:cubicBezTo>
                    <a:cubicBezTo>
                      <a:pt x="293846" y="280511"/>
                      <a:pt x="298609" y="290989"/>
                      <a:pt x="299561" y="302419"/>
                    </a:cubicBezTo>
                    <a:cubicBezTo>
                      <a:pt x="302419" y="301466"/>
                      <a:pt x="306229" y="300514"/>
                      <a:pt x="310039" y="300514"/>
                    </a:cubicBezTo>
                    <a:lnTo>
                      <a:pt x="310039" y="300514"/>
                    </a:lnTo>
                    <a:cubicBezTo>
                      <a:pt x="319564" y="300514"/>
                      <a:pt x="328136" y="303371"/>
                      <a:pt x="334804" y="310039"/>
                    </a:cubicBezTo>
                    <a:cubicBezTo>
                      <a:pt x="342424" y="316706"/>
                      <a:pt x="347186" y="326231"/>
                      <a:pt x="348139" y="335756"/>
                    </a:cubicBezTo>
                    <a:cubicBezTo>
                      <a:pt x="349091" y="346234"/>
                      <a:pt x="345281" y="355759"/>
                      <a:pt x="338614" y="363379"/>
                    </a:cubicBezTo>
                    <a:lnTo>
                      <a:pt x="306229" y="400526"/>
                    </a:lnTo>
                    <a:lnTo>
                      <a:pt x="319564" y="411004"/>
                    </a:lnTo>
                    <a:cubicBezTo>
                      <a:pt x="326231" y="414814"/>
                      <a:pt x="333851" y="417671"/>
                      <a:pt x="342424" y="416719"/>
                    </a:cubicBezTo>
                    <a:cubicBezTo>
                      <a:pt x="363379" y="414814"/>
                      <a:pt x="378619" y="396716"/>
                      <a:pt x="376714" y="375761"/>
                    </a:cubicBezTo>
                    <a:cubicBezTo>
                      <a:pt x="376714" y="375761"/>
                      <a:pt x="376714" y="374809"/>
                      <a:pt x="376714" y="374809"/>
                    </a:cubicBezTo>
                    <a:cubicBezTo>
                      <a:pt x="379571" y="375761"/>
                      <a:pt x="383381" y="375761"/>
                      <a:pt x="386239" y="375761"/>
                    </a:cubicBezTo>
                    <a:cubicBezTo>
                      <a:pt x="407194" y="373856"/>
                      <a:pt x="422434" y="355759"/>
                      <a:pt x="420529" y="334804"/>
                    </a:cubicBezTo>
                    <a:cubicBezTo>
                      <a:pt x="420529" y="334804"/>
                      <a:pt x="420529" y="333851"/>
                      <a:pt x="420529" y="333851"/>
                    </a:cubicBezTo>
                    <a:cubicBezTo>
                      <a:pt x="423386" y="334804"/>
                      <a:pt x="427196" y="334804"/>
                      <a:pt x="430054" y="334804"/>
                    </a:cubicBezTo>
                    <a:cubicBezTo>
                      <a:pt x="451009" y="332899"/>
                      <a:pt x="466249" y="314801"/>
                      <a:pt x="464344" y="293846"/>
                    </a:cubicBezTo>
                    <a:cubicBezTo>
                      <a:pt x="464344" y="291941"/>
                      <a:pt x="463391" y="290036"/>
                      <a:pt x="463391" y="288131"/>
                    </a:cubicBezTo>
                    <a:cubicBezTo>
                      <a:pt x="469106" y="290989"/>
                      <a:pt x="475774" y="292894"/>
                      <a:pt x="483394" y="291941"/>
                    </a:cubicBezTo>
                    <a:cubicBezTo>
                      <a:pt x="504349" y="290036"/>
                      <a:pt x="519589" y="271939"/>
                      <a:pt x="517684" y="250984"/>
                    </a:cubicBezTo>
                    <a:cubicBezTo>
                      <a:pt x="518636" y="240506"/>
                      <a:pt x="513874" y="231934"/>
                      <a:pt x="507206" y="2252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8392336-7EAE-4950-80B5-93B2A8B24707}"/>
                  </a:ext>
                </a:extLst>
              </p:cNvPr>
              <p:cNvSpPr/>
              <p:nvPr/>
            </p:nvSpPr>
            <p:spPr>
              <a:xfrm>
                <a:off x="1270234" y="2959460"/>
                <a:ext cx="200025" cy="238125"/>
              </a:xfrm>
              <a:custGeom>
                <a:avLst/>
                <a:gdLst>
                  <a:gd name="connsiteX0" fmla="*/ 197719 w 200025"/>
                  <a:gd name="connsiteY0" fmla="*/ 186214 h 238125"/>
                  <a:gd name="connsiteX1" fmla="*/ 124376 w 200025"/>
                  <a:gd name="connsiteY1" fmla="*/ 230981 h 238125"/>
                  <a:gd name="connsiteX2" fmla="*/ 98659 w 200025"/>
                  <a:gd name="connsiteY2" fmla="*/ 224314 h 238125"/>
                  <a:gd name="connsiteX3" fmla="*/ 10076 w 200025"/>
                  <a:gd name="connsiteY3" fmla="*/ 77629 h 238125"/>
                  <a:gd name="connsiteX4" fmla="*/ 16744 w 200025"/>
                  <a:gd name="connsiteY4" fmla="*/ 51911 h 238125"/>
                  <a:gd name="connsiteX5" fmla="*/ 90086 w 200025"/>
                  <a:gd name="connsiteY5" fmla="*/ 7144 h 238125"/>
                  <a:gd name="connsiteX6" fmla="*/ 197719 w 200025"/>
                  <a:gd name="connsiteY6" fmla="*/ 18621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" h="238125">
                    <a:moveTo>
                      <a:pt x="197719" y="186214"/>
                    </a:moveTo>
                    <a:lnTo>
                      <a:pt x="124376" y="230981"/>
                    </a:lnTo>
                    <a:cubicBezTo>
                      <a:pt x="115804" y="236696"/>
                      <a:pt x="103421" y="233839"/>
                      <a:pt x="98659" y="224314"/>
                    </a:cubicBezTo>
                    <a:lnTo>
                      <a:pt x="10076" y="77629"/>
                    </a:lnTo>
                    <a:cubicBezTo>
                      <a:pt x="4361" y="69056"/>
                      <a:pt x="7219" y="56674"/>
                      <a:pt x="16744" y="51911"/>
                    </a:cubicBezTo>
                    <a:lnTo>
                      <a:pt x="90086" y="7144"/>
                    </a:lnTo>
                    <a:lnTo>
                      <a:pt x="197719" y="1862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E2AD3FC-74BD-4A1B-BD68-35DE3D4A5E05}"/>
                  </a:ext>
                </a:extLst>
              </p:cNvPr>
              <p:cNvSpPr/>
              <p:nvPr/>
            </p:nvSpPr>
            <p:spPr>
              <a:xfrm>
                <a:off x="939691" y="3036470"/>
                <a:ext cx="409575" cy="238125"/>
              </a:xfrm>
              <a:custGeom>
                <a:avLst/>
                <a:gdLst>
                  <a:gd name="connsiteX0" fmla="*/ 329189 w 409575"/>
                  <a:gd name="connsiteY0" fmla="*/ 19668 h 238125"/>
                  <a:gd name="connsiteX1" fmla="*/ 129164 w 409575"/>
                  <a:gd name="connsiteY1" fmla="*/ 8238 h 238125"/>
                  <a:gd name="connsiteX2" fmla="*/ 124402 w 409575"/>
                  <a:gd name="connsiteY2" fmla="*/ 7286 h 238125"/>
                  <a:gd name="connsiteX3" fmla="*/ 92016 w 409575"/>
                  <a:gd name="connsiteY3" fmla="*/ 19668 h 238125"/>
                  <a:gd name="connsiteX4" fmla="*/ 16769 w 409575"/>
                  <a:gd name="connsiteY4" fmla="*/ 105393 h 238125"/>
                  <a:gd name="connsiteX5" fmla="*/ 20579 w 409575"/>
                  <a:gd name="connsiteY5" fmla="*/ 158733 h 238125"/>
                  <a:gd name="connsiteX6" fmla="*/ 49154 w 409575"/>
                  <a:gd name="connsiteY6" fmla="*/ 168258 h 238125"/>
                  <a:gd name="connsiteX7" fmla="*/ 74872 w 409575"/>
                  <a:gd name="connsiteY7" fmla="*/ 154923 h 238125"/>
                  <a:gd name="connsiteX8" fmla="*/ 152977 w 409575"/>
                  <a:gd name="connsiteY8" fmla="*/ 65388 h 238125"/>
                  <a:gd name="connsiteX9" fmla="*/ 331094 w 409575"/>
                  <a:gd name="connsiteY9" fmla="*/ 218741 h 238125"/>
                  <a:gd name="connsiteX10" fmla="*/ 331094 w 409575"/>
                  <a:gd name="connsiteY10" fmla="*/ 218741 h 238125"/>
                  <a:gd name="connsiteX11" fmla="*/ 331094 w 409575"/>
                  <a:gd name="connsiteY11" fmla="*/ 218741 h 238125"/>
                  <a:gd name="connsiteX12" fmla="*/ 341572 w 409575"/>
                  <a:gd name="connsiteY12" fmla="*/ 231123 h 238125"/>
                  <a:gd name="connsiteX13" fmla="*/ 410152 w 409575"/>
                  <a:gd name="connsiteY13" fmla="*/ 152066 h 238125"/>
                  <a:gd name="connsiteX14" fmla="*/ 329189 w 409575"/>
                  <a:gd name="connsiteY14" fmla="*/ 19668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575" h="238125">
                    <a:moveTo>
                      <a:pt x="329189" y="19668"/>
                    </a:moveTo>
                    <a:cubicBezTo>
                      <a:pt x="250132" y="48243"/>
                      <a:pt x="192982" y="20621"/>
                      <a:pt x="129164" y="8238"/>
                    </a:cubicBezTo>
                    <a:cubicBezTo>
                      <a:pt x="128212" y="8238"/>
                      <a:pt x="124402" y="7286"/>
                      <a:pt x="124402" y="7286"/>
                    </a:cubicBezTo>
                    <a:cubicBezTo>
                      <a:pt x="112972" y="6333"/>
                      <a:pt x="100589" y="10143"/>
                      <a:pt x="92016" y="19668"/>
                    </a:cubicBezTo>
                    <a:lnTo>
                      <a:pt x="16769" y="105393"/>
                    </a:lnTo>
                    <a:cubicBezTo>
                      <a:pt x="2482" y="121586"/>
                      <a:pt x="4387" y="145398"/>
                      <a:pt x="20579" y="158733"/>
                    </a:cubicBezTo>
                    <a:cubicBezTo>
                      <a:pt x="29152" y="165401"/>
                      <a:pt x="38677" y="169211"/>
                      <a:pt x="49154" y="168258"/>
                    </a:cubicBezTo>
                    <a:cubicBezTo>
                      <a:pt x="58679" y="167306"/>
                      <a:pt x="68204" y="163496"/>
                      <a:pt x="74872" y="154923"/>
                    </a:cubicBezTo>
                    <a:cubicBezTo>
                      <a:pt x="74872" y="154923"/>
                      <a:pt x="152977" y="65388"/>
                      <a:pt x="152977" y="65388"/>
                    </a:cubicBezTo>
                    <a:lnTo>
                      <a:pt x="331094" y="218741"/>
                    </a:lnTo>
                    <a:lnTo>
                      <a:pt x="331094" y="218741"/>
                    </a:lnTo>
                    <a:lnTo>
                      <a:pt x="331094" y="218741"/>
                    </a:lnTo>
                    <a:cubicBezTo>
                      <a:pt x="335856" y="223503"/>
                      <a:pt x="337762" y="225408"/>
                      <a:pt x="341572" y="231123"/>
                    </a:cubicBezTo>
                    <a:lnTo>
                      <a:pt x="410152" y="152066"/>
                    </a:lnTo>
                    <a:lnTo>
                      <a:pt x="329189" y="196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088A9C9-5F85-417B-9FB8-A0B9F615236F}"/>
                </a:ext>
              </a:extLst>
            </p:cNvPr>
            <p:cNvSpPr/>
            <p:nvPr/>
          </p:nvSpPr>
          <p:spPr>
            <a:xfrm>
              <a:off x="8317061" y="4093193"/>
              <a:ext cx="2209368" cy="538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lv-LV" b="1" dirty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Piemērota personāla atlase</a:t>
              </a:r>
              <a:endParaRPr lang="lv-LV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7" name="Graphic 17" descr="Meeting">
              <a:extLst>
                <a:ext uri="{FF2B5EF4-FFF2-40B4-BE49-F238E27FC236}">
                  <a16:creationId xmlns:a16="http://schemas.microsoft.com/office/drawing/2014/main" id="{61AF6C9E-D914-41D5-B6D9-7777137B72FC}"/>
                </a:ext>
              </a:extLst>
            </p:cNvPr>
            <p:cNvGrpSpPr/>
            <p:nvPr/>
          </p:nvGrpSpPr>
          <p:grpSpPr>
            <a:xfrm>
              <a:off x="5604272" y="4134659"/>
              <a:ext cx="699504" cy="693099"/>
              <a:chOff x="747368" y="2908006"/>
              <a:chExt cx="914400" cy="914400"/>
            </a:xfrm>
            <a:solidFill>
              <a:schemeClr val="bg1"/>
            </a:solidFill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B92A3D-8C70-40AB-9B5A-1CBBCB6E2C84}"/>
                  </a:ext>
                </a:extLst>
              </p:cNvPr>
              <p:cNvSpPr/>
              <p:nvPr/>
            </p:nvSpPr>
            <p:spPr>
              <a:xfrm>
                <a:off x="1130749" y="3090410"/>
                <a:ext cx="142875" cy="142875"/>
              </a:xfrm>
              <a:custGeom>
                <a:avLst/>
                <a:gdLst>
                  <a:gd name="connsiteX0" fmla="*/ 140494 w 142875"/>
                  <a:gd name="connsiteY0" fmla="*/ 73819 h 142875"/>
                  <a:gd name="connsiteX1" fmla="*/ 73819 w 142875"/>
                  <a:gd name="connsiteY1" fmla="*/ 140494 h 142875"/>
                  <a:gd name="connsiteX2" fmla="*/ 7144 w 142875"/>
                  <a:gd name="connsiteY2" fmla="*/ 73819 h 142875"/>
                  <a:gd name="connsiteX3" fmla="*/ 73819 w 142875"/>
                  <a:gd name="connsiteY3" fmla="*/ 7144 h 142875"/>
                  <a:gd name="connsiteX4" fmla="*/ 140494 w 142875"/>
                  <a:gd name="connsiteY4" fmla="*/ 7381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0494" y="73819"/>
                    </a:moveTo>
                    <a:cubicBezTo>
                      <a:pt x="140494" y="110966"/>
                      <a:pt x="110966" y="140494"/>
                      <a:pt x="73819" y="140494"/>
                    </a:cubicBezTo>
                    <a:cubicBezTo>
                      <a:pt x="36671" y="140494"/>
                      <a:pt x="7144" y="110966"/>
                      <a:pt x="7144" y="73819"/>
                    </a:cubicBezTo>
                    <a:cubicBezTo>
                      <a:pt x="7144" y="36671"/>
                      <a:pt x="36671" y="7144"/>
                      <a:pt x="73819" y="7144"/>
                    </a:cubicBezTo>
                    <a:cubicBezTo>
                      <a:pt x="110966" y="7144"/>
                      <a:pt x="140494" y="37624"/>
                      <a:pt x="140494" y="738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0FCEB308-8C78-4FB7-84FC-77B7A01E31DE}"/>
                  </a:ext>
                </a:extLst>
              </p:cNvPr>
              <p:cNvSpPr/>
              <p:nvPr/>
            </p:nvSpPr>
            <p:spPr>
              <a:xfrm>
                <a:off x="1397449" y="3128510"/>
                <a:ext cx="142875" cy="142875"/>
              </a:xfrm>
              <a:custGeom>
                <a:avLst/>
                <a:gdLst>
                  <a:gd name="connsiteX0" fmla="*/ 140494 w 142875"/>
                  <a:gd name="connsiteY0" fmla="*/ 73819 h 142875"/>
                  <a:gd name="connsiteX1" fmla="*/ 73819 w 142875"/>
                  <a:gd name="connsiteY1" fmla="*/ 140494 h 142875"/>
                  <a:gd name="connsiteX2" fmla="*/ 7144 w 142875"/>
                  <a:gd name="connsiteY2" fmla="*/ 73819 h 142875"/>
                  <a:gd name="connsiteX3" fmla="*/ 73819 w 142875"/>
                  <a:gd name="connsiteY3" fmla="*/ 7144 h 142875"/>
                  <a:gd name="connsiteX4" fmla="*/ 140494 w 142875"/>
                  <a:gd name="connsiteY4" fmla="*/ 7381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0494" y="73819"/>
                    </a:moveTo>
                    <a:cubicBezTo>
                      <a:pt x="140494" y="110966"/>
                      <a:pt x="110966" y="140494"/>
                      <a:pt x="73819" y="140494"/>
                    </a:cubicBezTo>
                    <a:cubicBezTo>
                      <a:pt x="36671" y="140494"/>
                      <a:pt x="7144" y="110966"/>
                      <a:pt x="7144" y="73819"/>
                    </a:cubicBezTo>
                    <a:cubicBezTo>
                      <a:pt x="7144" y="36671"/>
                      <a:pt x="36671" y="7144"/>
                      <a:pt x="73819" y="7144"/>
                    </a:cubicBezTo>
                    <a:cubicBezTo>
                      <a:pt x="110966" y="7144"/>
                      <a:pt x="140494" y="36671"/>
                      <a:pt x="140494" y="738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5EEA2C4-8C0E-4A76-A753-E1102D656DB4}"/>
                  </a:ext>
                </a:extLst>
              </p:cNvPr>
              <p:cNvSpPr/>
              <p:nvPr/>
            </p:nvSpPr>
            <p:spPr>
              <a:xfrm>
                <a:off x="864049" y="3128510"/>
                <a:ext cx="142875" cy="142875"/>
              </a:xfrm>
              <a:custGeom>
                <a:avLst/>
                <a:gdLst>
                  <a:gd name="connsiteX0" fmla="*/ 140494 w 142875"/>
                  <a:gd name="connsiteY0" fmla="*/ 73819 h 142875"/>
                  <a:gd name="connsiteX1" fmla="*/ 73819 w 142875"/>
                  <a:gd name="connsiteY1" fmla="*/ 140494 h 142875"/>
                  <a:gd name="connsiteX2" fmla="*/ 7144 w 142875"/>
                  <a:gd name="connsiteY2" fmla="*/ 73819 h 142875"/>
                  <a:gd name="connsiteX3" fmla="*/ 73819 w 142875"/>
                  <a:gd name="connsiteY3" fmla="*/ 7144 h 142875"/>
                  <a:gd name="connsiteX4" fmla="*/ 140494 w 142875"/>
                  <a:gd name="connsiteY4" fmla="*/ 7381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140494" y="73819"/>
                    </a:moveTo>
                    <a:cubicBezTo>
                      <a:pt x="140494" y="110966"/>
                      <a:pt x="110966" y="140494"/>
                      <a:pt x="73819" y="140494"/>
                    </a:cubicBezTo>
                    <a:cubicBezTo>
                      <a:pt x="36671" y="140494"/>
                      <a:pt x="7144" y="110966"/>
                      <a:pt x="7144" y="73819"/>
                    </a:cubicBezTo>
                    <a:cubicBezTo>
                      <a:pt x="7144" y="36671"/>
                      <a:pt x="36671" y="7144"/>
                      <a:pt x="73819" y="7144"/>
                    </a:cubicBezTo>
                    <a:cubicBezTo>
                      <a:pt x="110966" y="7144"/>
                      <a:pt x="140494" y="36671"/>
                      <a:pt x="140494" y="738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BC7A9D85-D75F-4E11-B6B3-DF2DDC2E86D1}"/>
                  </a:ext>
                </a:extLst>
              </p:cNvPr>
              <p:cNvSpPr/>
              <p:nvPr/>
            </p:nvSpPr>
            <p:spPr>
              <a:xfrm>
                <a:off x="822139" y="3374255"/>
                <a:ext cx="762000" cy="257175"/>
              </a:xfrm>
              <a:custGeom>
                <a:avLst/>
                <a:gdLst>
                  <a:gd name="connsiteX0" fmla="*/ 7144 w 762000"/>
                  <a:gd name="connsiteY0" fmla="*/ 258604 h 257175"/>
                  <a:gd name="connsiteX1" fmla="*/ 382429 w 762000"/>
                  <a:gd name="connsiteY1" fmla="*/ 7144 h 257175"/>
                  <a:gd name="connsiteX2" fmla="*/ 757714 w 762000"/>
                  <a:gd name="connsiteY2" fmla="*/ 258604 h 257175"/>
                  <a:gd name="connsiteX3" fmla="*/ 7144 w 762000"/>
                  <a:gd name="connsiteY3" fmla="*/ 258604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257175">
                    <a:moveTo>
                      <a:pt x="7144" y="258604"/>
                    </a:moveTo>
                    <a:cubicBezTo>
                      <a:pt x="7144" y="119539"/>
                      <a:pt x="174784" y="7144"/>
                      <a:pt x="382429" y="7144"/>
                    </a:cubicBezTo>
                    <a:cubicBezTo>
                      <a:pt x="589121" y="7144"/>
                      <a:pt x="757714" y="119539"/>
                      <a:pt x="757714" y="258604"/>
                    </a:cubicBezTo>
                    <a:lnTo>
                      <a:pt x="7144" y="2586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1F7682BD-0A48-4A67-8B01-7127769ABD0A}"/>
                  </a:ext>
                </a:extLst>
              </p:cNvPr>
              <p:cNvSpPr/>
              <p:nvPr/>
            </p:nvSpPr>
            <p:spPr>
              <a:xfrm>
                <a:off x="816424" y="3281265"/>
                <a:ext cx="238125" cy="228600"/>
              </a:xfrm>
              <a:custGeom>
                <a:avLst/>
                <a:gdLst>
                  <a:gd name="connsiteX0" fmla="*/ 98584 w 238125"/>
                  <a:gd name="connsiteY0" fmla="*/ 135376 h 228600"/>
                  <a:gd name="connsiteX1" fmla="*/ 235744 w 238125"/>
                  <a:gd name="connsiteY1" fmla="*/ 74416 h 228600"/>
                  <a:gd name="connsiteX2" fmla="*/ 235744 w 238125"/>
                  <a:gd name="connsiteY2" fmla="*/ 63938 h 228600"/>
                  <a:gd name="connsiteX3" fmla="*/ 224314 w 238125"/>
                  <a:gd name="connsiteY3" fmla="*/ 36316 h 228600"/>
                  <a:gd name="connsiteX4" fmla="*/ 206216 w 238125"/>
                  <a:gd name="connsiteY4" fmla="*/ 25838 h 228600"/>
                  <a:gd name="connsiteX5" fmla="*/ 38576 w 238125"/>
                  <a:gd name="connsiteY5" fmla="*/ 24886 h 228600"/>
                  <a:gd name="connsiteX6" fmla="*/ 17621 w 238125"/>
                  <a:gd name="connsiteY6" fmla="*/ 36316 h 228600"/>
                  <a:gd name="connsiteX7" fmla="*/ 7144 w 238125"/>
                  <a:gd name="connsiteY7" fmla="*/ 63938 h 228600"/>
                  <a:gd name="connsiteX8" fmla="*/ 7144 w 238125"/>
                  <a:gd name="connsiteY8" fmla="*/ 225863 h 228600"/>
                  <a:gd name="connsiteX9" fmla="*/ 98584 w 238125"/>
                  <a:gd name="connsiteY9" fmla="*/ 135376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125" h="228600">
                    <a:moveTo>
                      <a:pt x="98584" y="135376"/>
                    </a:moveTo>
                    <a:cubicBezTo>
                      <a:pt x="138589" y="108706"/>
                      <a:pt x="185261" y="87751"/>
                      <a:pt x="235744" y="74416"/>
                    </a:cubicBezTo>
                    <a:lnTo>
                      <a:pt x="235744" y="63938"/>
                    </a:lnTo>
                    <a:cubicBezTo>
                      <a:pt x="235744" y="53461"/>
                      <a:pt x="230981" y="42983"/>
                      <a:pt x="224314" y="36316"/>
                    </a:cubicBezTo>
                    <a:cubicBezTo>
                      <a:pt x="221456" y="33458"/>
                      <a:pt x="214789" y="29648"/>
                      <a:pt x="206216" y="25838"/>
                    </a:cubicBezTo>
                    <a:cubicBezTo>
                      <a:pt x="153829" y="1073"/>
                      <a:pt x="91916" y="1073"/>
                      <a:pt x="38576" y="24886"/>
                    </a:cubicBezTo>
                    <a:cubicBezTo>
                      <a:pt x="29051" y="28696"/>
                      <a:pt x="21431" y="33458"/>
                      <a:pt x="17621" y="36316"/>
                    </a:cubicBezTo>
                    <a:cubicBezTo>
                      <a:pt x="11906" y="42983"/>
                      <a:pt x="7144" y="53461"/>
                      <a:pt x="7144" y="63938"/>
                    </a:cubicBezTo>
                    <a:lnTo>
                      <a:pt x="7144" y="225863"/>
                    </a:lnTo>
                    <a:cubicBezTo>
                      <a:pt x="29051" y="192526"/>
                      <a:pt x="59531" y="161093"/>
                      <a:pt x="98584" y="1353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4997E80-ECE6-4333-AD30-BAE15B0C1A91}"/>
                  </a:ext>
                </a:extLst>
              </p:cNvPr>
              <p:cNvSpPr/>
              <p:nvPr/>
            </p:nvSpPr>
            <p:spPr>
              <a:xfrm>
                <a:off x="1082172" y="3243165"/>
                <a:ext cx="238125" cy="104775"/>
              </a:xfrm>
              <a:custGeom>
                <a:avLst/>
                <a:gdLst>
                  <a:gd name="connsiteX0" fmla="*/ 236696 w 238125"/>
                  <a:gd name="connsiteY0" fmla="*/ 102991 h 104775"/>
                  <a:gd name="connsiteX1" fmla="*/ 236696 w 238125"/>
                  <a:gd name="connsiteY1" fmla="*/ 63938 h 104775"/>
                  <a:gd name="connsiteX2" fmla="*/ 225266 w 238125"/>
                  <a:gd name="connsiteY2" fmla="*/ 36316 h 104775"/>
                  <a:gd name="connsiteX3" fmla="*/ 207169 w 238125"/>
                  <a:gd name="connsiteY3" fmla="*/ 25838 h 104775"/>
                  <a:gd name="connsiteX4" fmla="*/ 39529 w 238125"/>
                  <a:gd name="connsiteY4" fmla="*/ 24886 h 104775"/>
                  <a:gd name="connsiteX5" fmla="*/ 18574 w 238125"/>
                  <a:gd name="connsiteY5" fmla="*/ 36316 h 104775"/>
                  <a:gd name="connsiteX6" fmla="*/ 7144 w 238125"/>
                  <a:gd name="connsiteY6" fmla="*/ 63938 h 104775"/>
                  <a:gd name="connsiteX7" fmla="*/ 7144 w 238125"/>
                  <a:gd name="connsiteY7" fmla="*/ 102991 h 104775"/>
                  <a:gd name="connsiteX8" fmla="*/ 121444 w 238125"/>
                  <a:gd name="connsiteY8" fmla="*/ 91561 h 104775"/>
                  <a:gd name="connsiteX9" fmla="*/ 236696 w 238125"/>
                  <a:gd name="connsiteY9" fmla="*/ 10299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125" h="104775">
                    <a:moveTo>
                      <a:pt x="236696" y="102991"/>
                    </a:moveTo>
                    <a:lnTo>
                      <a:pt x="236696" y="63938"/>
                    </a:lnTo>
                    <a:cubicBezTo>
                      <a:pt x="236696" y="53461"/>
                      <a:pt x="231934" y="42983"/>
                      <a:pt x="225266" y="36316"/>
                    </a:cubicBezTo>
                    <a:cubicBezTo>
                      <a:pt x="222409" y="33458"/>
                      <a:pt x="215741" y="29648"/>
                      <a:pt x="207169" y="25838"/>
                    </a:cubicBezTo>
                    <a:cubicBezTo>
                      <a:pt x="154781" y="1073"/>
                      <a:pt x="92869" y="1073"/>
                      <a:pt x="39529" y="24886"/>
                    </a:cubicBezTo>
                    <a:cubicBezTo>
                      <a:pt x="30004" y="28696"/>
                      <a:pt x="22384" y="33458"/>
                      <a:pt x="18574" y="36316"/>
                    </a:cubicBezTo>
                    <a:cubicBezTo>
                      <a:pt x="10954" y="42983"/>
                      <a:pt x="7144" y="53461"/>
                      <a:pt x="7144" y="63938"/>
                    </a:cubicBezTo>
                    <a:lnTo>
                      <a:pt x="7144" y="102991"/>
                    </a:lnTo>
                    <a:cubicBezTo>
                      <a:pt x="44291" y="95371"/>
                      <a:pt x="82391" y="91561"/>
                      <a:pt x="121444" y="91561"/>
                    </a:cubicBezTo>
                    <a:cubicBezTo>
                      <a:pt x="160496" y="91561"/>
                      <a:pt x="199549" y="96323"/>
                      <a:pt x="236696" y="10299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7D56E45-DB7C-4727-A466-15068E55932A}"/>
                  </a:ext>
                </a:extLst>
              </p:cNvPr>
              <p:cNvSpPr/>
              <p:nvPr/>
            </p:nvSpPr>
            <p:spPr>
              <a:xfrm>
                <a:off x="1348872" y="3281265"/>
                <a:ext cx="238125" cy="228600"/>
              </a:xfrm>
              <a:custGeom>
                <a:avLst/>
                <a:gdLst>
                  <a:gd name="connsiteX0" fmla="*/ 236696 w 238125"/>
                  <a:gd name="connsiteY0" fmla="*/ 225863 h 228600"/>
                  <a:gd name="connsiteX1" fmla="*/ 236696 w 238125"/>
                  <a:gd name="connsiteY1" fmla="*/ 63938 h 228600"/>
                  <a:gd name="connsiteX2" fmla="*/ 225266 w 238125"/>
                  <a:gd name="connsiteY2" fmla="*/ 36316 h 228600"/>
                  <a:gd name="connsiteX3" fmla="*/ 207169 w 238125"/>
                  <a:gd name="connsiteY3" fmla="*/ 25838 h 228600"/>
                  <a:gd name="connsiteX4" fmla="*/ 39529 w 238125"/>
                  <a:gd name="connsiteY4" fmla="*/ 24886 h 228600"/>
                  <a:gd name="connsiteX5" fmla="*/ 18574 w 238125"/>
                  <a:gd name="connsiteY5" fmla="*/ 36316 h 228600"/>
                  <a:gd name="connsiteX6" fmla="*/ 7144 w 238125"/>
                  <a:gd name="connsiteY6" fmla="*/ 63938 h 228600"/>
                  <a:gd name="connsiteX7" fmla="*/ 7144 w 238125"/>
                  <a:gd name="connsiteY7" fmla="*/ 74416 h 228600"/>
                  <a:gd name="connsiteX8" fmla="*/ 144304 w 238125"/>
                  <a:gd name="connsiteY8" fmla="*/ 135376 h 228600"/>
                  <a:gd name="connsiteX9" fmla="*/ 236696 w 238125"/>
                  <a:gd name="connsiteY9" fmla="*/ 225863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125" h="228600">
                    <a:moveTo>
                      <a:pt x="236696" y="225863"/>
                    </a:moveTo>
                    <a:lnTo>
                      <a:pt x="236696" y="63938"/>
                    </a:lnTo>
                    <a:cubicBezTo>
                      <a:pt x="236696" y="53461"/>
                      <a:pt x="231934" y="42983"/>
                      <a:pt x="225266" y="36316"/>
                    </a:cubicBezTo>
                    <a:cubicBezTo>
                      <a:pt x="222409" y="33458"/>
                      <a:pt x="215741" y="29648"/>
                      <a:pt x="207169" y="25838"/>
                    </a:cubicBezTo>
                    <a:cubicBezTo>
                      <a:pt x="154781" y="1073"/>
                      <a:pt x="92869" y="1073"/>
                      <a:pt x="39529" y="24886"/>
                    </a:cubicBezTo>
                    <a:cubicBezTo>
                      <a:pt x="30004" y="28696"/>
                      <a:pt x="22384" y="33458"/>
                      <a:pt x="18574" y="36316"/>
                    </a:cubicBezTo>
                    <a:cubicBezTo>
                      <a:pt x="10954" y="42983"/>
                      <a:pt x="7144" y="53461"/>
                      <a:pt x="7144" y="63938"/>
                    </a:cubicBezTo>
                    <a:lnTo>
                      <a:pt x="7144" y="74416"/>
                    </a:lnTo>
                    <a:cubicBezTo>
                      <a:pt x="57626" y="87751"/>
                      <a:pt x="104299" y="108706"/>
                      <a:pt x="144304" y="135376"/>
                    </a:cubicBezTo>
                    <a:cubicBezTo>
                      <a:pt x="184309" y="161093"/>
                      <a:pt x="214789" y="192526"/>
                      <a:pt x="236696" y="22586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21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716B5C-68F8-4894-9B13-AC019BB02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1063481"/>
            <a:ext cx="8244727" cy="57945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782295-A803-4242-B424-4C51DB188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9A3AE78-BE13-48D6-B037-878B5AB79C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8A589A9C-5A86-4E30-A1F1-23A007C5F437}"/>
              </a:ext>
            </a:extLst>
          </p:cNvPr>
          <p:cNvSpPr/>
          <p:nvPr/>
        </p:nvSpPr>
        <p:spPr>
          <a:xfrm>
            <a:off x="4361911" y="1592933"/>
            <a:ext cx="4528090" cy="4569742"/>
          </a:xfrm>
          <a:prstGeom prst="ellipse">
            <a:avLst/>
          </a:prstGeom>
          <a:gradFill flip="none" rotWithShape="1">
            <a:gsLst>
              <a:gs pos="0">
                <a:srgbClr val="496D21">
                  <a:shade val="30000"/>
                  <a:satMod val="115000"/>
                </a:srgbClr>
              </a:gs>
              <a:gs pos="50000">
                <a:srgbClr val="496D21">
                  <a:shade val="67500"/>
                  <a:satMod val="115000"/>
                </a:srgbClr>
              </a:gs>
              <a:gs pos="100000">
                <a:srgbClr val="496D21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F9DF4A-F99C-47E5-A269-2A8D86C64C06}"/>
              </a:ext>
            </a:extLst>
          </p:cNvPr>
          <p:cNvSpPr/>
          <p:nvPr/>
        </p:nvSpPr>
        <p:spPr>
          <a:xfrm>
            <a:off x="4572152" y="1840515"/>
            <a:ext cx="4086007" cy="40896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F055B6-623F-4EE2-B7AC-DDABE419A089}"/>
              </a:ext>
            </a:extLst>
          </p:cNvPr>
          <p:cNvSpPr txBox="1">
            <a:spLocks/>
          </p:cNvSpPr>
          <p:nvPr/>
        </p:nvSpPr>
        <p:spPr bwMode="auto">
          <a:xfrm>
            <a:off x="2129899" y="372982"/>
            <a:ext cx="6917410" cy="71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NVA CV un vakanču portāls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BBBBDE-382C-4559-8AEB-8663B29F7C5B}"/>
              </a:ext>
            </a:extLst>
          </p:cNvPr>
          <p:cNvSpPr/>
          <p:nvPr/>
        </p:nvSpPr>
        <p:spPr>
          <a:xfrm>
            <a:off x="456653" y="2174493"/>
            <a:ext cx="2616861" cy="4246469"/>
          </a:xfrm>
          <a:prstGeom prst="rect">
            <a:avLst/>
          </a:prstGeom>
          <a:solidFill>
            <a:srgbClr val="6BA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975746-D141-4363-AF65-863B568C2A5C}"/>
              </a:ext>
            </a:extLst>
          </p:cNvPr>
          <p:cNvSpPr txBox="1"/>
          <p:nvPr/>
        </p:nvSpPr>
        <p:spPr>
          <a:xfrm>
            <a:off x="703178" y="3846600"/>
            <a:ext cx="21509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2020.gads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76 226 vakances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088EEA-043D-4A70-A918-F28B210457CB}"/>
              </a:ext>
            </a:extLst>
          </p:cNvPr>
          <p:cNvSpPr txBox="1"/>
          <p:nvPr/>
        </p:nvSpPr>
        <p:spPr>
          <a:xfrm>
            <a:off x="680243" y="4666039"/>
            <a:ext cx="21509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2021.gads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94 234 vakances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253085-9A63-4C80-91C7-281776DA0BA2}"/>
              </a:ext>
            </a:extLst>
          </p:cNvPr>
          <p:cNvSpPr txBox="1"/>
          <p:nvPr/>
        </p:nvSpPr>
        <p:spPr>
          <a:xfrm>
            <a:off x="716866" y="2384905"/>
            <a:ext cx="214928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2018.gads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88 492 vakances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8670D9-29E8-4B46-9FE3-76960D798A3A}"/>
              </a:ext>
            </a:extLst>
          </p:cNvPr>
          <p:cNvSpPr txBox="1"/>
          <p:nvPr/>
        </p:nvSpPr>
        <p:spPr>
          <a:xfrm>
            <a:off x="691100" y="3107575"/>
            <a:ext cx="2175055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2019.gads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106 397 vakances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F043A0-E867-4042-8AB9-C8871D562B66}"/>
              </a:ext>
            </a:extLst>
          </p:cNvPr>
          <p:cNvSpPr/>
          <p:nvPr/>
        </p:nvSpPr>
        <p:spPr>
          <a:xfrm>
            <a:off x="4760117" y="2032274"/>
            <a:ext cx="3719515" cy="3722826"/>
          </a:xfrm>
          <a:prstGeom prst="ellipse">
            <a:avLst/>
          </a:prstGeom>
          <a:solidFill>
            <a:srgbClr val="89C23F"/>
          </a:solidFill>
          <a:ln w="381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216A55A-399A-4BBB-BFEA-6FB412424268}"/>
              </a:ext>
            </a:extLst>
          </p:cNvPr>
          <p:cNvSpPr/>
          <p:nvPr/>
        </p:nvSpPr>
        <p:spPr>
          <a:xfrm>
            <a:off x="3261479" y="1754221"/>
            <a:ext cx="3006336" cy="717837"/>
          </a:xfrm>
          <a:prstGeom prst="round2DiagRect">
            <a:avLst/>
          </a:prstGeom>
          <a:solidFill>
            <a:srgbClr val="496D2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46524-435B-4741-9C3D-467D5CE6CF3D}"/>
              </a:ext>
            </a:extLst>
          </p:cNvPr>
          <p:cNvSpPr txBox="1"/>
          <p:nvPr/>
        </p:nvSpPr>
        <p:spPr>
          <a:xfrm>
            <a:off x="3363074" y="1931738"/>
            <a:ext cx="28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Publicēt vakances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3F7BCBB3-1C9D-45BE-8915-152AF6CC943C}"/>
              </a:ext>
            </a:extLst>
          </p:cNvPr>
          <p:cNvSpPr/>
          <p:nvPr/>
        </p:nvSpPr>
        <p:spPr>
          <a:xfrm>
            <a:off x="3267786" y="4688611"/>
            <a:ext cx="2658135" cy="990701"/>
          </a:xfrm>
          <a:prstGeom prst="round2DiagRect">
            <a:avLst/>
          </a:prstGeom>
          <a:solidFill>
            <a:srgbClr val="6BA43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C7F6C3-900E-4D4C-A764-8B2195D13563}"/>
              </a:ext>
            </a:extLst>
          </p:cNvPr>
          <p:cNvSpPr txBox="1"/>
          <p:nvPr/>
        </p:nvSpPr>
        <p:spPr>
          <a:xfrm>
            <a:off x="3267786" y="4725571"/>
            <a:ext cx="261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Saņemt portālā pretendentu pieteikumus</a:t>
            </a:r>
          </a:p>
        </p:txBody>
      </p:sp>
      <p:sp>
        <p:nvSpPr>
          <p:cNvPr id="39" name="Rectangle: Diagonal Corners Rounded 38">
            <a:extLst>
              <a:ext uri="{FF2B5EF4-FFF2-40B4-BE49-F238E27FC236}">
                <a16:creationId xmlns:a16="http://schemas.microsoft.com/office/drawing/2014/main" id="{44ECB510-C426-4DF8-8E95-EAD3A314C4BB}"/>
              </a:ext>
            </a:extLst>
          </p:cNvPr>
          <p:cNvSpPr/>
          <p:nvPr/>
        </p:nvSpPr>
        <p:spPr>
          <a:xfrm>
            <a:off x="7423270" y="4457086"/>
            <a:ext cx="2658135" cy="990701"/>
          </a:xfrm>
          <a:prstGeom prst="round2DiagRect">
            <a:avLst/>
          </a:prstGeom>
          <a:solidFill>
            <a:srgbClr val="61922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8CC3-24F1-48AA-BFB7-0EED5AAA7E3F}"/>
              </a:ext>
            </a:extLst>
          </p:cNvPr>
          <p:cNvSpPr txBox="1"/>
          <p:nvPr/>
        </p:nvSpPr>
        <p:spPr>
          <a:xfrm>
            <a:off x="7423270" y="4503571"/>
            <a:ext cx="261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Meklēt darbiniekus CV datu bāzē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5291AE-F983-49EB-AD6B-4CDC782C5DA5}"/>
              </a:ext>
            </a:extLst>
          </p:cNvPr>
          <p:cNvSpPr txBox="1"/>
          <p:nvPr/>
        </p:nvSpPr>
        <p:spPr>
          <a:xfrm>
            <a:off x="5025906" y="3971761"/>
            <a:ext cx="32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htpp://cvvp.nva.gov.lv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037007E-0159-471F-88CE-CC99F3E21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49" y="2524255"/>
            <a:ext cx="1041412" cy="13832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05B66E-31C3-4024-AD3E-25CC7303EDFC}"/>
              </a:ext>
            </a:extLst>
          </p:cNvPr>
          <p:cNvSpPr txBox="1"/>
          <p:nvPr/>
        </p:nvSpPr>
        <p:spPr>
          <a:xfrm>
            <a:off x="703178" y="5436674"/>
            <a:ext cx="2150900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2022.gada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 mēnešos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96 082 vakances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720485-63EA-421F-9551-FC8A5570DE48}"/>
              </a:ext>
            </a:extLst>
          </p:cNvPr>
          <p:cNvSpPr txBox="1"/>
          <p:nvPr/>
        </p:nvSpPr>
        <p:spPr>
          <a:xfrm>
            <a:off x="456653" y="1761960"/>
            <a:ext cx="2616861" cy="523220"/>
          </a:xfrm>
          <a:prstGeom prst="rect">
            <a:avLst/>
          </a:prstGeom>
          <a:solidFill>
            <a:srgbClr val="6BA43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NVA reģistrēto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vakanču skaits</a:t>
            </a:r>
            <a:endParaRPr kumimoji="0" lang="lv-LV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29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15" grpId="0" animBg="1"/>
      <p:bldP spid="16" grpId="0" animBg="1"/>
      <p:bldP spid="17" grpId="0"/>
      <p:bldP spid="37" grpId="0" animBg="1"/>
      <p:bldP spid="38" grpId="0"/>
      <p:bldP spid="39" grpId="0" animBg="1"/>
      <p:bldP spid="40" grpId="0"/>
      <p:bldP spid="22" grpId="0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204E6DA-0118-4A30-88D5-9527CB0E2849}"/>
              </a:ext>
            </a:extLst>
          </p:cNvPr>
          <p:cNvSpPr/>
          <p:nvPr/>
        </p:nvSpPr>
        <p:spPr>
          <a:xfrm>
            <a:off x="478945" y="1663215"/>
            <a:ext cx="4597348" cy="4597348"/>
          </a:xfrm>
          <a:prstGeom prst="ellipse">
            <a:avLst/>
          </a:prstGeom>
          <a:solidFill>
            <a:srgbClr val="EF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E7B0C-3A18-419F-840C-7B1BC94E7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E28C0F-9087-49A5-B1A7-02AE9ADD9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CE26D8-0BB1-420A-9C75-7795E0D3646C}"/>
              </a:ext>
            </a:extLst>
          </p:cNvPr>
          <p:cNvSpPr txBox="1">
            <a:spLocks/>
          </p:cNvSpPr>
          <p:nvPr/>
        </p:nvSpPr>
        <p:spPr bwMode="auto">
          <a:xfrm>
            <a:off x="1948087" y="365864"/>
            <a:ext cx="9309494" cy="71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Darbinieku atlase pēc darba devēja pieprasījuma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8F5CF6-B02A-4E56-B673-0A130FDC452D}"/>
              </a:ext>
            </a:extLst>
          </p:cNvPr>
          <p:cNvSpPr/>
          <p:nvPr/>
        </p:nvSpPr>
        <p:spPr>
          <a:xfrm>
            <a:off x="1061009" y="2031869"/>
            <a:ext cx="3479374" cy="139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rgbClr val="6BA43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PRETENDENTU ATLASE, </a:t>
            </a:r>
          </a:p>
          <a:p>
            <a:pPr algn="ctr"/>
            <a:r>
              <a:rPr lang="lv-LV" sz="1600" b="1" dirty="0">
                <a:solidFill>
                  <a:srgbClr val="6BA43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ORGANIZĒJOT KLĀTIENES </a:t>
            </a:r>
          </a:p>
          <a:p>
            <a:pPr algn="ctr"/>
            <a:r>
              <a:rPr lang="lv-LV" sz="1600" b="1" dirty="0">
                <a:solidFill>
                  <a:srgbClr val="6BA43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TIKŠANOS:</a:t>
            </a:r>
            <a:endParaRPr lang="lv-LV" sz="1600" i="1" dirty="0">
              <a:solidFill>
                <a:srgbClr val="6BA43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D4C376-0374-4CA4-BF27-09D4E9CEE8F1}"/>
              </a:ext>
            </a:extLst>
          </p:cNvPr>
          <p:cNvSpPr/>
          <p:nvPr/>
        </p:nvSpPr>
        <p:spPr>
          <a:xfrm>
            <a:off x="727764" y="3008315"/>
            <a:ext cx="4131875" cy="98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NVA darbinieki veic darba devēja prasībām atbilstošu pretendentu atlasi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44DE29-AA65-4472-AAB9-FB30FC1D714D}"/>
              </a:ext>
            </a:extLst>
          </p:cNvPr>
          <p:cNvSpPr/>
          <p:nvPr/>
        </p:nvSpPr>
        <p:spPr>
          <a:xfrm>
            <a:off x="3973903" y="1359515"/>
            <a:ext cx="3762555" cy="2069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616F9A-899D-4264-B569-58A079BC3D4A}"/>
              </a:ext>
            </a:extLst>
          </p:cNvPr>
          <p:cNvSpPr/>
          <p:nvPr/>
        </p:nvSpPr>
        <p:spPr>
          <a:xfrm>
            <a:off x="896341" y="3741092"/>
            <a:ext cx="3762555" cy="98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informē pretendentus par iespēju piedalīties atlasē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29333F-4DA1-4E50-8178-257A0237D74E}"/>
              </a:ext>
            </a:extLst>
          </p:cNvPr>
          <p:cNvSpPr/>
          <p:nvPr/>
        </p:nvSpPr>
        <p:spPr>
          <a:xfrm>
            <a:off x="1345422" y="4747261"/>
            <a:ext cx="2896558" cy="98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organizē darba devēja un potenciālo darba ņēmēju tikšanos NVA filiālē vai  darba devēja telpās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187EF2-B32D-4265-B43F-73B0CC32A595}"/>
              </a:ext>
            </a:extLst>
          </p:cNvPr>
          <p:cNvCxnSpPr/>
          <p:nvPr/>
        </p:nvCxnSpPr>
        <p:spPr>
          <a:xfrm>
            <a:off x="1948087" y="3883843"/>
            <a:ext cx="148327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4F8F83-4A4C-4BCD-AB3A-8890749931F9}"/>
              </a:ext>
            </a:extLst>
          </p:cNvPr>
          <p:cNvCxnSpPr/>
          <p:nvPr/>
        </p:nvCxnSpPr>
        <p:spPr>
          <a:xfrm>
            <a:off x="1974218" y="4611278"/>
            <a:ext cx="148327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587F99D-AF6A-43E1-B41E-24FBFD828FC7}"/>
              </a:ext>
            </a:extLst>
          </p:cNvPr>
          <p:cNvSpPr/>
          <p:nvPr/>
        </p:nvSpPr>
        <p:spPr>
          <a:xfrm>
            <a:off x="7185264" y="1585169"/>
            <a:ext cx="4597348" cy="4597348"/>
          </a:xfrm>
          <a:prstGeom prst="ellipse">
            <a:avLst/>
          </a:prstGeom>
          <a:solidFill>
            <a:srgbClr val="EF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5368AE-CF9E-4894-847B-938802AD4326}"/>
              </a:ext>
            </a:extLst>
          </p:cNvPr>
          <p:cNvSpPr/>
          <p:nvPr/>
        </p:nvSpPr>
        <p:spPr>
          <a:xfrm>
            <a:off x="7684635" y="2134837"/>
            <a:ext cx="3479374" cy="1054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rgbClr val="6BA43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PRETENDENTU ATLASE </a:t>
            </a:r>
          </a:p>
          <a:p>
            <a:pPr algn="ctr"/>
            <a:r>
              <a:rPr lang="lv-LV" sz="1600" b="1" dirty="0">
                <a:solidFill>
                  <a:srgbClr val="6BA43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BEZ TIKŠANĀS ORGANIZĒŠANAS: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DFDD68-E260-4C1E-9C34-5564079586D2}"/>
              </a:ext>
            </a:extLst>
          </p:cNvPr>
          <p:cNvSpPr/>
          <p:nvPr/>
        </p:nvSpPr>
        <p:spPr>
          <a:xfrm>
            <a:off x="7434083" y="3062243"/>
            <a:ext cx="4131875" cy="98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NVA darbinieki veic darba devēja prasībām atbilstošu pretendentu atlasi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577C27-F183-4E7F-8043-A71158FCC475}"/>
              </a:ext>
            </a:extLst>
          </p:cNvPr>
          <p:cNvSpPr/>
          <p:nvPr/>
        </p:nvSpPr>
        <p:spPr>
          <a:xfrm>
            <a:off x="7602660" y="4285215"/>
            <a:ext cx="3762555" cy="98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informāciju par pretendentiem </a:t>
            </a:r>
            <a:r>
              <a:rPr lang="lv-LV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nosūta</a:t>
            </a:r>
            <a:r>
              <a:rPr lang="lv-LV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darba devējam izvērtēšanai un lēmuma pieņemšanai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3CC775-F3B9-408F-8141-AB35EDF8D58D}"/>
              </a:ext>
            </a:extLst>
          </p:cNvPr>
          <p:cNvCxnSpPr/>
          <p:nvPr/>
        </p:nvCxnSpPr>
        <p:spPr>
          <a:xfrm>
            <a:off x="8682687" y="4003764"/>
            <a:ext cx="148327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17" descr="cid:image002.jpg@01D0FB65.B78C5380">
            <a:extLst>
              <a:ext uri="{FF2B5EF4-FFF2-40B4-BE49-F238E27FC236}">
                <a16:creationId xmlns:a16="http://schemas.microsoft.com/office/drawing/2014/main" id="{215F88AA-811F-4FAA-8261-8CCAA3BFBB97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23" l="9483" r="89943">
                        <a14:foregroundMark x1="40517" y1="6061" x2="56034" y2="2204"/>
                        <a14:foregroundMark x1="56034" y1="2204" x2="49138" y2="9091"/>
                        <a14:foregroundMark x1="52874" y1="2204" x2="45690" y2="2755"/>
                        <a14:foregroundMark x1="46839" y1="83747" x2="48563" y2="98623"/>
                        <a14:foregroundMark x1="38793" y1="86501" x2="36494" y2="98347"/>
                        <a14:foregroundMark x1="47126" y1="5234" x2="46552" y2="0"/>
                        <a14:foregroundMark x1="37931" y1="10744" x2="34770" y2="19559"/>
                        <a14:foregroundMark x1="36782" y1="9642" x2="34483" y2="2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67" y="2365810"/>
            <a:ext cx="3280918" cy="3361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9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  <p:bldP spid="16" grpId="0"/>
      <p:bldP spid="17" grpId="0"/>
      <p:bldP spid="21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603D94-2527-4238-A69A-707D1B91BC5B}"/>
              </a:ext>
            </a:extLst>
          </p:cNvPr>
          <p:cNvSpPr/>
          <p:nvPr/>
        </p:nvSpPr>
        <p:spPr>
          <a:xfrm>
            <a:off x="619180" y="1418311"/>
            <a:ext cx="10501151" cy="1396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NORISINĀS </a:t>
            </a:r>
            <a:r>
              <a:rPr lang="lv-LV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ZOOM</a:t>
            </a:r>
            <a:r>
              <a:rPr lang="lv-LV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PLATFORMĀ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NVA darbinieki informē pretendentus par iespēju satikties ar darba devēju;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Ziņa par tikšanos tiek publicēta NVA vietnē un NVA sociālo tīklu kontos</a:t>
            </a:r>
            <a:endParaRPr lang="lv-LV" sz="1600" dirty="0">
              <a:solidFill>
                <a:schemeClr val="tx1"/>
              </a:solidFill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86529527-BFE1-4461-84BF-ACEBB0851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460" y="2861823"/>
            <a:ext cx="3153462" cy="1772878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94B460A5-1DB2-442E-A9A6-C89DFEECF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96" y="2861822"/>
            <a:ext cx="3272129" cy="177287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E5436AC8-6257-4DCA-9C46-746635B44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683" y="2861822"/>
            <a:ext cx="3280810" cy="1772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CEC273-9B0F-42E6-8402-4A36499116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1F2480-7836-4104-BCC4-EEAA065A83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C4785D-EDDC-48C2-8255-0BC8404A045B}"/>
              </a:ext>
            </a:extLst>
          </p:cNvPr>
          <p:cNvSpPr txBox="1">
            <a:spLocks/>
          </p:cNvSpPr>
          <p:nvPr/>
        </p:nvSpPr>
        <p:spPr bwMode="auto">
          <a:xfrm>
            <a:off x="2017669" y="64378"/>
            <a:ext cx="9897884" cy="131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Darba devēju un darba meklētāju tiešsaistes tikšanās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07E0D0-6902-4387-B85C-9C2E3D206BED}"/>
              </a:ext>
            </a:extLst>
          </p:cNvPr>
          <p:cNvSpPr/>
          <p:nvPr/>
        </p:nvSpPr>
        <p:spPr>
          <a:xfrm>
            <a:off x="696886" y="4751968"/>
            <a:ext cx="11668581" cy="1772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b="1" dirty="0">
                <a:solidFill>
                  <a:srgbClr val="6BA43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Darba devēja ieguvumi:</a:t>
            </a:r>
          </a:p>
          <a:p>
            <a:pPr marL="342900" indent="-342900">
              <a:buClr>
                <a:srgbClr val="6BA439"/>
              </a:buClr>
              <a:buFont typeface="Wingdings" panose="05000000000000000000" pitchFamily="2" charset="2"/>
              <a:buChar char="ü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Iespēja atrast vajadzīgos darbiniekus;</a:t>
            </a:r>
          </a:p>
          <a:p>
            <a:pPr marL="342900" indent="-342900">
              <a:buClr>
                <a:srgbClr val="6BA439"/>
              </a:buClr>
              <a:buFont typeface="Wingdings" panose="05000000000000000000" pitchFamily="2" charset="2"/>
              <a:buChar char="ü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Tiešā komunikācija ar vairākiem darba meklētājiem vienlaikus;</a:t>
            </a:r>
          </a:p>
          <a:p>
            <a:pPr marL="342900" indent="-342900">
              <a:buClr>
                <a:srgbClr val="6BA439"/>
              </a:buClr>
              <a:buFont typeface="Wingdings" panose="05000000000000000000" pitchFamily="2" charset="2"/>
              <a:buChar char="ü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Pretendentu iepazīstināšana ar darba iespējām uzņēmumā, nosacījumiem un ieguvumiem;</a:t>
            </a:r>
          </a:p>
          <a:p>
            <a:pPr marL="342900" indent="-342900">
              <a:buClr>
                <a:srgbClr val="6BA439"/>
              </a:buClr>
              <a:buFont typeface="Wingdings" panose="05000000000000000000" pitchFamily="2" charset="2"/>
              <a:buChar char="ü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Darba meklētāju viedokļu izzināšana par uzņēmumu un darbu tajā;</a:t>
            </a:r>
          </a:p>
          <a:p>
            <a:pPr marL="342900" indent="-342900">
              <a:buClr>
                <a:srgbClr val="6BA439"/>
              </a:buClr>
              <a:buFont typeface="Wingdings" panose="05000000000000000000" pitchFamily="2" charset="2"/>
              <a:buChar char="ü"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Uzņēmuma prezentēšana, veicinot tā atpazīstamību</a:t>
            </a:r>
            <a:endParaRPr lang="lv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60CC9B-B51A-4100-973A-41FA807E268D}"/>
              </a:ext>
            </a:extLst>
          </p:cNvPr>
          <p:cNvSpPr/>
          <p:nvPr/>
        </p:nvSpPr>
        <p:spPr>
          <a:xfrm>
            <a:off x="8177832" y="3103069"/>
            <a:ext cx="3492620" cy="3333206"/>
          </a:xfrm>
          <a:prstGeom prst="rect">
            <a:avLst/>
          </a:prstGeom>
          <a:solidFill>
            <a:srgbClr val="EF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42A28C0-3D91-4ACA-A15B-9A5962E33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54" y="2276295"/>
            <a:ext cx="859955" cy="843749"/>
          </a:xfrm>
          <a:prstGeom prst="rect">
            <a:avLst/>
          </a:prstGeom>
        </p:spPr>
      </p:pic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643F41BD-4CA7-4ED7-985C-590CEF1CEAC7}"/>
              </a:ext>
            </a:extLst>
          </p:cNvPr>
          <p:cNvSpPr/>
          <p:nvPr/>
        </p:nvSpPr>
        <p:spPr>
          <a:xfrm>
            <a:off x="705575" y="1818932"/>
            <a:ext cx="3479588" cy="405215"/>
          </a:xfrm>
          <a:prstGeom prst="round2DiagRect">
            <a:avLst/>
          </a:prstGeom>
          <a:solidFill>
            <a:srgbClr val="B54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13AB9B5B-A3FE-4568-8FEB-ADB9D2F61A2D}"/>
              </a:ext>
            </a:extLst>
          </p:cNvPr>
          <p:cNvSpPr/>
          <p:nvPr/>
        </p:nvSpPr>
        <p:spPr bwMode="auto">
          <a:xfrm>
            <a:off x="1082884" y="1854081"/>
            <a:ext cx="2853501" cy="3348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4293" tIns="54293" rIns="54293" bIns="54293" spcCol="1270" anchor="ctr"/>
          <a:lstStyle/>
          <a:p>
            <a:pPr defTabSz="633413">
              <a:lnSpc>
                <a:spcPct val="90000"/>
              </a:lnSpc>
              <a:spcAft>
                <a:spcPct val="35000"/>
              </a:spcAft>
              <a:defRPr/>
            </a:pPr>
            <a:r>
              <a:rPr lang="lv-LV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Apmācību pasākumi</a:t>
            </a:r>
            <a:endParaRPr lang="en-A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93535A36-4331-4ED4-ACCD-CC2C4A869D7A}"/>
              </a:ext>
            </a:extLst>
          </p:cNvPr>
          <p:cNvSpPr/>
          <p:nvPr/>
        </p:nvSpPr>
        <p:spPr>
          <a:xfrm>
            <a:off x="4395881" y="1809407"/>
            <a:ext cx="3511773" cy="405215"/>
          </a:xfrm>
          <a:prstGeom prst="round2DiagRect">
            <a:avLst/>
          </a:prstGeom>
          <a:solidFill>
            <a:srgbClr val="4A8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54301153-1F81-45B9-9F36-45B557C4B798}"/>
              </a:ext>
            </a:extLst>
          </p:cNvPr>
          <p:cNvSpPr/>
          <p:nvPr/>
        </p:nvSpPr>
        <p:spPr bwMode="auto">
          <a:xfrm>
            <a:off x="4175805" y="1730082"/>
            <a:ext cx="3984416" cy="5859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4293" tIns="54293" rIns="54293" bIns="54293" spcCol="1270" anchor="ctr"/>
          <a:lstStyle/>
          <a:p>
            <a:pPr algn="ctr"/>
            <a:r>
              <a:rPr lang="lv-LV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Nodarbinātības pasākumi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8773353-CBF7-401B-A7EE-27AFF9C58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99" y="2324289"/>
            <a:ext cx="1218785" cy="796513"/>
          </a:xfrm>
          <a:prstGeom prst="rect">
            <a:avLst/>
          </a:prstGeom>
        </p:spPr>
      </p:pic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1B5539AA-40B9-4648-B8F3-47FA03AFD80B}"/>
              </a:ext>
            </a:extLst>
          </p:cNvPr>
          <p:cNvSpPr/>
          <p:nvPr/>
        </p:nvSpPr>
        <p:spPr>
          <a:xfrm>
            <a:off x="8177831" y="1809407"/>
            <a:ext cx="3492619" cy="414740"/>
          </a:xfrm>
          <a:prstGeom prst="round2DiagRect">
            <a:avLst/>
          </a:prstGeom>
          <a:solidFill>
            <a:srgbClr val="F57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D4987-C358-489A-89EA-86DD8860A215}"/>
              </a:ext>
            </a:extLst>
          </p:cNvPr>
          <p:cNvSpPr txBox="1"/>
          <p:nvPr/>
        </p:nvSpPr>
        <p:spPr>
          <a:xfrm>
            <a:off x="8554598" y="1819633"/>
            <a:ext cx="311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Atbalsta pasākumi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AA60D16-5CC3-4E4D-A421-C10928591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10" y="2169169"/>
            <a:ext cx="800982" cy="843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730401-328A-4405-8DF7-BE064D250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0"/>
            <a:ext cx="12191999" cy="1443211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E8EEC5B-0D3D-4B2C-97C6-98C5AD8DE8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6F5166-4C7D-4B58-A7AE-C1D373F51DF0}"/>
              </a:ext>
            </a:extLst>
          </p:cNvPr>
          <p:cNvSpPr txBox="1">
            <a:spLocks/>
          </p:cNvSpPr>
          <p:nvPr/>
        </p:nvSpPr>
        <p:spPr bwMode="auto">
          <a:xfrm>
            <a:off x="1954369" y="421725"/>
            <a:ext cx="9172667" cy="8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NVA pasākumi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80F59D-5ABA-4A74-AF73-B03A834D4E37}"/>
              </a:ext>
            </a:extLst>
          </p:cNvPr>
          <p:cNvSpPr/>
          <p:nvPr/>
        </p:nvSpPr>
        <p:spPr>
          <a:xfrm>
            <a:off x="8248676" y="3217058"/>
            <a:ext cx="3349043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Atbalsts darbaspēka piesaistei;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Reģionālās mobilitātes atbalsts;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Atbalsts komercdarbības vai pašnodarbinātības uzsākšanai;</a:t>
            </a:r>
            <a:endParaRPr lang="en-AU" altLang="lv-LV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Atbalsts kolektīvās atlaišanas gadījumā;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Konsultācijas par personu ar invaliditāti nodarbināšanu;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Atbalsta pasākums bezdarbniekiem ar atkarības problēmām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302840-F50A-42A5-B112-E4F620D073B9}"/>
              </a:ext>
            </a:extLst>
          </p:cNvPr>
          <p:cNvSpPr/>
          <p:nvPr/>
        </p:nvSpPr>
        <p:spPr>
          <a:xfrm>
            <a:off x="4395880" y="3086345"/>
            <a:ext cx="3511773" cy="3333206"/>
          </a:xfrm>
          <a:prstGeom prst="rect">
            <a:avLst/>
          </a:prstGeom>
          <a:solidFill>
            <a:srgbClr val="4A8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7A39CE-8971-4007-A139-77C405B24ED2}"/>
              </a:ext>
            </a:extLst>
          </p:cNvPr>
          <p:cNvSpPr/>
          <p:nvPr/>
        </p:nvSpPr>
        <p:spPr>
          <a:xfrm>
            <a:off x="4395880" y="3242460"/>
            <a:ext cx="3285122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Pasākumi noteiktām personu grupām;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Pasākums personu ar invaliditāti nodarbināšanai uz nenoteiktu laiku;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Algu subsīdiju atbalsta pasākums;</a:t>
            </a:r>
            <a:endParaRPr lang="en-AU" altLang="lv-LV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Algoti pagaidu sabiedriskie darbi;</a:t>
            </a:r>
            <a:endParaRPr lang="en-AU" altLang="lv-LV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Darbam nepieciešamo iemaņu attīstība nevalstiskajā sektorā;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Skolēnu vasaras nodarbinātība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C84DEA-AA0F-4B3D-ABEA-58846A8E57B5}"/>
              </a:ext>
            </a:extLst>
          </p:cNvPr>
          <p:cNvSpPr/>
          <p:nvPr/>
        </p:nvSpPr>
        <p:spPr>
          <a:xfrm>
            <a:off x="594281" y="3103069"/>
            <a:ext cx="3492620" cy="3333206"/>
          </a:xfrm>
          <a:prstGeom prst="rect">
            <a:avLst/>
          </a:prstGeom>
          <a:solidFill>
            <a:srgbClr val="B54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9BC985-8AF4-460E-AF3F-E50F744EA231}"/>
              </a:ext>
            </a:extLst>
          </p:cNvPr>
          <p:cNvSpPr/>
          <p:nvPr/>
        </p:nvSpPr>
        <p:spPr>
          <a:xfrm>
            <a:off x="651263" y="3276955"/>
            <a:ext cx="328512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Konkurētspējas paaugstināšana;</a:t>
            </a:r>
            <a:endParaRPr lang="en-AU" altLang="lv-LV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Neformālās izglītības ieguve;</a:t>
            </a:r>
            <a:r>
              <a:rPr lang="en-AU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Profesionālā tālākizglītība un profesionālā pilnveide;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alt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Mācības tiešsaistes kursu platformās;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‘Apmācība pēc darba devēja pieprasījuma;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Apmācība pie darba devēja;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30000"/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Praktiskā apmācība ar nozaru asociācijas iesaisti</a:t>
            </a:r>
          </a:p>
        </p:txBody>
      </p:sp>
    </p:spTree>
    <p:extLst>
      <p:ext uri="{BB962C8B-B14F-4D97-AF65-F5344CB8AC3E}">
        <p14:creationId xmlns:p14="http://schemas.microsoft.com/office/powerpoint/2010/main" val="255227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/>
      <p:bldP spid="27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1CA5-7167-44EF-B044-A563D6F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702"/>
            <a:ext cx="10972800" cy="1143000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E6A71-3D2B-4210-ACA7-2261859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046098"/>
          </a:xfrm>
        </p:spPr>
        <p:txBody>
          <a:bodyPr/>
          <a:lstStyle/>
          <a:p>
            <a:pPr marL="0" indent="0">
              <a:buNone/>
            </a:pPr>
            <a:r>
              <a:rPr lang="lv-LV" sz="12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Nosacījumi:</a:t>
            </a:r>
          </a:p>
          <a:p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Dalībnieku iesaistes ilgums – līdz 4 mēnešiem praktiskā apmācībā, noslēdzot darba līgumu. Praktiskās apmācības ilgums pielāgots atbilstoši apgūstamas profesijas profesionālās kvalifikācijas līmenim: </a:t>
            </a:r>
          </a:p>
          <a:p>
            <a:pPr marL="0" lvl="0" indent="0">
              <a:buNone/>
            </a:pP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      1. profesionālās kvalifikācijas līmenim – 2 mēnešus; </a:t>
            </a:r>
          </a:p>
          <a:p>
            <a:pPr marL="0" lvl="0" indent="0">
              <a:buNone/>
            </a:pP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      2. profesionālās kvalifikācijas līmenim – 3 mēnešus; </a:t>
            </a:r>
          </a:p>
          <a:p>
            <a:pPr marL="0" lvl="0" indent="0">
              <a:buNone/>
            </a:pP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      3. profesionālās kvalifikācijas līmenim – 4 mēnešus. </a:t>
            </a:r>
          </a:p>
          <a:p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Praktisko apmācību neorganizē nekvalificētos un mazkvalificētos darbos (vienkāršo profesiju darbi atbilstoši Profesiju klasifikatora 9.pamatgrupai);</a:t>
            </a:r>
          </a:p>
          <a:p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Attiecīgais bezdarbnieks nav strādājis pie attiecīgā darba devēja vismaz 12 mēnešus pirms iesaistes Praktiskajā apmācībā</a:t>
            </a:r>
          </a:p>
          <a:p>
            <a:pPr marL="0" indent="0">
              <a:buNone/>
            </a:pPr>
            <a:r>
              <a:rPr lang="lv-LV" sz="12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Darba devēja ieguvums:</a:t>
            </a:r>
          </a:p>
          <a:p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Dotācija bezdarbnieka darba algai –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atbilstoši apgūstāmas profesijas profesionālajām kvalifikācijas līmenim: </a:t>
            </a:r>
          </a:p>
          <a:p>
            <a:pPr lvl="0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pirmajam kvalifikācijas līmenim – 300 </a:t>
            </a:r>
            <a:r>
              <a:rPr lang="lv-LV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apmērā;</a:t>
            </a:r>
          </a:p>
          <a:p>
            <a:pPr lvl="0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otrajam kvalifikācijas līmenim – 350 </a:t>
            </a:r>
            <a:r>
              <a:rPr lang="lv-LV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apmērā;</a:t>
            </a:r>
          </a:p>
          <a:p>
            <a:pPr lvl="0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trešajam kvalifikācijas līmenim – 350 </a:t>
            </a:r>
            <a:r>
              <a:rPr lang="lv-LV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apmērā.</a:t>
            </a:r>
          </a:p>
          <a:p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Ikmēneša dotācija darba vadītājam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10 </a:t>
            </a:r>
            <a:r>
              <a:rPr lang="lv-LV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apmērā par katru bezdarbnieka praktiskās apmācības dienu. Viens darba vadītājs var vadīt darbu ne vairāk kā diviem bezdarbniekiem</a:t>
            </a:r>
          </a:p>
          <a:p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Dotācija obligātās veselības pārbaudei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līdz 50 </a:t>
            </a:r>
            <a:r>
              <a:rPr lang="lv-LV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Vienreizēja dotācija individuālajiem aizsardzības līdzekļiem 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līdz 100 </a:t>
            </a:r>
            <a:r>
              <a:rPr lang="lv-LV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euro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Bezdarbniekam ar invaliditāti</a:t>
            </a:r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dotācija līdz 1000 EUR </a:t>
            </a:r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vienas darba vietas pielāgošanai; </a:t>
            </a:r>
            <a:endParaRPr lang="lv-LV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</a:rPr>
              <a:t>Darba devēja valsts sociālās apdrošināšanas obligātajām iemaksām no algas </a:t>
            </a:r>
            <a:r>
              <a:rPr lang="lv-LV" sz="1200" b="1" dirty="0">
                <a:latin typeface="Verdana" panose="020B0604030504040204" pitchFamily="34" charset="0"/>
                <a:ea typeface="Verdana" panose="020B0604030504040204" pitchFamily="34" charset="0"/>
              </a:rPr>
              <a:t>segšana</a:t>
            </a:r>
            <a:endParaRPr lang="lv-LV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lv-LV" sz="1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45A8-FE55-4FCF-8686-2F235710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FC9E2-71F5-47BA-AF07-B33005D3250E}" type="slidenum">
              <a:rPr lang="lv-LV" smtClean="0"/>
              <a:pPr>
                <a:defRPr/>
              </a:pPr>
              <a:t>8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BFB57-A23D-4A9E-9F38-ADCB8324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-55418"/>
            <a:ext cx="12191999" cy="144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BFF3E6-9369-4CAD-8343-5CC79C8C0E8E}"/>
              </a:ext>
            </a:extLst>
          </p:cNvPr>
          <p:cNvSpPr txBox="1">
            <a:spLocks/>
          </p:cNvSpPr>
          <p:nvPr/>
        </p:nvSpPr>
        <p:spPr bwMode="auto">
          <a:xfrm>
            <a:off x="1674710" y="178611"/>
            <a:ext cx="9172667" cy="102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1600" dirty="0">
                <a:solidFill>
                  <a:schemeClr val="bg1"/>
                </a:solidFill>
              </a:rPr>
              <a:t>           </a:t>
            </a:r>
            <a:r>
              <a:rPr lang="lv-LV" dirty="0">
                <a:solidFill>
                  <a:schemeClr val="bg1"/>
                </a:solidFill>
              </a:rPr>
              <a:t>Apmācība pie darba devēja</a:t>
            </a:r>
          </a:p>
          <a:p>
            <a:endParaRPr lang="lv-LV" sz="1600" dirty="0">
              <a:solidFill>
                <a:schemeClr val="bg1"/>
              </a:solidFill>
            </a:endParaRPr>
          </a:p>
          <a:p>
            <a:r>
              <a:rPr lang="lv-LV" sz="1600" dirty="0">
                <a:solidFill>
                  <a:schemeClr val="bg1"/>
                </a:solidFill>
              </a:rPr>
              <a:t> </a:t>
            </a:r>
            <a:r>
              <a:rPr lang="lv-LV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600" dirty="0">
                <a:solidFill>
                  <a:schemeClr val="bg1"/>
                </a:solidFill>
              </a:rPr>
              <a:t>Tiek iegūtas pirmā, otrā vai trešā profesionālās kvalifikācijas līmeņa kompetences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61286D-CF03-48C9-A3F7-532E29AB3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656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1CA5-7167-44EF-B044-A563D6F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702"/>
            <a:ext cx="10972800" cy="1143000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E6A71-3D2B-4210-ACA7-2261859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046098"/>
          </a:xfrm>
        </p:spPr>
        <p:txBody>
          <a:bodyPr/>
          <a:lstStyle/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Apmācība atbilstoši uzņēmuma vajadzībām</a:t>
            </a:r>
          </a:p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Rīcība:</a:t>
            </a:r>
          </a:p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lv-LV" sz="1400" b="1" dirty="0">
                <a:latin typeface="Verdana" panose="020B0604030504040204" pitchFamily="34" charset="0"/>
                <a:ea typeface="Verdana" panose="020B0604030504040204" pitchFamily="34" charset="0"/>
              </a:rPr>
              <a:t>Darba devējs: </a:t>
            </a:r>
            <a:endParaRPr lang="lv-LV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iesniedz rakstisku pieprasījumu apmācību organizēšanai;</a:t>
            </a:r>
          </a:p>
          <a:p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Pēc apmācībām bezdarbnieku attiecīgajā profesijā nodarbina vismaz 3 mēnešus</a:t>
            </a:r>
          </a:p>
          <a:p>
            <a:endParaRPr lang="lv-LV" sz="1400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lv-LV" sz="16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Ieguvums: </a:t>
            </a:r>
          </a:p>
          <a:p>
            <a:pPr marL="0" indent="0">
              <a:buNone/>
            </a:pPr>
            <a:r>
              <a:rPr lang="lv-LV" dirty="0">
                <a:latin typeface="Verdana" panose="020B0604030504040204" pitchFamily="34" charset="0"/>
                <a:ea typeface="Verdana" panose="020B0604030504040204" pitchFamily="34" charset="0"/>
              </a:rPr>
              <a:t>  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Darba devējs izvēlas izglītības iestādi, kas veiks apmācību. </a:t>
            </a:r>
          </a:p>
          <a:p>
            <a:pPr mar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    Darba devējam ir iespēja izstrādāt jaunu, specifikai atbilstošu izglītības programmu. </a:t>
            </a:r>
          </a:p>
          <a:p>
            <a:pPr marL="0" indent="0">
              <a:buNone/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</a:rPr>
              <a:t>      NVA sedz visas ar apmācību saistītās izmaksas.</a:t>
            </a:r>
            <a:endParaRPr lang="lv-LV" sz="1400" b="1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lv-LV" sz="16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45A8-FE55-4FCF-8686-2F235710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FC9E2-71F5-47BA-AF07-B33005D3250E}" type="slidenum">
              <a:rPr lang="lv-LV" smtClean="0"/>
              <a:pPr>
                <a:defRPr/>
              </a:pPr>
              <a:t>9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BFB57-A23D-4A9E-9F38-ADCB8324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1" b="90181"/>
          <a:stretch/>
        </p:blipFill>
        <p:spPr>
          <a:xfrm>
            <a:off x="0" y="-55418"/>
            <a:ext cx="12191999" cy="144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BFF3E6-9369-4CAD-8343-5CC79C8C0E8E}"/>
              </a:ext>
            </a:extLst>
          </p:cNvPr>
          <p:cNvSpPr txBox="1">
            <a:spLocks/>
          </p:cNvSpPr>
          <p:nvPr/>
        </p:nvSpPr>
        <p:spPr bwMode="auto">
          <a:xfrm>
            <a:off x="1674710" y="54713"/>
            <a:ext cx="9172667" cy="114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>
            <a:normAutofit fontScale="25000" lnSpcReduction="20000"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43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</a:t>
            </a:r>
          </a:p>
          <a:p>
            <a:endParaRPr lang="lv-LV" sz="4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lv-LV" sz="90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</a:t>
            </a:r>
            <a:r>
              <a:rPr lang="lv-LV" sz="9600" dirty="0">
                <a:solidFill>
                  <a:schemeClr val="bg1"/>
                </a:solidFill>
              </a:rPr>
              <a:t>Apmācība pēc darba devēja pieprasījuma</a:t>
            </a:r>
            <a:endParaRPr lang="lv-LV" sz="9000" dirty="0">
              <a:solidFill>
                <a:schemeClr val="bg1"/>
              </a:solidFill>
            </a:endParaRPr>
          </a:p>
          <a:p>
            <a:endParaRPr lang="lv-LV" sz="4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lv-LV" sz="32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61286D-CF03-48C9-A3F7-532E29AB3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634" t="-1" r="13286" b="18197"/>
          <a:stretch/>
        </p:blipFill>
        <p:spPr bwMode="auto">
          <a:xfrm>
            <a:off x="483317" y="0"/>
            <a:ext cx="1191393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ADC50-F3D8-4493-8769-E7147D2C9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205" y="2062347"/>
            <a:ext cx="2572735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0917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943</Words>
  <Application>Microsoft Office PowerPoint</Application>
  <PresentationFormat>Platekrāna</PresentationFormat>
  <Paragraphs>201</Paragraphs>
  <Slides>16</Slides>
  <Notes>9</Notes>
  <HiddenSlides>0</HiddenSlides>
  <MMClips>0</MMClips>
  <ScaleCrop>false</ScaleCrop>
  <HeadingPairs>
    <vt:vector size="6" baseType="variant">
      <vt:variant>
        <vt:lpstr>Lietotie fonti</vt:lpstr>
      </vt:variant>
      <vt:variant>
        <vt:i4>8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16</vt:i4>
      </vt:variant>
    </vt:vector>
  </HeadingPairs>
  <TitlesOfParts>
    <vt:vector size="25" baseType="lpstr">
      <vt:lpstr>MS PGothic</vt:lpstr>
      <vt:lpstr>Arial</vt:lpstr>
      <vt:lpstr>Arial Narrow</vt:lpstr>
      <vt:lpstr>Calibri</vt:lpstr>
      <vt:lpstr>Times New Roman</vt:lpstr>
      <vt:lpstr>Verdana</vt:lpstr>
      <vt:lpstr>Wingdings</vt:lpstr>
      <vt:lpstr>Wingdings 3</vt:lpstr>
      <vt:lpstr>89_Prezentacija_templateLV</vt:lpstr>
      <vt:lpstr>NVA darbība un pakalpojumi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Lelde</dc:creator>
  <cp:lastModifiedBy>Dainis Jukonis</cp:lastModifiedBy>
  <cp:revision>265</cp:revision>
  <cp:lastPrinted>2022-11-21T10:17:26Z</cp:lastPrinted>
  <dcterms:created xsi:type="dcterms:W3CDTF">2019-08-30T13:27:22Z</dcterms:created>
  <dcterms:modified xsi:type="dcterms:W3CDTF">2022-12-08T12:46:53Z</dcterms:modified>
</cp:coreProperties>
</file>