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582" r:id="rId4"/>
    <p:sldId id="260" r:id="rId5"/>
    <p:sldId id="261" r:id="rId6"/>
    <p:sldId id="258" r:id="rId7"/>
    <p:sldId id="4226" r:id="rId8"/>
    <p:sldId id="4220" r:id="rId9"/>
    <p:sldId id="583" r:id="rId10"/>
    <p:sldId id="4223" r:id="rId11"/>
    <p:sldId id="4225" r:id="rId12"/>
    <p:sldId id="4227" r:id="rId13"/>
    <p:sldId id="4228" r:id="rId14"/>
    <p:sldId id="963" r:id="rId15"/>
    <p:sldId id="1007" r:id="rId16"/>
    <p:sldId id="4222" r:id="rId17"/>
    <p:sldId id="4230" r:id="rId18"/>
    <p:sldId id="4229" r:id="rId1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41666-1606-C0F8-8538-E6A5FFFED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1D3BE-595A-30FA-C555-20BC5CAF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8C53B-66D7-335B-260C-5221D44CE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54930-C624-5596-0BF9-D1DB30650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51604-455A-CC4C-AB85-9803A6B5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297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55029-1837-E143-A897-232CE7AD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7841B-1864-6220-E3FD-A76E1C785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8A4AE-20F0-22B7-4430-053ADD3D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09F4E-2E7A-03E5-8FAE-51E15E298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540FC-6322-4E85-1331-D741C424E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03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C7BF25-0870-7D84-B807-55F6A77696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759B9-E3A0-5F15-FDA3-B5339EFF7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D45E8-52B7-ACF7-B6FC-C9F8FAF7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119D1-BBDF-A00F-04CE-5E1E28FC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9F8DE-52D6-AE11-6623-215D32F0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2536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68" y="257174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480" y="4071942"/>
            <a:ext cx="8534400" cy="642942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638CD-C44C-41B2-BB7A-7446E198C6AD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91581-D228-4E69-AA96-8E4D837D6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36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E6FCC-0246-4F5C-A5E3-B2541BAD584F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F899D-F79C-4BB6-B6BE-60CC7F9F8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43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9E676-DAEC-412C-A527-39AF4CE1B90B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70A6-2B01-4196-AD32-CEF12062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19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286A6-CD81-435D-9BF7-E5B13499A41B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6906-240A-4CEC-BA4A-A31E70489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26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DCB6-2B42-4BC4-9795-50653B67901A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019BF-DE10-4F7E-A9B9-6AA83589C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7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E2379-666C-4F6E-B131-EDB4ADBC0D05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434C-37BE-4879-AA37-A04308474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59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2E6EC-6534-4839-B8A6-5541DC0946A0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AD42-058E-464E-A8AE-FF0B8D6B3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89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1052-10BE-4CBD-A19D-BCC93C8360FA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5A3DF-96E7-49AD-961E-C57CD10E7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6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3C8EC-865B-6072-0ACD-0D6CB7AC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7B33E-7F14-5C10-3C6B-31AC45058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705AD-3062-FF84-4128-0191D536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B8068-53B0-BA3F-9C39-7846338C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7BABD-561C-39C5-FBEE-D4654D0DD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724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37B25-2ABD-441F-810D-1B6C4E5DC1C7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6A784-17D3-4D2D-AFC1-B5BA12493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46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81E3F-9BD6-4C9C-A898-4C8327D70D65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C3520-1790-4839-BBFB-DC346D9DB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24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A5980-9924-438B-B057-9A139476C9C1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E4A45-ED2C-45D7-86F1-24D4A9080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858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pslaids gai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isnstūris 5">
            <a:extLst>
              <a:ext uri="{FF2B5EF4-FFF2-40B4-BE49-F238E27FC236}">
                <a16:creationId xmlns:a16="http://schemas.microsoft.com/office/drawing/2014/main" id="{CBD40EE9-A4E4-4B97-924F-6D5CF6B9AE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Virsraksts 5">
            <a:extLst>
              <a:ext uri="{FF2B5EF4-FFF2-40B4-BE49-F238E27FC236}">
                <a16:creationId xmlns:a16="http://schemas.microsoft.com/office/drawing/2014/main" id="{16A2D403-BCCE-4F0E-A354-6AC1CE16B0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9188" y="3274669"/>
            <a:ext cx="9953625" cy="125956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Starpslaida</a:t>
            </a:r>
            <a:r>
              <a:rPr lang="lv-LV" dirty="0"/>
              <a:t> nosaukums</a:t>
            </a:r>
          </a:p>
        </p:txBody>
      </p:sp>
      <p:cxnSp>
        <p:nvCxnSpPr>
          <p:cNvPr id="27" name="Taisns savienotājs 26">
            <a:extLst>
              <a:ext uri="{FF2B5EF4-FFF2-40B4-BE49-F238E27FC236}">
                <a16:creationId xmlns:a16="http://schemas.microsoft.com/office/drawing/2014/main" id="{A6E835EC-B62A-4E20-B178-1FFD27441CB6}"/>
              </a:ext>
            </a:extLst>
          </p:cNvPr>
          <p:cNvCxnSpPr>
            <a:cxnSpLocks/>
          </p:cNvCxnSpPr>
          <p:nvPr userDrawn="1"/>
        </p:nvCxnSpPr>
        <p:spPr>
          <a:xfrm>
            <a:off x="1033463" y="3273644"/>
            <a:ext cx="10125075" cy="0"/>
          </a:xfrm>
          <a:prstGeom prst="line">
            <a:avLst/>
          </a:prstGeom>
          <a:ln w="38100">
            <a:solidFill>
              <a:srgbClr val="F1B7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Taisns savienotājs 27">
            <a:extLst>
              <a:ext uri="{FF2B5EF4-FFF2-40B4-BE49-F238E27FC236}">
                <a16:creationId xmlns:a16="http://schemas.microsoft.com/office/drawing/2014/main" id="{E570220C-533F-489D-A071-57713A35C357}"/>
              </a:ext>
            </a:extLst>
          </p:cNvPr>
          <p:cNvCxnSpPr>
            <a:cxnSpLocks/>
          </p:cNvCxnSpPr>
          <p:nvPr userDrawn="1"/>
        </p:nvCxnSpPr>
        <p:spPr>
          <a:xfrm>
            <a:off x="1032600" y="4534244"/>
            <a:ext cx="10126800" cy="0"/>
          </a:xfrm>
          <a:prstGeom prst="line">
            <a:avLst/>
          </a:prstGeom>
          <a:ln w="38100">
            <a:solidFill>
              <a:srgbClr val="F1B7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882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ūsu valsts, mūsu b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isnstūris 5">
            <a:extLst>
              <a:ext uri="{FF2B5EF4-FFF2-40B4-BE49-F238E27FC236}">
                <a16:creationId xmlns:a16="http://schemas.microsoft.com/office/drawing/2014/main" id="{873A0735-229B-414F-AFBE-75298F7CB0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9265C"/>
              </a:gs>
              <a:gs pos="100000">
                <a:srgbClr val="1C1C4E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cxnSp>
        <p:nvCxnSpPr>
          <p:cNvPr id="7" name="Taisns savienotājs 6">
            <a:extLst>
              <a:ext uri="{FF2B5EF4-FFF2-40B4-BE49-F238E27FC236}">
                <a16:creationId xmlns:a16="http://schemas.microsoft.com/office/drawing/2014/main" id="{34E2D71E-8D6D-4804-9C9C-3B2DD317D335}"/>
              </a:ext>
            </a:extLst>
          </p:cNvPr>
          <p:cNvCxnSpPr>
            <a:cxnSpLocks/>
          </p:cNvCxnSpPr>
          <p:nvPr userDrawn="1"/>
        </p:nvCxnSpPr>
        <p:spPr>
          <a:xfrm>
            <a:off x="1033463" y="3273644"/>
            <a:ext cx="10125075" cy="0"/>
          </a:xfrm>
          <a:prstGeom prst="line">
            <a:avLst/>
          </a:prstGeom>
          <a:ln w="38100">
            <a:solidFill>
              <a:srgbClr val="F1B7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Taisns savienotājs 9">
            <a:extLst>
              <a:ext uri="{FF2B5EF4-FFF2-40B4-BE49-F238E27FC236}">
                <a16:creationId xmlns:a16="http://schemas.microsoft.com/office/drawing/2014/main" id="{3CB6DDDF-431F-43B7-BC4C-F90E8BFB747D}"/>
              </a:ext>
            </a:extLst>
          </p:cNvPr>
          <p:cNvCxnSpPr>
            <a:cxnSpLocks/>
          </p:cNvCxnSpPr>
          <p:nvPr userDrawn="1"/>
        </p:nvCxnSpPr>
        <p:spPr>
          <a:xfrm>
            <a:off x="1032600" y="4534244"/>
            <a:ext cx="10126800" cy="0"/>
          </a:xfrm>
          <a:prstGeom prst="line">
            <a:avLst/>
          </a:prstGeom>
          <a:ln w="38100">
            <a:solidFill>
              <a:srgbClr val="F1B7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Attēls 12">
            <a:extLst>
              <a:ext uri="{FF2B5EF4-FFF2-40B4-BE49-F238E27FC236}">
                <a16:creationId xmlns:a16="http://schemas.microsoft.com/office/drawing/2014/main" id="{1EE0F19E-FF04-499C-8A23-4C1F4672A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542" y="970788"/>
            <a:ext cx="3544916" cy="14245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64BA23-8346-44C0-A9BF-DC575204E736}"/>
              </a:ext>
            </a:extLst>
          </p:cNvPr>
          <p:cNvSpPr txBox="1"/>
          <p:nvPr userDrawn="1"/>
        </p:nvSpPr>
        <p:spPr>
          <a:xfrm>
            <a:off x="2170981" y="3510244"/>
            <a:ext cx="7850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Mūsu valsts, mūsu banka</a:t>
            </a:r>
          </a:p>
        </p:txBody>
      </p:sp>
    </p:spTree>
    <p:extLst>
      <p:ext uri="{BB962C8B-B14F-4D97-AF65-F5344CB8AC3E}">
        <p14:creationId xmlns:p14="http://schemas.microsoft.com/office/powerpoint/2010/main" val="1038688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ākumslaids tum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isnstūris 5">
            <a:extLst>
              <a:ext uri="{FF2B5EF4-FFF2-40B4-BE49-F238E27FC236}">
                <a16:creationId xmlns:a16="http://schemas.microsoft.com/office/drawing/2014/main" id="{873A0735-229B-414F-AFBE-75298F7CB0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9265C"/>
              </a:gs>
              <a:gs pos="100000">
                <a:srgbClr val="1C1C4E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8" name="Virsraksts 5">
            <a:extLst>
              <a:ext uri="{FF2B5EF4-FFF2-40B4-BE49-F238E27FC236}">
                <a16:creationId xmlns:a16="http://schemas.microsoft.com/office/drawing/2014/main" id="{2D390AE8-4489-4A91-9297-3574C00D43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9188" y="3274669"/>
            <a:ext cx="9953625" cy="125956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/>
              <a:t>Prezentācijas nosaukums</a:t>
            </a:r>
          </a:p>
        </p:txBody>
      </p:sp>
      <p:cxnSp>
        <p:nvCxnSpPr>
          <p:cNvPr id="7" name="Taisns savienotājs 6">
            <a:extLst>
              <a:ext uri="{FF2B5EF4-FFF2-40B4-BE49-F238E27FC236}">
                <a16:creationId xmlns:a16="http://schemas.microsoft.com/office/drawing/2014/main" id="{34E2D71E-8D6D-4804-9C9C-3B2DD317D335}"/>
              </a:ext>
            </a:extLst>
          </p:cNvPr>
          <p:cNvCxnSpPr>
            <a:cxnSpLocks/>
          </p:cNvCxnSpPr>
          <p:nvPr userDrawn="1"/>
        </p:nvCxnSpPr>
        <p:spPr>
          <a:xfrm>
            <a:off x="1033463" y="3273644"/>
            <a:ext cx="10125075" cy="0"/>
          </a:xfrm>
          <a:prstGeom prst="line">
            <a:avLst/>
          </a:prstGeom>
          <a:ln w="38100">
            <a:solidFill>
              <a:srgbClr val="F1B7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Taisns savienotājs 9">
            <a:extLst>
              <a:ext uri="{FF2B5EF4-FFF2-40B4-BE49-F238E27FC236}">
                <a16:creationId xmlns:a16="http://schemas.microsoft.com/office/drawing/2014/main" id="{3CB6DDDF-431F-43B7-BC4C-F90E8BFB747D}"/>
              </a:ext>
            </a:extLst>
          </p:cNvPr>
          <p:cNvCxnSpPr>
            <a:cxnSpLocks/>
          </p:cNvCxnSpPr>
          <p:nvPr userDrawn="1"/>
        </p:nvCxnSpPr>
        <p:spPr>
          <a:xfrm>
            <a:off x="1032600" y="4534244"/>
            <a:ext cx="10126800" cy="0"/>
          </a:xfrm>
          <a:prstGeom prst="line">
            <a:avLst/>
          </a:prstGeom>
          <a:ln w="38100">
            <a:solidFill>
              <a:srgbClr val="F1B7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Attēls 12">
            <a:extLst>
              <a:ext uri="{FF2B5EF4-FFF2-40B4-BE49-F238E27FC236}">
                <a16:creationId xmlns:a16="http://schemas.microsoft.com/office/drawing/2014/main" id="{1EE0F19E-FF04-499C-8A23-4C1F4672A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542" y="970788"/>
            <a:ext cx="3544916" cy="1424541"/>
          </a:xfrm>
          <a:prstGeom prst="rect">
            <a:avLst/>
          </a:prstGeom>
        </p:spPr>
      </p:pic>
      <p:sp>
        <p:nvSpPr>
          <p:cNvPr id="11" name="Teksta vietturis 8">
            <a:extLst>
              <a:ext uri="{FF2B5EF4-FFF2-40B4-BE49-F238E27FC236}">
                <a16:creationId xmlns:a16="http://schemas.microsoft.com/office/drawing/2014/main" id="{8890CDC3-F1E5-4EB2-919D-98878F8317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98744" y="5248275"/>
            <a:ext cx="5794513" cy="8046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400">
                <a:solidFill>
                  <a:schemeClr val="bg1"/>
                </a:solidFill>
              </a:defRPr>
            </a:lvl2pPr>
            <a:lvl3pPr marL="914400" indent="0" algn="ctr">
              <a:buNone/>
              <a:defRPr sz="2400">
                <a:solidFill>
                  <a:schemeClr val="bg1"/>
                </a:solidFill>
              </a:defRPr>
            </a:lvl3pPr>
            <a:lvl4pPr marL="1371600" indent="0" algn="ctr">
              <a:buNone/>
              <a:defRPr sz="2400">
                <a:solidFill>
                  <a:schemeClr val="bg1"/>
                </a:solidFill>
              </a:defRPr>
            </a:lvl4pPr>
            <a:lvl5pPr marL="1828800" indent="0" algn="ctr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lv-LV" dirty="0"/>
              <a:t>Autors un datums</a:t>
            </a:r>
          </a:p>
        </p:txBody>
      </p:sp>
    </p:spTree>
    <p:extLst>
      <p:ext uri="{BB962C8B-B14F-4D97-AF65-F5344CB8AC3E}">
        <p14:creationId xmlns:p14="http://schemas.microsoft.com/office/powerpoint/2010/main" val="42722576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s, uzskaitī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90D8AB58-6F72-4B6A-9A37-2B9304EDE1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5000" y="1797776"/>
            <a:ext cx="11502000" cy="4509423"/>
          </a:xfrm>
          <a:prstGeom prst="rect">
            <a:avLst/>
          </a:prstGeom>
        </p:spPr>
        <p:txBody>
          <a:bodyPr/>
          <a:lstStyle>
            <a:lvl1pPr marL="342900" indent="-342900" algn="l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Arial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9625" indent="-352425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Helvetica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0950" indent="-336550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Helvetica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03388" indent="-331788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Helvetica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38375" indent="-409575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Helvetica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Teksts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7" name="Virsraksta vietturis 1">
            <a:extLst>
              <a:ext uri="{FF2B5EF4-FFF2-40B4-BE49-F238E27FC236}">
                <a16:creationId xmlns:a16="http://schemas.microsoft.com/office/drawing/2014/main" id="{0F3F3913-D53C-4F5D-85A0-308B9048D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14763"/>
            <a:ext cx="11502886" cy="1047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9" name="Teksta vietturis 11">
            <a:extLst>
              <a:ext uri="{FF2B5EF4-FFF2-40B4-BE49-F238E27FC236}">
                <a16:creationId xmlns:a16="http://schemas.microsoft.com/office/drawing/2014/main" id="{D2C34D0F-68C7-4DA8-B643-C473C5C4B7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5000" y="1372326"/>
            <a:ext cx="11502000" cy="425450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 dirty="0"/>
              <a:t>Apakšvirsraksts</a:t>
            </a:r>
          </a:p>
        </p:txBody>
      </p:sp>
      <p:sp>
        <p:nvSpPr>
          <p:cNvPr id="10" name="Teksta vietturis 2">
            <a:extLst>
              <a:ext uri="{FF2B5EF4-FFF2-40B4-BE49-F238E27FC236}">
                <a16:creationId xmlns:a16="http://schemas.microsoft.com/office/drawing/2014/main" id="{238FC51E-4A53-4FC2-A26B-653B67B881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397200"/>
            <a:ext cx="3060700" cy="365124"/>
          </a:xfrm>
          <a:prstGeom prst="rect">
            <a:avLst/>
          </a:prstGeom>
        </p:spPr>
        <p:txBody>
          <a:bodyPr anchor="b"/>
          <a:lstStyle>
            <a:lvl1pPr algn="l">
              <a:defRPr sz="100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lv-LV" dirty="0"/>
              <a:t>Ierakstīt avotu</a:t>
            </a:r>
          </a:p>
        </p:txBody>
      </p:sp>
      <p:sp>
        <p:nvSpPr>
          <p:cNvPr id="11" name="Slaida numura vietturis 5">
            <a:extLst>
              <a:ext uri="{FF2B5EF4-FFF2-40B4-BE49-F238E27FC236}">
                <a16:creationId xmlns:a16="http://schemas.microsoft.com/office/drawing/2014/main" id="{5F1D112C-75F7-4D96-9356-9AB714AA9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125" y="6453800"/>
            <a:ext cx="719110" cy="3600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B64F4F4D-1483-4ED9-BBCF-4746A0F69460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180457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ttēl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90D8AB58-6F72-4B6A-9A37-2B9304EDE1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9950" y="1797776"/>
            <a:ext cx="6877050" cy="4509423"/>
          </a:xfrm>
          <a:prstGeom prst="rect">
            <a:avLst/>
          </a:prstGeom>
        </p:spPr>
        <p:txBody>
          <a:bodyPr/>
          <a:lstStyle>
            <a:lvl1pPr marL="342900" indent="-342900" algn="l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Arial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9625" indent="-352425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Helvetica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0950" indent="-336550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Helvetica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03388" indent="-331788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Helvetica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38375" indent="-409575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Font typeface="Helvetica" panose="020B0604020202020204" pitchFamily="34" charset="0"/>
              <a:buChar char="►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Teksts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9" name="Attēla vietturis 8">
            <a:extLst>
              <a:ext uri="{FF2B5EF4-FFF2-40B4-BE49-F238E27FC236}">
                <a16:creationId xmlns:a16="http://schemas.microsoft.com/office/drawing/2014/main" id="{283864D8-1CA7-44F0-828F-2F7DD1D4B7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4557" y="1797776"/>
            <a:ext cx="4625393" cy="45094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lv-LV" dirty="0"/>
          </a:p>
        </p:txBody>
      </p:sp>
      <p:sp>
        <p:nvSpPr>
          <p:cNvPr id="10" name="Virsraksta vietturis 1">
            <a:extLst>
              <a:ext uri="{FF2B5EF4-FFF2-40B4-BE49-F238E27FC236}">
                <a16:creationId xmlns:a16="http://schemas.microsoft.com/office/drawing/2014/main" id="{3E29E50D-4F4E-4650-AB07-87E61620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14763"/>
            <a:ext cx="11502886" cy="1047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11" name="Teksta vietturis 11">
            <a:extLst>
              <a:ext uri="{FF2B5EF4-FFF2-40B4-BE49-F238E27FC236}">
                <a16:creationId xmlns:a16="http://schemas.microsoft.com/office/drawing/2014/main" id="{81DC8775-D645-488C-B82B-0062000263E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5000" y="1372326"/>
            <a:ext cx="11502000" cy="425450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 dirty="0"/>
              <a:t>Apakšvirsraksts</a:t>
            </a:r>
          </a:p>
        </p:txBody>
      </p:sp>
      <p:sp>
        <p:nvSpPr>
          <p:cNvPr id="14" name="Teksta vietturis 2">
            <a:extLst>
              <a:ext uri="{FF2B5EF4-FFF2-40B4-BE49-F238E27FC236}">
                <a16:creationId xmlns:a16="http://schemas.microsoft.com/office/drawing/2014/main" id="{92F9FA69-4EC3-46DA-92AA-F020FA0F8C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397200"/>
            <a:ext cx="3060700" cy="365124"/>
          </a:xfrm>
          <a:prstGeom prst="rect">
            <a:avLst/>
          </a:prstGeom>
        </p:spPr>
        <p:txBody>
          <a:bodyPr anchor="b"/>
          <a:lstStyle>
            <a:lvl1pPr algn="l">
              <a:defRPr sz="100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lv-LV" dirty="0"/>
              <a:t>Ierakstīt avotu</a:t>
            </a:r>
          </a:p>
        </p:txBody>
      </p:sp>
      <p:sp>
        <p:nvSpPr>
          <p:cNvPr id="15" name="Slaida numura vietturis 5">
            <a:extLst>
              <a:ext uri="{FF2B5EF4-FFF2-40B4-BE49-F238E27FC236}">
                <a16:creationId xmlns:a16="http://schemas.microsoft.com/office/drawing/2014/main" id="{15697461-40CF-40D6-98A6-AD8904D6A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125" y="6453800"/>
            <a:ext cx="719110" cy="3600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B64F4F4D-1483-4ED9-BBCF-4746A0F69460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983088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ens grafiks slaid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grammas vietturis 4">
            <a:extLst>
              <a:ext uri="{FF2B5EF4-FFF2-40B4-BE49-F238E27FC236}">
                <a16:creationId xmlns:a16="http://schemas.microsoft.com/office/drawing/2014/main" id="{963AB099-CC2B-42E8-9537-ECDC11C3136E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45000" y="1797776"/>
            <a:ext cx="11502000" cy="4510949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r>
              <a:rPr lang="lv-LV"/>
              <a:t>Lai pievienotu diagrammu, noklikšķiniet uz ikonas</a:t>
            </a:r>
            <a:endParaRPr lang="lv-LV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47298FE-E8CB-4FF5-A66E-DDA038AF2E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397200"/>
            <a:ext cx="3060700" cy="365124"/>
          </a:xfrm>
          <a:prstGeom prst="rect">
            <a:avLst/>
          </a:prstGeom>
        </p:spPr>
        <p:txBody>
          <a:bodyPr anchor="b"/>
          <a:lstStyle>
            <a:lvl1pPr algn="l">
              <a:defRPr sz="100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lv-LV" dirty="0"/>
              <a:t>Ierakstīt avotu</a:t>
            </a:r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1D92B10C-9D52-4B20-BBEB-80CDAC24B04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5000" y="1372326"/>
            <a:ext cx="11502000" cy="425450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 dirty="0"/>
              <a:t>Apakšvirsraksts</a:t>
            </a:r>
          </a:p>
        </p:txBody>
      </p:sp>
      <p:sp>
        <p:nvSpPr>
          <p:cNvPr id="7" name="Slaida numura vietturis 5">
            <a:extLst>
              <a:ext uri="{FF2B5EF4-FFF2-40B4-BE49-F238E27FC236}">
                <a16:creationId xmlns:a16="http://schemas.microsoft.com/office/drawing/2014/main" id="{B1F4688B-6E78-4DDA-9003-A7EC8A8ED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125" y="6453800"/>
            <a:ext cx="719110" cy="3600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B64F4F4D-1483-4ED9-BBCF-4746A0F69460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8" name="Virsraksta vietturis 1">
            <a:extLst>
              <a:ext uri="{FF2B5EF4-FFF2-40B4-BE49-F238E27FC236}">
                <a16:creationId xmlns:a16="http://schemas.microsoft.com/office/drawing/2014/main" id="{FF69CB8B-2A93-4AE2-8F25-C010B3565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14763"/>
            <a:ext cx="11502886" cy="1047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225559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 grafiki vienā slaid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agrammas vietturis 13">
            <a:extLst>
              <a:ext uri="{FF2B5EF4-FFF2-40B4-BE49-F238E27FC236}">
                <a16:creationId xmlns:a16="http://schemas.microsoft.com/office/drawing/2014/main" id="{C0BD43A2-9242-400A-970B-58007591648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44557" y="1797776"/>
            <a:ext cx="5743160" cy="4510948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lv-LV"/>
          </a:p>
        </p:txBody>
      </p:sp>
      <p:sp>
        <p:nvSpPr>
          <p:cNvPr id="15" name="Diagrammas vietturis 13">
            <a:extLst>
              <a:ext uri="{FF2B5EF4-FFF2-40B4-BE49-F238E27FC236}">
                <a16:creationId xmlns:a16="http://schemas.microsoft.com/office/drawing/2014/main" id="{4490789E-478A-4F9C-99B3-F55A84B4C9EC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105939" y="1797775"/>
            <a:ext cx="5742000" cy="4510948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lv-LV"/>
          </a:p>
        </p:txBody>
      </p:sp>
      <p:sp>
        <p:nvSpPr>
          <p:cNvPr id="13" name="Teksta vietturis 2">
            <a:extLst>
              <a:ext uri="{FF2B5EF4-FFF2-40B4-BE49-F238E27FC236}">
                <a16:creationId xmlns:a16="http://schemas.microsoft.com/office/drawing/2014/main" id="{D1ACCA08-83F8-40A9-A436-2312576A5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397200"/>
            <a:ext cx="3060700" cy="365124"/>
          </a:xfrm>
          <a:prstGeom prst="rect">
            <a:avLst/>
          </a:prstGeom>
        </p:spPr>
        <p:txBody>
          <a:bodyPr anchor="b"/>
          <a:lstStyle>
            <a:lvl1pPr algn="l">
              <a:defRPr sz="100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lv-LV"/>
              <a:t>Ierakstīt avotu</a:t>
            </a:r>
          </a:p>
        </p:txBody>
      </p:sp>
      <p:sp>
        <p:nvSpPr>
          <p:cNvPr id="18" name="Teksta vietturis 11">
            <a:extLst>
              <a:ext uri="{FF2B5EF4-FFF2-40B4-BE49-F238E27FC236}">
                <a16:creationId xmlns:a16="http://schemas.microsoft.com/office/drawing/2014/main" id="{A4C3A2FC-7024-420E-8C46-24E415F26D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4557" y="1372325"/>
            <a:ext cx="5742000" cy="425450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/>
              <a:t>Apakšvirsraksts</a:t>
            </a:r>
          </a:p>
        </p:txBody>
      </p:sp>
      <p:sp>
        <p:nvSpPr>
          <p:cNvPr id="19" name="Slaida numura vietturis 5">
            <a:extLst>
              <a:ext uri="{FF2B5EF4-FFF2-40B4-BE49-F238E27FC236}">
                <a16:creationId xmlns:a16="http://schemas.microsoft.com/office/drawing/2014/main" id="{80B1C594-8A3A-49DE-A9DE-DE5BC43E7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125" y="6453800"/>
            <a:ext cx="719110" cy="3600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B64F4F4D-1483-4ED9-BBCF-4746A0F69460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0" name="Virsraksta vietturis 1">
            <a:extLst>
              <a:ext uri="{FF2B5EF4-FFF2-40B4-BE49-F238E27FC236}">
                <a16:creationId xmlns:a16="http://schemas.microsoft.com/office/drawing/2014/main" id="{7F4F524C-C2ED-42C3-95E0-4FBFC308C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14763"/>
            <a:ext cx="11502886" cy="1047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21" name="Teksta vietturis 11">
            <a:extLst>
              <a:ext uri="{FF2B5EF4-FFF2-40B4-BE49-F238E27FC236}">
                <a16:creationId xmlns:a16="http://schemas.microsoft.com/office/drawing/2014/main" id="{2982DA7C-D497-460B-A699-1416BDA256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5939" y="1372325"/>
            <a:ext cx="5742000" cy="425450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/>
              <a:t>Apakšvirsraksts</a:t>
            </a:r>
          </a:p>
        </p:txBody>
      </p:sp>
    </p:spTree>
    <p:extLst>
      <p:ext uri="{BB962C8B-B14F-4D97-AF65-F5344CB8AC3E}">
        <p14:creationId xmlns:p14="http://schemas.microsoft.com/office/powerpoint/2010/main" val="55778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72D5F-653D-B8C4-E12F-CF2705ED3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07E85-4296-5BEC-2349-99FC0DE76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9CB9E-C44B-DBAA-DEB0-98BCF579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F061A-1616-32E8-9BCA-6472DECB1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88FBA-7EEB-50EE-98B5-53F5428EC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06218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a vietturis 1">
            <a:extLst>
              <a:ext uri="{FF2B5EF4-FFF2-40B4-BE49-F238E27FC236}">
                <a16:creationId xmlns:a16="http://schemas.microsoft.com/office/drawing/2014/main" id="{1A2B2468-E5BF-4156-8F2A-EAE60979E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14763"/>
            <a:ext cx="11502886" cy="1047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B2D0918-8173-4567-B07B-074FB1506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125" y="6453800"/>
            <a:ext cx="719110" cy="3600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B64F4F4D-1483-4ED9-BBCF-4746A0F69460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864290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816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lts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isnstūris 5">
            <a:extLst>
              <a:ext uri="{FF2B5EF4-FFF2-40B4-BE49-F238E27FC236}">
                <a16:creationId xmlns:a16="http://schemas.microsoft.com/office/drawing/2014/main" id="{CBD40EE9-A4E4-4B97-924F-6D5CF6B9AE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Virsraksta vietturis 1">
            <a:extLst>
              <a:ext uri="{FF2B5EF4-FFF2-40B4-BE49-F238E27FC236}">
                <a16:creationId xmlns:a16="http://schemas.microsoft.com/office/drawing/2014/main" id="{F77ADF56-ACD0-4272-8550-5D39FCAC8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14763"/>
            <a:ext cx="11502886" cy="1047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lv-LV" dirty="0"/>
          </a:p>
        </p:txBody>
      </p:sp>
      <p:sp>
        <p:nvSpPr>
          <p:cNvPr id="8" name="Slaida numura vietturis 5">
            <a:extLst>
              <a:ext uri="{FF2B5EF4-FFF2-40B4-BE49-F238E27FC236}">
                <a16:creationId xmlns:a16="http://schemas.microsoft.com/office/drawing/2014/main" id="{EB90F123-6E88-40D4-B1CE-2EB8793010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125" y="6453800"/>
            <a:ext cx="719110" cy="3600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B64F4F4D-1483-4ED9-BBCF-4746A0F69460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7" name="Taisnstūris 6">
            <a:extLst>
              <a:ext uri="{FF2B5EF4-FFF2-40B4-BE49-F238E27FC236}">
                <a16:creationId xmlns:a16="http://schemas.microsoft.com/office/drawing/2014/main" id="{2AAC9ECF-1692-4BF8-925A-0825C8505CF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9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F3F48-9E01-2AC5-D6E2-7B05A675F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4167F-5E41-388E-550D-5F51EC3C7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D9925-FD8B-5DA1-CF96-625F5DC50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15EE2-750D-61E3-AA92-25BE74B2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885B5-EA82-9155-88B1-4210583C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2729D-F913-91B3-6712-0D75F2A4C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71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8D15F-7DA3-10DB-D983-5407936A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F9F13-D44C-C7E2-EBFC-2442A4AD7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3885B-B841-7CCD-246C-53217ADD7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4EC1CD-A52D-239C-6928-BE32072EA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2FDD90-C7A9-009B-305E-0C5253546D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494663-66D5-8CFA-C39B-A3C94883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89F10D-DF92-D439-B98C-104F02AE6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EDCD3C-7271-FB9C-DDA4-3C349F64A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407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6F18-A373-D490-E94C-8A61194E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E776F6-3E64-E1C4-8793-6439C68DD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3967D4-B2C7-0036-12B6-AFBC5931C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3F7A1-5C1F-A541-F017-D68B3C06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014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F0CFEB-7CEF-4A40-CEAA-A4C4CD80C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60BB12-4980-F553-A599-6F1C31780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35CB5-C9CB-B13F-24EF-AE4D5113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24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D0A4F-E54E-AC2A-8868-3B671FDEF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36247-9134-390F-6228-BBAF6781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3F0135-5D0E-ACDE-BE41-851F0C608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A498E-D8C4-179E-9420-FB9B6A8E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D18F2-F3E5-612C-7F94-5E8E1F4F8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48456-5A5B-8061-500B-6B1A045A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29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545FE-1822-A725-0079-D031D88AA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5BDC9B-8E60-0325-AF45-453D919D2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7B8AB-2E60-3564-0AC0-5BC3F2875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CC757-B0BC-BB7F-FFBF-40E21EE8B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E85523-1A4D-251F-9BB7-9ED3F923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21647-2478-79D3-8D24-9E7290B7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945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F9ACD-DB32-2F8C-B25B-79B8D6067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A1708-B5DC-3BAB-D38A-0C2207063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2A373-1714-49A3-1D30-D1CB0FA3E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C2061-AD4D-4D7E-8B3B-3B6E681422A0}" type="datetimeFigureOut">
              <a:rPr lang="lv-LV" smtClean="0"/>
              <a:t>08.12.2022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0A48A-7C1E-5AEB-8970-3897F5700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F3781-51B0-BFAB-D95A-7B26D951B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3C762-EE44-4DF2-8ABE-195F5C495B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933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" y="5943600"/>
            <a:ext cx="12204700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39AFD2-5318-46D6-9FC8-9607C00E7694}" type="datetimeFigureOut">
              <a:rPr lang="en-US"/>
              <a:pPr>
                <a:defRPr/>
              </a:pPr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8F1BE5-9104-4B59-AFC5-48E8E18540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615951" y="15573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Business Communication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9233" y="2697163"/>
            <a:ext cx="10972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Company Name</a:t>
            </a:r>
          </a:p>
        </p:txBody>
      </p:sp>
      <p:pic>
        <p:nvPicPr>
          <p:cNvPr id="1032" name="Pictur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388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5A160B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9pPr>
    </p:titleStyle>
    <p:bodyStyle>
      <a:lvl1pPr marL="342900" indent="-342900" algn="r" rtl="0" eaLnBrk="1" fontAlgn="base" hangingPunct="1">
        <a:spcBef>
          <a:spcPct val="20000"/>
        </a:spcBef>
        <a:spcAft>
          <a:spcPct val="0"/>
        </a:spcAft>
        <a:buFont typeface="Arial" charset="0"/>
        <a:defRPr sz="3200" kern="1200">
          <a:solidFill>
            <a:srgbClr val="86211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978C096A-6562-43CF-8AD7-3F2703695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14763"/>
            <a:ext cx="11502886" cy="1047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Plašākai publikai paredzēti slaidi</a:t>
            </a:r>
          </a:p>
        </p:txBody>
      </p:sp>
      <p:cxnSp>
        <p:nvCxnSpPr>
          <p:cNvPr id="7" name="Taisns savienotājs 6">
            <a:extLst>
              <a:ext uri="{FF2B5EF4-FFF2-40B4-BE49-F238E27FC236}">
                <a16:creationId xmlns:a16="http://schemas.microsoft.com/office/drawing/2014/main" id="{1DB9B874-3A37-4BD9-B3ED-73987A589C83}"/>
              </a:ext>
            </a:extLst>
          </p:cNvPr>
          <p:cNvCxnSpPr>
            <a:cxnSpLocks/>
          </p:cNvCxnSpPr>
          <p:nvPr userDrawn="1"/>
        </p:nvCxnSpPr>
        <p:spPr>
          <a:xfrm>
            <a:off x="336274" y="192314"/>
            <a:ext cx="11519452" cy="0"/>
          </a:xfrm>
          <a:prstGeom prst="line">
            <a:avLst/>
          </a:prstGeom>
          <a:ln w="38100">
            <a:solidFill>
              <a:srgbClr val="F1B7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Taisns savienotājs 7">
            <a:extLst>
              <a:ext uri="{FF2B5EF4-FFF2-40B4-BE49-F238E27FC236}">
                <a16:creationId xmlns:a16="http://schemas.microsoft.com/office/drawing/2014/main" id="{6AF64A9A-D503-4FC2-A335-D88716E5299F}"/>
              </a:ext>
            </a:extLst>
          </p:cNvPr>
          <p:cNvCxnSpPr>
            <a:cxnSpLocks/>
          </p:cNvCxnSpPr>
          <p:nvPr userDrawn="1"/>
        </p:nvCxnSpPr>
        <p:spPr>
          <a:xfrm>
            <a:off x="336274" y="1287263"/>
            <a:ext cx="11519452" cy="0"/>
          </a:xfrm>
          <a:prstGeom prst="line">
            <a:avLst/>
          </a:prstGeom>
          <a:ln w="38100">
            <a:solidFill>
              <a:srgbClr val="F1B7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39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74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>
          <a:xfrm>
            <a:off x="2063750" y="1700808"/>
            <a:ext cx="8426450" cy="1489432"/>
          </a:xfrm>
        </p:spPr>
        <p:txBody>
          <a:bodyPr/>
          <a:lstStyle/>
          <a:p>
            <a:pPr algn="ctr"/>
            <a:br>
              <a:rPr lang="lv-LV" sz="2800" dirty="0">
                <a:latin typeface="Times New Roman" pitchFamily="18" charset="0"/>
                <a:cs typeface="Times New Roman" pitchFamily="18" charset="0"/>
              </a:rPr>
            </a:br>
            <a:r>
              <a:rPr lang="lv-LV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ĀTI loma zaļā kursa mērķu sasniegšanā un sadarbības iespējas ar pašvaldību kapitālsabiedrībām</a:t>
            </a:r>
            <a:br>
              <a:rPr lang="lv-LV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783632" y="4149080"/>
            <a:ext cx="7488832" cy="2016224"/>
          </a:xfrm>
        </p:spPr>
        <p:txBody>
          <a:bodyPr/>
          <a:lstStyle/>
          <a:p>
            <a:pPr algn="ctr"/>
            <a:r>
              <a:rPr lang="lv-LV" sz="2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Dr.oec. Andra Feldmane </a:t>
            </a:r>
          </a:p>
          <a:p>
            <a:pPr algn="ctr"/>
            <a:r>
              <a:rPr lang="lv-LV" sz="2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Padomniece uzņēmējdarbības jomā </a:t>
            </a:r>
          </a:p>
          <a:p>
            <a:pPr algn="ctr"/>
            <a:r>
              <a:rPr lang="lv-LV" sz="2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Pašvaldību savienība</a:t>
            </a:r>
          </a:p>
          <a:p>
            <a:pPr algn="ctr"/>
            <a:r>
              <a:rPr lang="lv-LV" sz="2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</a:p>
          <a:p>
            <a:pPr algn="ctr"/>
            <a:r>
              <a:rPr lang="lv-LV" sz="2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2022.gada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lv-LV" sz="2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.decembrī </a:t>
            </a:r>
          </a:p>
          <a:p>
            <a:pPr algn="ctr"/>
            <a:endParaRPr lang="lv-LV" sz="20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81CE5-0519-0879-9EE3-8D676F241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9003"/>
            <a:ext cx="10515600" cy="348964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LPS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identificēta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tirgus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nepilnība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kvalificēts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spēks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kas nav 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līmeņa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tirgus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nepilnība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CCE9C7-D8DF-52A2-5ECA-BA9D576CE776}"/>
              </a:ext>
            </a:extLst>
          </p:cNvPr>
          <p:cNvSpPr/>
          <p:nvPr/>
        </p:nvSpPr>
        <p:spPr>
          <a:xfrm>
            <a:off x="513184" y="4273420"/>
            <a:ext cx="11038114" cy="20060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Nepieciešama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innovatīva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eksportspējīga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ideja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Sabiedrība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jaunas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apmaksātas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dibināšanas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līgums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nosacījumu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SIA var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iziet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ārā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meklē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biznesa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enģeli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nefinanšu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mērķis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piesaistī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zaļās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investīcijas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prasmīgu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talantīgu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spēku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novada  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839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47083-7327-6C0D-E756-B53D3D41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0098"/>
            <a:ext cx="10515600" cy="1978090"/>
          </a:xfrm>
        </p:spPr>
        <p:txBody>
          <a:bodyPr/>
          <a:lstStyle/>
          <a:p>
            <a:pPr algn="ctr"/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Latvija ceļā uz klimatneitralitāti </a:t>
            </a:r>
            <a:b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(kā pašvaldībām piedalīties šajā procesā)</a:t>
            </a:r>
            <a:endParaRPr lang="lv-LV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238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52246F0-5BD9-4081-B0FE-57A904AF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Vēja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attīstības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2517467-A279-4CC5-9E2F-1C26FA587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6" name="Attēls 5">
            <a:extLst>
              <a:ext uri="{FF2B5EF4-FFF2-40B4-BE49-F238E27FC236}">
                <a16:creationId xmlns:a16="http://schemas.microsoft.com/office/drawing/2014/main" id="{FCAF79BD-894B-4947-AF41-22E1BA670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2" y="1509713"/>
            <a:ext cx="10995872" cy="347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16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15026A9-A10B-4753-8C27-284AE74B4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730" y="248256"/>
            <a:ext cx="10515600" cy="943891"/>
          </a:xfrm>
        </p:spPr>
        <p:txBody>
          <a:bodyPr>
            <a:normAutofit/>
          </a:bodyPr>
          <a:lstStyle/>
          <a:p>
            <a:pPr algn="ctr"/>
            <a:r>
              <a:rPr lang="lv-LV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Izpēte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process </a:t>
            </a:r>
            <a:r>
              <a:rPr lang="lv-LV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vidēji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gadi)</a:t>
            </a:r>
          </a:p>
        </p:txBody>
      </p:sp>
      <p:sp>
        <p:nvSpPr>
          <p:cNvPr id="22" name="Satura vietturis 21">
            <a:extLst>
              <a:ext uri="{FF2B5EF4-FFF2-40B4-BE49-F238E27FC236}">
                <a16:creationId xmlns:a16="http://schemas.microsoft.com/office/drawing/2014/main" id="{1126DA96-B05A-4268-8F19-BA22C0476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7417" y="1054359"/>
            <a:ext cx="6840270" cy="394084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IVN izstrāde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Vēja parka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atbilstība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plānošanas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dokumentiem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Augsprieguma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tīkli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nosaka mērķa jaudu MW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Vēja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attīstītāja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ieguldījums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vietējā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kopienā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Piemērojami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nomas noteikumi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publiskam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sektoram</a:t>
            </a:r>
            <a:endParaRPr lang="lv-LV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aisnstūris 14">
            <a:extLst>
              <a:ext uri="{FF2B5EF4-FFF2-40B4-BE49-F238E27FC236}">
                <a16:creationId xmlns:a16="http://schemas.microsoft.com/office/drawing/2014/main" id="{C30AAA51-DF3D-40CD-AB72-E0C0AEA77EEA}"/>
              </a:ext>
            </a:extLst>
          </p:cNvPr>
          <p:cNvSpPr/>
          <p:nvPr/>
        </p:nvSpPr>
        <p:spPr>
          <a:xfrm>
            <a:off x="606490" y="3331029"/>
            <a:ext cx="1324947" cy="14182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8" name="Attēls 17">
            <a:extLst>
              <a:ext uri="{FF2B5EF4-FFF2-40B4-BE49-F238E27FC236}">
                <a16:creationId xmlns:a16="http://schemas.microsoft.com/office/drawing/2014/main" id="{B1E241CC-618D-4866-B38F-F125BC3A4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510" y="1605376"/>
            <a:ext cx="391886" cy="418851"/>
          </a:xfrm>
          <a:prstGeom prst="rect">
            <a:avLst/>
          </a:prstGeom>
        </p:spPr>
      </p:pic>
      <p:pic>
        <p:nvPicPr>
          <p:cNvPr id="20" name="Attēls 19">
            <a:extLst>
              <a:ext uri="{FF2B5EF4-FFF2-40B4-BE49-F238E27FC236}">
                <a16:creationId xmlns:a16="http://schemas.microsoft.com/office/drawing/2014/main" id="{81A8685B-EB98-424F-AEF9-0E543253A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490" y="1606090"/>
            <a:ext cx="3656669" cy="309410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90F69CC-D411-4E80-A24A-240F4176B56C}"/>
              </a:ext>
            </a:extLst>
          </p:cNvPr>
          <p:cNvSpPr txBox="1"/>
          <p:nvPr/>
        </p:nvSpPr>
        <p:spPr>
          <a:xfrm>
            <a:off x="2943422" y="4965933"/>
            <a:ext cx="1847461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2400" b="1" dirty="0"/>
              <a:t>IVN process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5EDE21C-39AF-49D4-B593-9201FB599C72}"/>
              </a:ext>
            </a:extLst>
          </p:cNvPr>
          <p:cNvSpPr txBox="1"/>
          <p:nvPr/>
        </p:nvSpPr>
        <p:spPr>
          <a:xfrm>
            <a:off x="158622" y="6194301"/>
            <a:ext cx="18474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2400" b="1" dirty="0"/>
              <a:t>Projektēšana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FD8E75-3AF6-4A9E-859B-F38BCA8781E6}"/>
              </a:ext>
            </a:extLst>
          </p:cNvPr>
          <p:cNvSpPr txBox="1"/>
          <p:nvPr/>
        </p:nvSpPr>
        <p:spPr>
          <a:xfrm>
            <a:off x="158622" y="5599808"/>
            <a:ext cx="506046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2400" b="1" dirty="0"/>
              <a:t>Teritorijas plānojums/</a:t>
            </a:r>
            <a:r>
              <a:rPr lang="lv-LV" sz="2400" b="1" dirty="0" err="1"/>
              <a:t>Lokālplānojums</a:t>
            </a:r>
            <a:endParaRPr lang="lv-LV" sz="24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F2113C2-7F86-4D09-9C46-6F6680A3DDA9}"/>
              </a:ext>
            </a:extLst>
          </p:cNvPr>
          <p:cNvSpPr txBox="1"/>
          <p:nvPr/>
        </p:nvSpPr>
        <p:spPr>
          <a:xfrm>
            <a:off x="158622" y="4960257"/>
            <a:ext cx="266451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2400" b="1" dirty="0" err="1"/>
              <a:t>Ģeotehniskā</a:t>
            </a:r>
            <a:r>
              <a:rPr lang="lv-LV" sz="2400" b="1" dirty="0"/>
              <a:t> izpēte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9A94E24-D274-4E01-B6BF-F1AAFAB57B88}"/>
              </a:ext>
            </a:extLst>
          </p:cNvPr>
          <p:cNvSpPr txBox="1"/>
          <p:nvPr/>
        </p:nvSpPr>
        <p:spPr>
          <a:xfrm>
            <a:off x="2137175" y="6191115"/>
            <a:ext cx="3237722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2400" b="1" dirty="0"/>
              <a:t>Zv. daļu mērniecība</a:t>
            </a:r>
          </a:p>
        </p:txBody>
      </p:sp>
      <p:sp>
        <p:nvSpPr>
          <p:cNvPr id="31" name="Bultiņa: pa labi 30">
            <a:extLst>
              <a:ext uri="{FF2B5EF4-FFF2-40B4-BE49-F238E27FC236}">
                <a16:creationId xmlns:a16="http://schemas.microsoft.com/office/drawing/2014/main" id="{FE88FBB4-E367-46D4-BD71-86880C44E8BE}"/>
              </a:ext>
            </a:extLst>
          </p:cNvPr>
          <p:cNvSpPr/>
          <p:nvPr/>
        </p:nvSpPr>
        <p:spPr>
          <a:xfrm>
            <a:off x="5692140" y="5360459"/>
            <a:ext cx="906781" cy="1258191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33" name="Attēls 32">
            <a:extLst>
              <a:ext uri="{FF2B5EF4-FFF2-40B4-BE49-F238E27FC236}">
                <a16:creationId xmlns:a16="http://schemas.microsoft.com/office/drawing/2014/main" id="{8F48F437-93C2-4C26-AC96-107781808D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2506" y="4978560"/>
            <a:ext cx="1517573" cy="170416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D8994FF-D125-42BF-8BF9-561863F35F7B}"/>
              </a:ext>
            </a:extLst>
          </p:cNvPr>
          <p:cNvSpPr txBox="1"/>
          <p:nvPr/>
        </p:nvSpPr>
        <p:spPr>
          <a:xfrm>
            <a:off x="8447552" y="5360459"/>
            <a:ext cx="2830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ym typeface="Wingdings" panose="05000000000000000000" pitchFamily="2" charset="2"/>
              </a:rPr>
              <a:t>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Būvju vietas</a:t>
            </a:r>
          </a:p>
          <a:p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Būvējamā jauda</a:t>
            </a:r>
          </a:p>
          <a:p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Ceļi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un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meliorācijas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lāni</a:t>
            </a:r>
          </a:p>
          <a:p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Inženiertīkli</a:t>
            </a:r>
          </a:p>
        </p:txBody>
      </p:sp>
    </p:spTree>
    <p:extLst>
      <p:ext uri="{BB962C8B-B14F-4D97-AF65-F5344CB8AC3E}">
        <p14:creationId xmlns:p14="http://schemas.microsoft.com/office/powerpoint/2010/main" val="2477112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5679C-CD4C-4CF8-DA1D-8D795309B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7840"/>
            <a:ext cx="10515600" cy="1127760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Enerģētiskās drošības un neatkarības veicināšanai nepieciešamo atvieglotu energoapgādes būvju būvniecības kārtības likums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A8136-1767-F4E8-DE87-CBB5BE608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34160"/>
            <a:ext cx="11215395" cy="40944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lv-LV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Atvieglojumu” likums pēc būtības regulē aktivitātes vēja enerģijas jomā.</a:t>
            </a:r>
          </a:p>
          <a:p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Likums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nosaka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Valsts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vides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pārraudzībs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birojs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izanalizē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vides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aspektus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balstoties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sākotnējo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ietekmes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novērtējumu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dod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akceptu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Valsts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būviecības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birojs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izdod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tehniskos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noteikumus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Drošības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dienests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pārbauda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investora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izcelsmi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Vēja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attīstītājs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finanšu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nodrošinājuma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maksājumu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izstrāde MK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noteikumu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lv-LV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kums neparedz ēdienkartes principu, bet gan visu stadiju obligātu izmantošanu, lai pretendētu uz nacionālo interešu objektu.</a:t>
            </a:r>
          </a:p>
          <a:p>
            <a:r>
              <a:rPr lang="lv-LV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Vēja parka attīstītājam, izvēloties piedāvātos likumiskos atvieglojumus, būtiski samazinās iespēja izbūvēt kompaktus vēja parkus ar salīdzinoši mazākām saistītās infrastruktūras izmaksām (elektrolīnijas un pievadceļi).</a:t>
            </a:r>
          </a:p>
          <a:p>
            <a:endParaRPr lang="lv-LV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43202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1FCF-F92A-09DC-52C8-FAFB4057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Izmaiņas normatīvos aktos 2022.gadā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8D1E1-39DE-5354-E9F7-484F517C0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52760" cy="4351338"/>
          </a:xfrm>
        </p:spPr>
        <p:txBody>
          <a:bodyPr>
            <a:normAutofit/>
          </a:bodyPr>
          <a:lstStyle/>
          <a:p>
            <a:pPr algn="just"/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Vadlīnijas vēja elektrostaciju ietekmes uz vidi novērtējumam un rekomendācijas prasībām vēja elektrostaciju būvniecībai;</a:t>
            </a:r>
          </a:p>
          <a:p>
            <a:pPr algn="just"/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Vadlīnijas par vēja parku iekļaušanu pašvaldību teritorijas attīstības plānošanas dokumentos – teritorijas plānojumā un ilgtspējīgas attīstības stratēģijā (31.10.2022);</a:t>
            </a:r>
          </a:p>
          <a:p>
            <a:pPr algn="just"/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06.10.2022. Grozījumiem Aizsargjoslu likumā, sākot no 03.11.2022., VES nav nosakāmas aizsargjoslas;</a:t>
            </a:r>
          </a:p>
          <a:p>
            <a:pPr algn="just"/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2022. gada 11. augustā stājās spēkā Grozījumi Elektroenerģijas tirgus likumā, kas paredz obligātu maksājumu vietējai sabiedrībai par pašvaldības teritorijā esošu vēja parku. </a:t>
            </a:r>
          </a:p>
          <a:p>
            <a:pPr algn="just"/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strādā pie Ministru kabineta noteikumiem kas noteiks maksājuma apmēru, kas vēja parka attīstītājam jāiemaksā vietējās pašvaldības budžetā par katru uzstādīto MW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2025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CD540-108D-D002-D698-618EE834B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/>
          <a:p>
            <a:pPr algn="ctr"/>
            <a:r>
              <a:rPr kumimoji="0" lang="lv-LV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Plānotie rīcības virzieni enerģētikas sektorā</a:t>
            </a:r>
            <a:endParaRPr lang="lv-LV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3609-666F-5829-2ADC-F49D50099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kumimoji="0" lang="lv-LV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Lielas jaudas atjaunojamās enerģijas ražošanas projekti 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– atkrastes vēja enerģijas parka kopprojekts; sauszemes vēja parku attīstība; saules elektroenerģijas ražošanas projekti; atjaunojamās enerģijas veicināšana centralizētajā siltumapgādē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kumimoji="0" lang="lv-LV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Atjaunojamās enerģijas pašražošana un pašpatēriņš 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– mikroģenerācija un energokopienas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kumimoji="0" lang="lv-LV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Atjaunojamās enerģijas pienākums transportā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t.sk. iespēja pienākumu izpildīt realizējot elektroenerģiju un veicot statistiskos darījumus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kumimoji="0" lang="lv-LV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Vispusēja energoefektivitāte 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– daudzdzīvokļu ēkas, publiskās ēkas, valsts ēkas, privātmājas, uzņēmējdarbība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kumimoji="0" lang="lv-LV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Infrastruktūra 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– esošās infrastruktūras stiprināšana, elektroenerģijas infrastruktūras pielāgošana lielas jaudas uzlādes stacijām, gāzes infrastruktūras pielāgošana biometānam / ūdeņradim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5287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1238-9D47-5B0D-7F74-3112DB250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</p:spPr>
        <p:txBody>
          <a:bodyPr>
            <a:normAutofit/>
          </a:bodyPr>
          <a:lstStyle/>
          <a:p>
            <a:pPr algn="ctr"/>
            <a:r>
              <a:rPr lang="lv-LV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Administratīvi teritoriālā reforma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1E20A-6A70-B057-C5BF-777B2699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administratīvo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teritoriju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robežu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grozīšana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sadalīšana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mainās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ovada pašvaldīb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institūcijas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dministratīvo teritoriju robežu grozīšana vai sadalīšana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skar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novada pašvaldības mant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 Būves, II. Dzīvokļa īpašumi, III. Zemes vienības, IV. Kustamie īpašumi);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dministratīvo teritoriju robežu grozīšana vai sadalīšana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skar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novada pašvaldības saistības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Aizņēmumi, galvojumi un citas ilgtermiņa saistības, II. Eiropas Savienības fondu un citas ārvalstu finanšu palīdzības projekti, III. Īstermiņa saistības</a:t>
            </a:r>
            <a:r>
              <a:rPr lang="lv-LV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1920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F978-23D7-EBB1-F6AC-6A39EA63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Pašvaldību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plānošanas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F639F-F370-14B9-2553-D5D5A06B8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253"/>
            <a:ext cx="10515600" cy="4758710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ttīstības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plānošana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Attīstības programma 202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.-20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gadam (investīciju plānus)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ilgtspējīgas attīstības stratēģija 2030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Kultūrvēsturisko objektu ilgtermiņa darbības stratēģija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novada ainavas unto vērtības (pētījums)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izveido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biznesa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to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piedāvā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uzņēmējam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t.sk.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paredzot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vēja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parka attīstības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projektus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3CF0C6-2A9D-71A2-F54B-DAE89CA8862C}"/>
              </a:ext>
            </a:extLst>
          </p:cNvPr>
          <p:cNvSpPr/>
          <p:nvPr/>
        </p:nvSpPr>
        <p:spPr>
          <a:xfrm>
            <a:off x="1147665" y="4833257"/>
            <a:ext cx="9927772" cy="12503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 var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izmantot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pirmspirkuma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tiesības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tālāk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ieguldīt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pamatkapitālā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Vienlaicīgi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pastāv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iespēja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mainīt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teritoriju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zonējumu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pārvērst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ieguldījumus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naudā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nedrīkst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izvērsties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kāda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konkrēta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politiķa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ģimenes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biznesu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35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76C16-E52A-6A06-3F3D-6D3475EDD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144"/>
          </a:xfrm>
        </p:spPr>
        <p:txBody>
          <a:bodyPr>
            <a:normAutofit/>
          </a:bodyPr>
          <a:lstStyle/>
          <a:p>
            <a:pPr algn="ctr"/>
            <a:r>
              <a:rPr lang="lv-LV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 atbalsta iespējas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413E-6CE1-3F90-A8EA-DB4A2D5D4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70"/>
            <a:ext cx="10515600" cy="513060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Iespēja nomāt pašvaldības zemi ar apbūves tiesībām (apbūves gadījumā pastāv pirmpirkuma tiesības zemes iegādei īpašumā);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Nekustamā īpašuma nodokļa atlaides līdz 90% no NĪN apmērā;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Pieejami uzņēmējdarbības konsultantu pakalpojumi, kas palīdz un konsultē uzņēmējus;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Iespēja pieslēgties inženiertīkliem pilsētā un lielākajos ciemos;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Publiskās infrastruktūras uzlabošana un sakārtošana;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Plānotas ES investīcijas ražošanas teritoriju sakārtošanā un uzņēmējdarbības vides radīšanā;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peciālās ekonomiskās zonas statusa piešķiršanas iespējas, kas dos iespējas saņemt uzņēmuma ienākuma nodokļa un nekustamā īpašuma nodokļa atlaides līdz 80%;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Darbojas tūrisma informācijas centrs, kas palīdz tūrisma uzņēmējiem;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5471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0C9C9-EE0D-6E44-FDB8-4E60A9B7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Valsts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aicinājums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investoriem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E9837-EBB5-2068-2EF2-97CA47C3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4656073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LIAA Polaris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Zaļais koridors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Filmu veidotājiem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Rīgā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priekšrocības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Papildus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uzņēmējdarbības veicināšanas stimuli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programmas, biznesa inkubatoru un valsts finanšu iestāžu aizdevumu programmas, kredīta garantijas, biznesa inkubatorus, riska kapitāls un cit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079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>
            <a:extLst>
              <a:ext uri="{FF2B5EF4-FFF2-40B4-BE49-F238E27FC236}">
                <a16:creationId xmlns:a16="http://schemas.microsoft.com/office/drawing/2014/main" id="{6E982666-AF7A-4897-949E-5CE89049A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Klimata pārmaiņas nav vienīgais mērķis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0A66E2CC-7C4C-4212-A5EE-B7E6F7D0D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6378838"/>
            <a:ext cx="3060700" cy="365124"/>
          </a:xfrm>
        </p:spPr>
        <p:txBody>
          <a:bodyPr/>
          <a:lstStyle/>
          <a:p>
            <a:r>
              <a:rPr lang="lv-LV" b="0" i="0" dirty="0">
                <a:solidFill>
                  <a:schemeClr val="tx1"/>
                </a:solidFill>
                <a:effectLst/>
                <a:latin typeface="+mn-lt"/>
              </a:rPr>
              <a:t>ANO Ilgtspējīgas attīstības mērķi 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7BBC9C5-A3E8-4AC5-AF4C-16AA5446E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4F4F4D-1483-4ED9-BBCF-4746A0F69460}" type="slidenum">
              <a:rPr kumimoji="0" lang="lv-LV" sz="16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lv-LV" sz="16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19FDAED-E8BE-44E8-9309-E5AD9065D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13" y="1318806"/>
            <a:ext cx="10294374" cy="518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239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C2EE4-93EE-306F-EE10-E7EEE02E0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8524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Zaļā terminoloģija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3284E-23D6-4AEE-AE21-75E55E3E7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930"/>
            <a:ext cx="10515600" cy="5111943"/>
          </a:xfrm>
        </p:spPr>
        <p:txBody>
          <a:bodyPr>
            <a:normAutofit/>
          </a:bodyPr>
          <a:lstStyle/>
          <a:p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Klimatneitralitāte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stāvoklis, kurā cilvēka darbība rada “nulles” neto ietekmi uz klimata sistēmu.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Emisiju tirdzniecības sistēma-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ETS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(uzņēmumu saraksts)  un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neETS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nozares</a:t>
            </a:r>
          </a:p>
          <a:p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zaļā taksonomija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ilgtspējīgu ekonomisko darbību klasifikācijas sistēma ES</a:t>
            </a:r>
          </a:p>
          <a:p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ESG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lv-LV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Environment, Social and Governance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kritēriju kopums, kas investoriem ļauj vērtēt uzņēmumus, ņemot vērā to ietekmi uz vidi un veidu, kā uzņēmumu vadība attiecas pret sociālajiem un labas pārvaldības jautājumiem. </a:t>
            </a:r>
          </a:p>
          <a:p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Siltumnīcefekta gāzes (SEG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CO2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statistika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52218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C9A25-7B91-66DD-DC59-6DA734F4F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Galvenās reformu jomas Latvijā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96C28-E9D7-905E-7933-BF6460593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None/>
              <a:defRPr/>
            </a:pP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Enerģētika un siltumefektivitāte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None/>
              <a:defRPr/>
            </a:pP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Transporta nozare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None/>
              <a:defRPr/>
            </a:pP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Lauksaimniecība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None/>
              <a:defRPr/>
            </a:pP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Mežsaimniecība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Clr>
                <a:srgbClr val="F1B744"/>
              </a:buClr>
              <a:buNone/>
              <a:defRPr/>
            </a:pP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Atkritumu pārstrāde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1458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8E889-E4EC-096C-5B6E-959A04E7F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886"/>
            <a:ext cx="10515600" cy="933677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Identificētie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problēmjautājumi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kas nav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pašvaldību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atbildības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jomā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6053-8B53-A878-FBE3-98A0DBEFF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76"/>
            <a:ext cx="10515600" cy="4721387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Ģeopolitiskā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situācija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robeža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Krieviju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Sareģīts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būvniecības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process;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Augsts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iedzīvotāju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iesaistes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līmenis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jebkuras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būvniecības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attīstības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ieceres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Būvniecības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ieceres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sabiedriskā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apspriešana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Sareģīts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inženiekomunikāciju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izbūves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tehnisko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noteikumu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iegūšanas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nav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saskaņota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rīcība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LG, ST, AST,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Komunālsaimniecībai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automaģistrāles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kravu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pārvietošanās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ātrums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salīdzinājumā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Lietuvu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Igauniju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pārāk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lēns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VARAM nav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reģionāli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attīstības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instrumenti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nacionālas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nozīmes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investīciju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piesaistē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lētās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894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PS_sablon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lašākai publikai">
  <a:themeElements>
    <a:clrScheme name="Krāsas">
      <a:dk1>
        <a:srgbClr val="000000"/>
      </a:dk1>
      <a:lt1>
        <a:srgbClr val="FFFFFF"/>
      </a:lt1>
      <a:dk2>
        <a:srgbClr val="404040"/>
      </a:dk2>
      <a:lt2>
        <a:srgbClr val="FFFFFF"/>
      </a:lt2>
      <a:accent1>
        <a:srgbClr val="090959"/>
      </a:accent1>
      <a:accent2>
        <a:srgbClr val="F6CA72"/>
      </a:accent2>
      <a:accent3>
        <a:srgbClr val="765946"/>
      </a:accent3>
      <a:accent4>
        <a:srgbClr val="F07100"/>
      </a:accent4>
      <a:accent5>
        <a:srgbClr val="9D9F3F"/>
      </a:accent5>
      <a:accent6>
        <a:srgbClr val="F56C7D"/>
      </a:accent6>
      <a:hlink>
        <a:srgbClr val="0096DB"/>
      </a:hlink>
      <a:folHlink>
        <a:srgbClr val="962983"/>
      </a:folHlink>
    </a:clrScheme>
    <a:fontScheme name="Font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āciju_veidne_2019_SEPT.potx" id="{40C41FFE-8905-4D97-B6CB-B6DFA173F3F2}" vid="{FF0DF356-0EB9-4505-B8CE-4705D500DA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1000</Words>
  <Application>Microsoft Office PowerPoint</Application>
  <PresentationFormat>Widescreen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Times New Roman</vt:lpstr>
      <vt:lpstr>Office Theme</vt:lpstr>
      <vt:lpstr>LPS_sablons</vt:lpstr>
      <vt:lpstr>Plašākai publikai</vt:lpstr>
      <vt:lpstr> ĀTI loma zaļā kursa mērķu sasniegšanā un sadarbības iespējas ar pašvaldību kapitālsabiedrībām  </vt:lpstr>
      <vt:lpstr>Administratīvi teritoriālā reforma</vt:lpstr>
      <vt:lpstr>Pašvaldību plānošanas dokumenti </vt:lpstr>
      <vt:lpstr>Pašvaldības atbalsta iespējas</vt:lpstr>
      <vt:lpstr>Valsts aicinājums investoriem </vt:lpstr>
      <vt:lpstr>Klimata pārmaiņas nav vienīgais mērķis</vt:lpstr>
      <vt:lpstr>Zaļā terminoloģija</vt:lpstr>
      <vt:lpstr>Galvenās reformu jomas Latvijā</vt:lpstr>
      <vt:lpstr>Identificētie problēmjautājumi, kas nav pašvaldību atbildības jomā </vt:lpstr>
      <vt:lpstr>LPS identificēta tirgus nepilnība ir kvalificēts darba spēks, kas nav ES līmeņa tirgus nepilnība  </vt:lpstr>
      <vt:lpstr>Latvija ceļā uz klimatneitralitāti  (kā pašvaldībām piedalīties šajā procesā)</vt:lpstr>
      <vt:lpstr>Vēja parku attīstības  </vt:lpstr>
      <vt:lpstr>Izpēte process (vidēji 5 gadi)</vt:lpstr>
      <vt:lpstr>Enerģētiskās drošības un neatkarības veicināšanai nepieciešamo atvieglotu energoapgādes būvju būvniecības kārtības likums</vt:lpstr>
      <vt:lpstr>Izmaiņas normatīvos aktos 2022.gadā </vt:lpstr>
      <vt:lpstr>Plānotie rīcības virzieni enerģētikas sektorā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Andra Feldmane</dc:creator>
  <cp:lastModifiedBy>Andra Feldmane</cp:lastModifiedBy>
  <cp:revision>3</cp:revision>
  <dcterms:created xsi:type="dcterms:W3CDTF">2022-09-02T10:23:46Z</dcterms:created>
  <dcterms:modified xsi:type="dcterms:W3CDTF">2022-12-08T20:20:34Z</dcterms:modified>
</cp:coreProperties>
</file>