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13"/>
  </p:notesMasterIdLst>
  <p:sldIdLst>
    <p:sldId id="257" r:id="rId2"/>
    <p:sldId id="256" r:id="rId3"/>
    <p:sldId id="269" r:id="rId4"/>
    <p:sldId id="258" r:id="rId5"/>
    <p:sldId id="275" r:id="rId6"/>
    <p:sldId id="259" r:id="rId7"/>
    <p:sldId id="262" r:id="rId8"/>
    <p:sldId id="263" r:id="rId9"/>
    <p:sldId id="273" r:id="rId10"/>
    <p:sldId id="264" r:id="rId11"/>
    <p:sldId id="274" r:id="rId12"/>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is fridenbergs" initials="kf" lastIdx="1" clrIdx="0">
    <p:extLst>
      <p:ext uri="{19B8F6BF-5375-455C-9EA6-DF929625EA0E}">
        <p15:presenceInfo xmlns:p15="http://schemas.microsoft.com/office/powerpoint/2012/main" userId="24d02a90f79391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76532" autoAdjust="0"/>
  </p:normalViewPr>
  <p:slideViewPr>
    <p:cSldViewPr snapToGrid="0">
      <p:cViewPr>
        <p:scale>
          <a:sx n="100" d="100"/>
          <a:sy n="100" d="100"/>
        </p:scale>
        <p:origin x="6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94D9F7-AAFF-4477-80B2-44C6F03C8A4C}" type="datetimeFigureOut">
              <a:rPr lang="lv-LV" smtClean="0"/>
              <a:t>2021.07.02</a:t>
            </a:fld>
            <a:endParaRPr lang="lv-LV"/>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4B911F-6F3C-4432-8C61-CA892C954563}" type="slidenum">
              <a:rPr lang="lv-LV" smtClean="0"/>
              <a:t>‹#›</a:t>
            </a:fld>
            <a:endParaRPr lang="lv-LV"/>
          </a:p>
        </p:txBody>
      </p:sp>
    </p:spTree>
    <p:extLst>
      <p:ext uri="{BB962C8B-B14F-4D97-AF65-F5344CB8AC3E}">
        <p14:creationId xmlns:p14="http://schemas.microsoft.com/office/powerpoint/2010/main" val="1822721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4B911F-6F3C-4432-8C61-CA892C954563}" type="slidenum">
              <a:rPr lang="lv-LV" smtClean="0"/>
              <a:t>2</a:t>
            </a:fld>
            <a:endParaRPr lang="lv-LV"/>
          </a:p>
        </p:txBody>
      </p:sp>
    </p:spTree>
    <p:extLst>
      <p:ext uri="{BB962C8B-B14F-4D97-AF65-F5344CB8AC3E}">
        <p14:creationId xmlns:p14="http://schemas.microsoft.com/office/powerpoint/2010/main" val="13851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4B911F-6F3C-4432-8C61-CA892C954563}" type="slidenum">
              <a:rPr lang="lv-LV" smtClean="0"/>
              <a:t>3</a:t>
            </a:fld>
            <a:endParaRPr lang="lv-LV"/>
          </a:p>
        </p:txBody>
      </p:sp>
    </p:spTree>
    <p:extLst>
      <p:ext uri="{BB962C8B-B14F-4D97-AF65-F5344CB8AC3E}">
        <p14:creationId xmlns:p14="http://schemas.microsoft.com/office/powerpoint/2010/main" val="3391081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4B911F-6F3C-4432-8C61-CA892C954563}" type="slidenum">
              <a:rPr lang="lv-LV" smtClean="0"/>
              <a:t>4</a:t>
            </a:fld>
            <a:endParaRPr lang="lv-LV"/>
          </a:p>
        </p:txBody>
      </p:sp>
    </p:spTree>
    <p:extLst>
      <p:ext uri="{BB962C8B-B14F-4D97-AF65-F5344CB8AC3E}">
        <p14:creationId xmlns:p14="http://schemas.microsoft.com/office/powerpoint/2010/main" val="202629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D84B911F-6F3C-4432-8C61-CA892C954563}" type="slidenum">
              <a:rPr lang="lv-LV" smtClean="0"/>
              <a:t>6</a:t>
            </a:fld>
            <a:endParaRPr lang="lv-LV"/>
          </a:p>
        </p:txBody>
      </p:sp>
    </p:spTree>
    <p:extLst>
      <p:ext uri="{BB962C8B-B14F-4D97-AF65-F5344CB8AC3E}">
        <p14:creationId xmlns:p14="http://schemas.microsoft.com/office/powerpoint/2010/main" val="260916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dirty="0">
                <a:effectLst/>
                <a:latin typeface="Arial" panose="020B0604020202020204" pitchFamily="34" charset="0"/>
                <a:ea typeface="Calibri" panose="020F0502020204030204" pitchFamily="34" charset="0"/>
              </a:rPr>
              <a:t>Atrodoties tiešā projektēta objekta tuvumā pirmie beznīcas redzamību sāk traucēt Piņķu kapsētas koki vēl pirms to aizsedz jaunais apjoms. </a:t>
            </a:r>
            <a:endParaRPr lang="lv-LV" dirty="0"/>
          </a:p>
        </p:txBody>
      </p:sp>
      <p:sp>
        <p:nvSpPr>
          <p:cNvPr id="4" name="Slide Number Placeholder 3"/>
          <p:cNvSpPr>
            <a:spLocks noGrp="1"/>
          </p:cNvSpPr>
          <p:nvPr>
            <p:ph type="sldNum" sz="quarter" idx="5"/>
          </p:nvPr>
        </p:nvSpPr>
        <p:spPr/>
        <p:txBody>
          <a:bodyPr/>
          <a:lstStyle/>
          <a:p>
            <a:fld id="{D84B911F-6F3C-4432-8C61-CA892C954563}" type="slidenum">
              <a:rPr lang="lv-LV" smtClean="0"/>
              <a:t>7</a:t>
            </a:fld>
            <a:endParaRPr lang="lv-LV"/>
          </a:p>
        </p:txBody>
      </p:sp>
    </p:spTree>
    <p:extLst>
      <p:ext uri="{BB962C8B-B14F-4D97-AF65-F5344CB8AC3E}">
        <p14:creationId xmlns:p14="http://schemas.microsoft.com/office/powerpoint/2010/main" val="2946617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D84B911F-6F3C-4432-8C61-CA892C954563}" type="slidenum">
              <a:rPr lang="lv-LV" smtClean="0"/>
              <a:t>8</a:t>
            </a:fld>
            <a:endParaRPr lang="lv-LV"/>
          </a:p>
        </p:txBody>
      </p:sp>
    </p:spTree>
    <p:extLst>
      <p:ext uri="{BB962C8B-B14F-4D97-AF65-F5344CB8AC3E}">
        <p14:creationId xmlns:p14="http://schemas.microsoft.com/office/powerpoint/2010/main" val="1337985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D84B911F-6F3C-4432-8C61-CA892C954563}" type="slidenum">
              <a:rPr lang="lv-LV" smtClean="0"/>
              <a:t>9</a:t>
            </a:fld>
            <a:endParaRPr lang="lv-LV"/>
          </a:p>
        </p:txBody>
      </p:sp>
    </p:spTree>
    <p:extLst>
      <p:ext uri="{BB962C8B-B14F-4D97-AF65-F5344CB8AC3E}">
        <p14:creationId xmlns:p14="http://schemas.microsoft.com/office/powerpoint/2010/main" val="1123654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D84B911F-6F3C-4432-8C61-CA892C954563}" type="slidenum">
              <a:rPr lang="lv-LV" smtClean="0"/>
              <a:t>10</a:t>
            </a:fld>
            <a:endParaRPr lang="lv-LV"/>
          </a:p>
        </p:txBody>
      </p:sp>
    </p:spTree>
    <p:extLst>
      <p:ext uri="{BB962C8B-B14F-4D97-AF65-F5344CB8AC3E}">
        <p14:creationId xmlns:p14="http://schemas.microsoft.com/office/powerpoint/2010/main" val="1971320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1F98C7-3CD8-4EF7-8576-BF70FF928A0C}" type="datetimeFigureOut">
              <a:rPr lang="lv-LV" smtClean="0"/>
              <a:t>2021.07.02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33E19DF-3BD7-4618-AFFC-6D41E384CA09}" type="slidenum">
              <a:rPr lang="lv-LV" smtClean="0"/>
              <a:t>‹#›</a:t>
            </a:fld>
            <a:endParaRPr lang="lv-LV"/>
          </a:p>
        </p:txBody>
      </p:sp>
    </p:spTree>
    <p:extLst>
      <p:ext uri="{BB962C8B-B14F-4D97-AF65-F5344CB8AC3E}">
        <p14:creationId xmlns:p14="http://schemas.microsoft.com/office/powerpoint/2010/main" val="3452404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1F98C7-3CD8-4EF7-8576-BF70FF928A0C}" type="datetimeFigureOut">
              <a:rPr lang="lv-LV" smtClean="0"/>
              <a:t>2021.07.02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33E19DF-3BD7-4618-AFFC-6D41E384CA09}" type="slidenum">
              <a:rPr lang="lv-LV" smtClean="0"/>
              <a:t>‹#›</a:t>
            </a:fld>
            <a:endParaRPr lang="lv-LV"/>
          </a:p>
        </p:txBody>
      </p:sp>
    </p:spTree>
    <p:extLst>
      <p:ext uri="{BB962C8B-B14F-4D97-AF65-F5344CB8AC3E}">
        <p14:creationId xmlns:p14="http://schemas.microsoft.com/office/powerpoint/2010/main" val="363470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C1F98C7-3CD8-4EF7-8576-BF70FF928A0C}" type="datetimeFigureOut">
              <a:rPr lang="lv-LV" smtClean="0"/>
              <a:t>2021.07.02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33E19DF-3BD7-4618-AFFC-6D41E384CA09}" type="slidenum">
              <a:rPr lang="lv-LV" smtClean="0"/>
              <a:t>‹#›</a:t>
            </a:fld>
            <a:endParaRPr lang="lv-LV"/>
          </a:p>
        </p:txBody>
      </p:sp>
    </p:spTree>
    <p:extLst>
      <p:ext uri="{BB962C8B-B14F-4D97-AF65-F5344CB8AC3E}">
        <p14:creationId xmlns:p14="http://schemas.microsoft.com/office/powerpoint/2010/main" val="3047874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C1F98C7-3CD8-4EF7-8576-BF70FF928A0C}" type="datetimeFigureOut">
              <a:rPr lang="lv-LV" smtClean="0"/>
              <a:t>2021.07.02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33E19DF-3BD7-4618-AFFC-6D41E384CA09}" type="slidenum">
              <a:rPr lang="lv-LV" smtClean="0"/>
              <a:t>‹#›</a:t>
            </a:fld>
            <a:endParaRPr lang="lv-LV"/>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896018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1F98C7-3CD8-4EF7-8576-BF70FF928A0C}" type="datetimeFigureOut">
              <a:rPr lang="lv-LV" smtClean="0"/>
              <a:t>2021.07.02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33E19DF-3BD7-4618-AFFC-6D41E384CA09}" type="slidenum">
              <a:rPr lang="lv-LV" smtClean="0"/>
              <a:t>‹#›</a:t>
            </a:fld>
            <a:endParaRPr lang="lv-LV"/>
          </a:p>
        </p:txBody>
      </p:sp>
    </p:spTree>
    <p:extLst>
      <p:ext uri="{BB962C8B-B14F-4D97-AF65-F5344CB8AC3E}">
        <p14:creationId xmlns:p14="http://schemas.microsoft.com/office/powerpoint/2010/main" val="3821549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C1F98C7-3CD8-4EF7-8576-BF70FF928A0C}" type="datetimeFigureOut">
              <a:rPr lang="lv-LV" smtClean="0"/>
              <a:t>2021.07.02</a:t>
            </a:fld>
            <a:endParaRPr lang="lv-LV"/>
          </a:p>
        </p:txBody>
      </p:sp>
      <p:sp>
        <p:nvSpPr>
          <p:cNvPr id="4"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33E19DF-3BD7-4618-AFFC-6D41E384CA09}" type="slidenum">
              <a:rPr lang="lv-LV" smtClean="0"/>
              <a:t>‹#›</a:t>
            </a:fld>
            <a:endParaRPr lang="lv-LV"/>
          </a:p>
        </p:txBody>
      </p:sp>
    </p:spTree>
    <p:extLst>
      <p:ext uri="{BB962C8B-B14F-4D97-AF65-F5344CB8AC3E}">
        <p14:creationId xmlns:p14="http://schemas.microsoft.com/office/powerpoint/2010/main" val="1671582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C1F98C7-3CD8-4EF7-8576-BF70FF928A0C}" type="datetimeFigureOut">
              <a:rPr lang="lv-LV" smtClean="0"/>
              <a:t>2021.07.02</a:t>
            </a:fld>
            <a:endParaRPr lang="lv-LV"/>
          </a:p>
        </p:txBody>
      </p:sp>
      <p:sp>
        <p:nvSpPr>
          <p:cNvPr id="4"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33E19DF-3BD7-4618-AFFC-6D41E384CA09}" type="slidenum">
              <a:rPr lang="lv-LV" smtClean="0"/>
              <a:t>‹#›</a:t>
            </a:fld>
            <a:endParaRPr lang="lv-LV"/>
          </a:p>
        </p:txBody>
      </p:sp>
    </p:spTree>
    <p:extLst>
      <p:ext uri="{BB962C8B-B14F-4D97-AF65-F5344CB8AC3E}">
        <p14:creationId xmlns:p14="http://schemas.microsoft.com/office/powerpoint/2010/main" val="707842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1F98C7-3CD8-4EF7-8576-BF70FF928A0C}" type="datetimeFigureOut">
              <a:rPr lang="lv-LV" smtClean="0"/>
              <a:t>2021.07.02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33E19DF-3BD7-4618-AFFC-6D41E384CA09}" type="slidenum">
              <a:rPr lang="lv-LV" smtClean="0"/>
              <a:t>‹#›</a:t>
            </a:fld>
            <a:endParaRPr lang="lv-LV"/>
          </a:p>
        </p:txBody>
      </p:sp>
    </p:spTree>
    <p:extLst>
      <p:ext uri="{BB962C8B-B14F-4D97-AF65-F5344CB8AC3E}">
        <p14:creationId xmlns:p14="http://schemas.microsoft.com/office/powerpoint/2010/main" val="2915764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1F98C7-3CD8-4EF7-8576-BF70FF928A0C}" type="datetimeFigureOut">
              <a:rPr lang="lv-LV" smtClean="0"/>
              <a:t>2021.07.02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33E19DF-3BD7-4618-AFFC-6D41E384CA09}" type="slidenum">
              <a:rPr lang="lv-LV" smtClean="0"/>
              <a:t>‹#›</a:t>
            </a:fld>
            <a:endParaRPr lang="lv-LV"/>
          </a:p>
        </p:txBody>
      </p:sp>
    </p:spTree>
    <p:extLst>
      <p:ext uri="{BB962C8B-B14F-4D97-AF65-F5344CB8AC3E}">
        <p14:creationId xmlns:p14="http://schemas.microsoft.com/office/powerpoint/2010/main" val="2389934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C1F98C7-3CD8-4EF7-8576-BF70FF928A0C}" type="datetimeFigureOut">
              <a:rPr lang="lv-LV" smtClean="0"/>
              <a:t>2021.07.02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33E19DF-3BD7-4618-AFFC-6D41E384CA09}" type="slidenum">
              <a:rPr lang="lv-LV" smtClean="0"/>
              <a:t>‹#›</a:t>
            </a:fld>
            <a:endParaRPr lang="lv-LV"/>
          </a:p>
        </p:txBody>
      </p:sp>
    </p:spTree>
    <p:extLst>
      <p:ext uri="{BB962C8B-B14F-4D97-AF65-F5344CB8AC3E}">
        <p14:creationId xmlns:p14="http://schemas.microsoft.com/office/powerpoint/2010/main" val="2721570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1F98C7-3CD8-4EF7-8576-BF70FF928A0C}" type="datetimeFigureOut">
              <a:rPr lang="lv-LV" smtClean="0"/>
              <a:t>2021.07.02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433E19DF-3BD7-4618-AFFC-6D41E384CA09}" type="slidenum">
              <a:rPr lang="lv-LV" smtClean="0"/>
              <a:t>‹#›</a:t>
            </a:fld>
            <a:endParaRPr lang="lv-LV"/>
          </a:p>
        </p:txBody>
      </p:sp>
    </p:spTree>
    <p:extLst>
      <p:ext uri="{BB962C8B-B14F-4D97-AF65-F5344CB8AC3E}">
        <p14:creationId xmlns:p14="http://schemas.microsoft.com/office/powerpoint/2010/main" val="961613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1F98C7-3CD8-4EF7-8576-BF70FF928A0C}" type="datetimeFigureOut">
              <a:rPr lang="lv-LV" smtClean="0"/>
              <a:t>2021.07.02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33E19DF-3BD7-4618-AFFC-6D41E384CA09}" type="slidenum">
              <a:rPr lang="lv-LV" smtClean="0"/>
              <a:t>‹#›</a:t>
            </a:fld>
            <a:endParaRPr lang="lv-LV"/>
          </a:p>
        </p:txBody>
      </p:sp>
    </p:spTree>
    <p:extLst>
      <p:ext uri="{BB962C8B-B14F-4D97-AF65-F5344CB8AC3E}">
        <p14:creationId xmlns:p14="http://schemas.microsoft.com/office/powerpoint/2010/main" val="2894532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1F98C7-3CD8-4EF7-8576-BF70FF928A0C}" type="datetimeFigureOut">
              <a:rPr lang="lv-LV" smtClean="0"/>
              <a:t>2021.07.02</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433E19DF-3BD7-4618-AFFC-6D41E384CA09}" type="slidenum">
              <a:rPr lang="lv-LV" smtClean="0"/>
              <a:t>‹#›</a:t>
            </a:fld>
            <a:endParaRPr lang="lv-LV"/>
          </a:p>
        </p:txBody>
      </p:sp>
    </p:spTree>
    <p:extLst>
      <p:ext uri="{BB962C8B-B14F-4D97-AF65-F5344CB8AC3E}">
        <p14:creationId xmlns:p14="http://schemas.microsoft.com/office/powerpoint/2010/main" val="149050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C1F98C7-3CD8-4EF7-8576-BF70FF928A0C}" type="datetimeFigureOut">
              <a:rPr lang="lv-LV" smtClean="0"/>
              <a:t>2021.07.02</a:t>
            </a:fld>
            <a:endParaRPr lang="lv-LV"/>
          </a:p>
        </p:txBody>
      </p:sp>
      <p:sp>
        <p:nvSpPr>
          <p:cNvPr id="5" name="Footer Placeholder 3"/>
          <p:cNvSpPr>
            <a:spLocks noGrp="1"/>
          </p:cNvSpPr>
          <p:nvPr>
            <p:ph type="ftr" sz="quarter" idx="11"/>
          </p:nvPr>
        </p:nvSpPr>
        <p:spPr/>
        <p:txBody>
          <a:bodyPr/>
          <a:lstStyle/>
          <a:p>
            <a:endParaRPr lang="lv-LV"/>
          </a:p>
        </p:txBody>
      </p:sp>
      <p:sp>
        <p:nvSpPr>
          <p:cNvPr id="6" name="Slide Number Placeholder 4"/>
          <p:cNvSpPr>
            <a:spLocks noGrp="1"/>
          </p:cNvSpPr>
          <p:nvPr>
            <p:ph type="sldNum" sz="quarter" idx="12"/>
          </p:nvPr>
        </p:nvSpPr>
        <p:spPr/>
        <p:txBody>
          <a:bodyPr/>
          <a:lstStyle/>
          <a:p>
            <a:fld id="{433E19DF-3BD7-4618-AFFC-6D41E384CA09}" type="slidenum">
              <a:rPr lang="lv-LV" smtClean="0"/>
              <a:t>‹#›</a:t>
            </a:fld>
            <a:endParaRPr lang="lv-LV"/>
          </a:p>
        </p:txBody>
      </p:sp>
    </p:spTree>
    <p:extLst>
      <p:ext uri="{BB962C8B-B14F-4D97-AF65-F5344CB8AC3E}">
        <p14:creationId xmlns:p14="http://schemas.microsoft.com/office/powerpoint/2010/main" val="368475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C1F98C7-3CD8-4EF7-8576-BF70FF928A0C}" type="datetimeFigureOut">
              <a:rPr lang="lv-LV" smtClean="0"/>
              <a:t>2021.07.02</a:t>
            </a:fld>
            <a:endParaRPr lang="lv-LV"/>
          </a:p>
        </p:txBody>
      </p:sp>
      <p:sp>
        <p:nvSpPr>
          <p:cNvPr id="5" name="Footer Placeholder 2"/>
          <p:cNvSpPr>
            <a:spLocks noGrp="1"/>
          </p:cNvSpPr>
          <p:nvPr>
            <p:ph type="ftr" sz="quarter" idx="11"/>
          </p:nvPr>
        </p:nvSpPr>
        <p:spPr/>
        <p:txBody>
          <a:bodyPr/>
          <a:lstStyle/>
          <a:p>
            <a:endParaRPr lang="lv-LV"/>
          </a:p>
        </p:txBody>
      </p:sp>
      <p:sp>
        <p:nvSpPr>
          <p:cNvPr id="6" name="Slide Number Placeholder 3"/>
          <p:cNvSpPr>
            <a:spLocks noGrp="1"/>
          </p:cNvSpPr>
          <p:nvPr>
            <p:ph type="sldNum" sz="quarter" idx="12"/>
          </p:nvPr>
        </p:nvSpPr>
        <p:spPr/>
        <p:txBody>
          <a:bodyPr/>
          <a:lstStyle/>
          <a:p>
            <a:fld id="{433E19DF-3BD7-4618-AFFC-6D41E384CA09}" type="slidenum">
              <a:rPr lang="lv-LV" smtClean="0"/>
              <a:t>‹#›</a:t>
            </a:fld>
            <a:endParaRPr lang="lv-LV"/>
          </a:p>
        </p:txBody>
      </p:sp>
    </p:spTree>
    <p:extLst>
      <p:ext uri="{BB962C8B-B14F-4D97-AF65-F5344CB8AC3E}">
        <p14:creationId xmlns:p14="http://schemas.microsoft.com/office/powerpoint/2010/main" val="836412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C1F98C7-3CD8-4EF7-8576-BF70FF928A0C}" type="datetimeFigureOut">
              <a:rPr lang="lv-LV" smtClean="0"/>
              <a:t>2021.07.02</a:t>
            </a:fld>
            <a:endParaRPr lang="lv-LV"/>
          </a:p>
        </p:txBody>
      </p:sp>
      <p:sp>
        <p:nvSpPr>
          <p:cNvPr id="5" name="Footer Placeholder 5"/>
          <p:cNvSpPr>
            <a:spLocks noGrp="1"/>
          </p:cNvSpPr>
          <p:nvPr>
            <p:ph type="ftr" sz="quarter" idx="11"/>
          </p:nvPr>
        </p:nvSpPr>
        <p:spPr/>
        <p:txBody>
          <a:bodyPr/>
          <a:lstStyle/>
          <a:p>
            <a:endParaRPr lang="lv-LV"/>
          </a:p>
        </p:txBody>
      </p:sp>
      <p:sp>
        <p:nvSpPr>
          <p:cNvPr id="6" name="Slide Number Placeholder 6"/>
          <p:cNvSpPr>
            <a:spLocks noGrp="1"/>
          </p:cNvSpPr>
          <p:nvPr>
            <p:ph type="sldNum" sz="quarter" idx="12"/>
          </p:nvPr>
        </p:nvSpPr>
        <p:spPr/>
        <p:txBody>
          <a:bodyPr/>
          <a:lstStyle/>
          <a:p>
            <a:fld id="{433E19DF-3BD7-4618-AFFC-6D41E384CA09}" type="slidenum">
              <a:rPr lang="lv-LV" smtClean="0"/>
              <a:t>‹#›</a:t>
            </a:fld>
            <a:endParaRPr lang="lv-LV"/>
          </a:p>
        </p:txBody>
      </p:sp>
    </p:spTree>
    <p:extLst>
      <p:ext uri="{BB962C8B-B14F-4D97-AF65-F5344CB8AC3E}">
        <p14:creationId xmlns:p14="http://schemas.microsoft.com/office/powerpoint/2010/main" val="303542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1F98C7-3CD8-4EF7-8576-BF70FF928A0C}" type="datetimeFigureOut">
              <a:rPr lang="lv-LV" smtClean="0"/>
              <a:t>2021.07.02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433E19DF-3BD7-4618-AFFC-6D41E384CA09}" type="slidenum">
              <a:rPr lang="lv-LV" smtClean="0"/>
              <a:t>‹#›</a:t>
            </a:fld>
            <a:endParaRPr lang="lv-LV"/>
          </a:p>
        </p:txBody>
      </p:sp>
    </p:spTree>
    <p:extLst>
      <p:ext uri="{BB962C8B-B14F-4D97-AF65-F5344CB8AC3E}">
        <p14:creationId xmlns:p14="http://schemas.microsoft.com/office/powerpoint/2010/main" val="645436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C1F98C7-3CD8-4EF7-8576-BF70FF928A0C}" type="datetimeFigureOut">
              <a:rPr lang="lv-LV" smtClean="0"/>
              <a:t>2021.07.02</a:t>
            </a:fld>
            <a:endParaRPr lang="lv-LV"/>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lv-LV"/>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3E19DF-3BD7-4618-AFFC-6D41E384CA09}" type="slidenum">
              <a:rPr lang="lv-LV" smtClean="0"/>
              <a:t>‹#›</a:t>
            </a:fld>
            <a:endParaRPr lang="lv-LV"/>
          </a:p>
        </p:txBody>
      </p:sp>
    </p:spTree>
    <p:extLst>
      <p:ext uri="{BB962C8B-B14F-4D97-AF65-F5344CB8AC3E}">
        <p14:creationId xmlns:p14="http://schemas.microsoft.com/office/powerpoint/2010/main" val="2750213302"/>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4995" y="2802556"/>
            <a:ext cx="5915378" cy="584775"/>
          </a:xfrm>
          <a:prstGeom prst="rect">
            <a:avLst/>
          </a:prstGeom>
          <a:noFill/>
        </p:spPr>
        <p:txBody>
          <a:bodyPr wrap="square" rtlCol="0">
            <a:spAutoFit/>
          </a:bodyPr>
          <a:lstStyle/>
          <a:p>
            <a:r>
              <a:rPr lang="lv-LV" sz="3200" dirty="0"/>
              <a:t>Vizuālās ietekmes analīze</a:t>
            </a:r>
          </a:p>
        </p:txBody>
      </p:sp>
      <p:sp>
        <p:nvSpPr>
          <p:cNvPr id="3" name="TextBox 2"/>
          <p:cNvSpPr txBox="1"/>
          <p:nvPr/>
        </p:nvSpPr>
        <p:spPr>
          <a:xfrm>
            <a:off x="2147652" y="5253149"/>
            <a:ext cx="4480560" cy="523220"/>
          </a:xfrm>
          <a:prstGeom prst="rect">
            <a:avLst/>
          </a:prstGeom>
          <a:noFill/>
        </p:spPr>
        <p:txBody>
          <a:bodyPr wrap="square" rtlCol="0">
            <a:spAutoFit/>
          </a:bodyPr>
          <a:lstStyle/>
          <a:p>
            <a:pPr algn="ctr"/>
            <a:r>
              <a:rPr lang="lv-LV" sz="1400" dirty="0" smtClean="0"/>
              <a:t>«</a:t>
            </a:r>
            <a:r>
              <a:rPr lang="lv-LV" sz="1400" dirty="0"/>
              <a:t>Arhitekta </a:t>
            </a:r>
            <a:r>
              <a:rPr lang="lv-LV" sz="1400" dirty="0" err="1"/>
              <a:t>G.Vīksnas</a:t>
            </a:r>
            <a:r>
              <a:rPr lang="lv-LV" sz="1400" dirty="0"/>
              <a:t>  birojs»</a:t>
            </a:r>
          </a:p>
          <a:p>
            <a:pPr algn="ctr"/>
            <a:r>
              <a:rPr lang="lv-LV" sz="1400" dirty="0"/>
              <a:t>29/06/2021</a:t>
            </a:r>
          </a:p>
        </p:txBody>
      </p:sp>
      <p:sp>
        <p:nvSpPr>
          <p:cNvPr id="4" name="TextBox 3">
            <a:extLst>
              <a:ext uri="{FF2B5EF4-FFF2-40B4-BE49-F238E27FC236}">
                <a16:creationId xmlns:a16="http://schemas.microsoft.com/office/drawing/2014/main" xmlns="" id="{0565794D-552E-40AD-BE5F-936ECF6E2102}"/>
              </a:ext>
            </a:extLst>
          </p:cNvPr>
          <p:cNvSpPr txBox="1"/>
          <p:nvPr/>
        </p:nvSpPr>
        <p:spPr>
          <a:xfrm>
            <a:off x="281049" y="1229387"/>
            <a:ext cx="8213767" cy="523220"/>
          </a:xfrm>
          <a:prstGeom prst="rect">
            <a:avLst/>
          </a:prstGeom>
          <a:noFill/>
        </p:spPr>
        <p:txBody>
          <a:bodyPr wrap="square" rtlCol="0">
            <a:spAutoFit/>
          </a:bodyPr>
          <a:lstStyle/>
          <a:p>
            <a:pPr algn="ctr"/>
            <a:r>
              <a:rPr lang="lv-LV" sz="1400" dirty="0">
                <a:effectLst/>
                <a:latin typeface="+mj-lt"/>
                <a:ea typeface="Times New Roman" panose="02020603050405020304" pitchFamily="18" charset="0"/>
              </a:rPr>
              <a:t>Detālplānojums Babītes novada Piņķos, ietverot nekustamos īpašumus „Atmodas” (kadastra Nr. 8048 003 0001) un Rīgas iela 21 (kadastra Nr. 80448 003 0248)</a:t>
            </a:r>
            <a:endParaRPr lang="lv-LV" sz="1400" dirty="0">
              <a:latin typeface="+mj-lt"/>
            </a:endParaRPr>
          </a:p>
        </p:txBody>
      </p:sp>
      <p:sp>
        <p:nvSpPr>
          <p:cNvPr id="6" name="TextBox 5">
            <a:extLst>
              <a:ext uri="{FF2B5EF4-FFF2-40B4-BE49-F238E27FC236}">
                <a16:creationId xmlns:a16="http://schemas.microsoft.com/office/drawing/2014/main" xmlns="" id="{3BB8DCE6-282B-4398-8F95-B32896EF430E}"/>
              </a:ext>
            </a:extLst>
          </p:cNvPr>
          <p:cNvSpPr txBox="1"/>
          <p:nvPr/>
        </p:nvSpPr>
        <p:spPr>
          <a:xfrm>
            <a:off x="1427356" y="3579139"/>
            <a:ext cx="6289288" cy="646331"/>
          </a:xfrm>
          <a:prstGeom prst="rect">
            <a:avLst/>
          </a:prstGeom>
          <a:noFill/>
        </p:spPr>
        <p:txBody>
          <a:bodyPr wrap="square" rtlCol="0">
            <a:spAutoFit/>
          </a:bodyPr>
          <a:lstStyle/>
          <a:p>
            <a:pPr algn="ctr"/>
            <a:r>
              <a:rPr lang="lv-LV" dirty="0"/>
              <a:t>uz Valsts nozīmes arhitektūras pieminekli „Piņķu Sv. Nikolaja luterāņu baznīca" (valsts aizsardzības Nr.8485)</a:t>
            </a:r>
          </a:p>
        </p:txBody>
      </p:sp>
      <p:sp>
        <p:nvSpPr>
          <p:cNvPr id="7" name="TextBox 6">
            <a:extLst>
              <a:ext uri="{FF2B5EF4-FFF2-40B4-BE49-F238E27FC236}">
                <a16:creationId xmlns:a16="http://schemas.microsoft.com/office/drawing/2014/main" xmlns="" id="{44E6C3FE-CB6F-4AA8-9BB5-3924D7C805E4}"/>
              </a:ext>
            </a:extLst>
          </p:cNvPr>
          <p:cNvSpPr txBox="1"/>
          <p:nvPr/>
        </p:nvSpPr>
        <p:spPr>
          <a:xfrm>
            <a:off x="1579756" y="2354019"/>
            <a:ext cx="6289288" cy="369332"/>
          </a:xfrm>
          <a:prstGeom prst="rect">
            <a:avLst/>
          </a:prstGeom>
          <a:noFill/>
        </p:spPr>
        <p:txBody>
          <a:bodyPr wrap="square" rtlCol="0">
            <a:spAutoFit/>
          </a:bodyPr>
          <a:lstStyle/>
          <a:p>
            <a:pPr algn="ctr"/>
            <a:r>
              <a:rPr lang="lv-LV" dirty="0"/>
              <a:t>Plānotās apbūves</a:t>
            </a:r>
          </a:p>
        </p:txBody>
      </p:sp>
    </p:spTree>
    <p:extLst>
      <p:ext uri="{BB962C8B-B14F-4D97-AF65-F5344CB8AC3E}">
        <p14:creationId xmlns:p14="http://schemas.microsoft.com/office/powerpoint/2010/main" val="630578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224B69D-15EE-4436-A267-6C695D523C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53704"/>
            <a:ext cx="6467067" cy="2930167"/>
          </a:xfrm>
          <a:prstGeom prst="rect">
            <a:avLst/>
          </a:prstGeom>
        </p:spPr>
      </p:pic>
      <p:pic>
        <p:nvPicPr>
          <p:cNvPr id="12" name="Picture 11">
            <a:extLst>
              <a:ext uri="{FF2B5EF4-FFF2-40B4-BE49-F238E27FC236}">
                <a16:creationId xmlns:a16="http://schemas.microsoft.com/office/drawing/2014/main" xmlns="" id="{10003325-7694-44F6-82EE-188DB9CDDE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99397"/>
            <a:ext cx="6470057" cy="2930168"/>
          </a:xfrm>
          <a:prstGeom prst="rect">
            <a:avLst/>
          </a:prstGeom>
        </p:spPr>
      </p:pic>
      <p:pic>
        <p:nvPicPr>
          <p:cNvPr id="3" name="Picture 2"/>
          <p:cNvPicPr>
            <a:picLocks noChangeAspect="1"/>
          </p:cNvPicPr>
          <p:nvPr/>
        </p:nvPicPr>
        <p:blipFill>
          <a:blip r:embed="rId5"/>
          <a:stretch>
            <a:fillRect/>
          </a:stretch>
        </p:blipFill>
        <p:spPr>
          <a:xfrm>
            <a:off x="6608445" y="0"/>
            <a:ext cx="2190750" cy="1190625"/>
          </a:xfrm>
          <a:prstGeom prst="rect">
            <a:avLst/>
          </a:prstGeom>
        </p:spPr>
      </p:pic>
      <p:sp>
        <p:nvSpPr>
          <p:cNvPr id="9" name="TextBox 8">
            <a:extLst>
              <a:ext uri="{FF2B5EF4-FFF2-40B4-BE49-F238E27FC236}">
                <a16:creationId xmlns:a16="http://schemas.microsoft.com/office/drawing/2014/main" xmlns="" id="{9D8EECB4-7B59-4F27-9A6C-38443D39B7FD}"/>
              </a:ext>
            </a:extLst>
          </p:cNvPr>
          <p:cNvSpPr txBox="1"/>
          <p:nvPr/>
        </p:nvSpPr>
        <p:spPr>
          <a:xfrm>
            <a:off x="82380" y="3308854"/>
            <a:ext cx="1192206" cy="276999"/>
          </a:xfrm>
          <a:prstGeom prst="rect">
            <a:avLst/>
          </a:prstGeom>
          <a:noFill/>
        </p:spPr>
        <p:txBody>
          <a:bodyPr wrap="square">
            <a:spAutoFit/>
          </a:bodyPr>
          <a:lstStyle/>
          <a:p>
            <a:r>
              <a:rPr lang="lv-LV" sz="1200" dirty="0">
                <a:latin typeface="Calibri" panose="020F0502020204030204" pitchFamily="34" charset="0"/>
                <a:ea typeface="Calibri" panose="020F0502020204030204" pitchFamily="34" charset="0"/>
              </a:rPr>
              <a:t>Esošā situācija</a:t>
            </a:r>
          </a:p>
        </p:txBody>
      </p:sp>
      <p:sp>
        <p:nvSpPr>
          <p:cNvPr id="15" name="TextBox 14">
            <a:extLst>
              <a:ext uri="{FF2B5EF4-FFF2-40B4-BE49-F238E27FC236}">
                <a16:creationId xmlns:a16="http://schemas.microsoft.com/office/drawing/2014/main" xmlns="" id="{7759E813-631B-405B-8389-C2E99C5E7989}"/>
              </a:ext>
            </a:extLst>
          </p:cNvPr>
          <p:cNvSpPr txBox="1"/>
          <p:nvPr/>
        </p:nvSpPr>
        <p:spPr>
          <a:xfrm>
            <a:off x="6548134" y="4007091"/>
            <a:ext cx="2443336" cy="1569660"/>
          </a:xfrm>
          <a:prstGeom prst="rect">
            <a:avLst/>
          </a:prstGeom>
          <a:noFill/>
        </p:spPr>
        <p:txBody>
          <a:bodyPr wrap="square">
            <a:spAutoFit/>
          </a:bodyPr>
          <a:lstStyle/>
          <a:p>
            <a:pPr algn="just"/>
            <a:r>
              <a:rPr lang="lv-LV" sz="1200" dirty="0">
                <a:latin typeface="Calibri" panose="020F0502020204030204" pitchFamily="34" charset="0"/>
                <a:ea typeface="Calibri" panose="020F0502020204030204" pitchFamily="34" charset="0"/>
              </a:rPr>
              <a:t>Plānotā apbūve atrodas aiz koku rindas un ir pārāk tālu, tādējādi tās ar baznīcas ēku nekonkurē. Fotomontāžas skatā plānotā apbūve attēlota kā blāva ēna koku rindā, nolūkā parādīt mērogu attiecības, gadījumā, ja koku nebūtu – baznīcas ēka šajā skatā izteikti dominē.</a:t>
            </a:r>
          </a:p>
        </p:txBody>
      </p:sp>
      <p:sp>
        <p:nvSpPr>
          <p:cNvPr id="13" name="TextBox 12">
            <a:extLst>
              <a:ext uri="{FF2B5EF4-FFF2-40B4-BE49-F238E27FC236}">
                <a16:creationId xmlns:a16="http://schemas.microsoft.com/office/drawing/2014/main" xmlns="" id="{31CBD1B1-CCF5-48FE-A5AB-EDBAAFEC4A9A}"/>
              </a:ext>
            </a:extLst>
          </p:cNvPr>
          <p:cNvSpPr txBox="1"/>
          <p:nvPr/>
        </p:nvSpPr>
        <p:spPr>
          <a:xfrm>
            <a:off x="103380" y="6295254"/>
            <a:ext cx="1321905" cy="276999"/>
          </a:xfrm>
          <a:prstGeom prst="rect">
            <a:avLst/>
          </a:prstGeom>
          <a:noFill/>
        </p:spPr>
        <p:txBody>
          <a:bodyPr wrap="square">
            <a:spAutoFit/>
          </a:bodyPr>
          <a:lstStyle/>
          <a:p>
            <a:r>
              <a:rPr lang="lv-LV" sz="1200" dirty="0">
                <a:latin typeface="Calibri" panose="020F0502020204030204" pitchFamily="34" charset="0"/>
                <a:ea typeface="Calibri" panose="020F0502020204030204" pitchFamily="34" charset="0"/>
              </a:rPr>
              <a:t>Fotomontāža</a:t>
            </a:r>
          </a:p>
        </p:txBody>
      </p:sp>
      <p:sp>
        <p:nvSpPr>
          <p:cNvPr id="2" name="TextBox 1">
            <a:extLst>
              <a:ext uri="{FF2B5EF4-FFF2-40B4-BE49-F238E27FC236}">
                <a16:creationId xmlns:a16="http://schemas.microsoft.com/office/drawing/2014/main" xmlns="" id="{6B0162D8-46C4-4C71-9654-1130DEDBC3AF}"/>
              </a:ext>
            </a:extLst>
          </p:cNvPr>
          <p:cNvSpPr txBox="1"/>
          <p:nvPr/>
        </p:nvSpPr>
        <p:spPr>
          <a:xfrm>
            <a:off x="2673943" y="272146"/>
            <a:ext cx="6470057" cy="369332"/>
          </a:xfrm>
          <a:prstGeom prst="rect">
            <a:avLst/>
          </a:prstGeom>
          <a:noFill/>
        </p:spPr>
        <p:txBody>
          <a:bodyPr wrap="square">
            <a:spAutoFit/>
          </a:bodyPr>
          <a:lstStyle/>
          <a:p>
            <a:r>
              <a:rPr lang="lv-LV" dirty="0">
                <a:latin typeface="Calibri" panose="020F0502020204030204" pitchFamily="34" charset="0"/>
                <a:ea typeface="Calibri" panose="020F0502020204030204" pitchFamily="34" charset="0"/>
              </a:rPr>
              <a:t>SKATS NO RĪGAS IELAS LĪDZĀS PIŅĶU BAZNĪCAI (skata punkts Nr.5)</a:t>
            </a:r>
          </a:p>
        </p:txBody>
      </p:sp>
    </p:spTree>
    <p:extLst>
      <p:ext uri="{BB962C8B-B14F-4D97-AF65-F5344CB8AC3E}">
        <p14:creationId xmlns:p14="http://schemas.microsoft.com/office/powerpoint/2010/main" val="3747272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7652" y="5253149"/>
            <a:ext cx="4480560" cy="523220"/>
          </a:xfrm>
          <a:prstGeom prst="rect">
            <a:avLst/>
          </a:prstGeom>
          <a:noFill/>
        </p:spPr>
        <p:txBody>
          <a:bodyPr wrap="square" rtlCol="0">
            <a:spAutoFit/>
          </a:bodyPr>
          <a:lstStyle/>
          <a:p>
            <a:pPr algn="ctr"/>
            <a:r>
              <a:rPr lang="lv-LV" sz="1400" dirty="0" smtClean="0"/>
              <a:t>«</a:t>
            </a:r>
            <a:r>
              <a:rPr lang="lv-LV" sz="1400" dirty="0"/>
              <a:t>Arhitekta </a:t>
            </a:r>
            <a:r>
              <a:rPr lang="lv-LV" sz="1400" dirty="0" err="1"/>
              <a:t>G.Vīksnas</a:t>
            </a:r>
            <a:r>
              <a:rPr lang="lv-LV" sz="1400" dirty="0"/>
              <a:t>  birojs»</a:t>
            </a:r>
          </a:p>
          <a:p>
            <a:pPr algn="ctr"/>
            <a:r>
              <a:rPr lang="lv-LV" sz="1400" dirty="0" smtClean="0"/>
              <a:t>29</a:t>
            </a:r>
            <a:r>
              <a:rPr lang="lv-LV" sz="1400" dirty="0" smtClean="0"/>
              <a:t>/06/2021</a:t>
            </a:r>
            <a:endParaRPr lang="lv-LV" sz="1400" dirty="0"/>
          </a:p>
        </p:txBody>
      </p:sp>
      <p:sp>
        <p:nvSpPr>
          <p:cNvPr id="4" name="TextBox 3">
            <a:extLst>
              <a:ext uri="{FF2B5EF4-FFF2-40B4-BE49-F238E27FC236}">
                <a16:creationId xmlns:a16="http://schemas.microsoft.com/office/drawing/2014/main" xmlns="" id="{0565794D-552E-40AD-BE5F-936ECF6E2102}"/>
              </a:ext>
            </a:extLst>
          </p:cNvPr>
          <p:cNvSpPr txBox="1"/>
          <p:nvPr/>
        </p:nvSpPr>
        <p:spPr>
          <a:xfrm>
            <a:off x="762337" y="588119"/>
            <a:ext cx="8213767" cy="369332"/>
          </a:xfrm>
          <a:prstGeom prst="rect">
            <a:avLst/>
          </a:prstGeom>
          <a:noFill/>
        </p:spPr>
        <p:txBody>
          <a:bodyPr wrap="square" rtlCol="0">
            <a:spAutoFit/>
          </a:bodyPr>
          <a:lstStyle/>
          <a:p>
            <a:r>
              <a:rPr lang="lv-LV" dirty="0">
                <a:effectLst/>
                <a:latin typeface="+mj-lt"/>
                <a:ea typeface="Times New Roman" panose="02020603050405020304" pitchFamily="18" charset="0"/>
              </a:rPr>
              <a:t>Secinājums:</a:t>
            </a:r>
            <a:endParaRPr lang="lv-LV" dirty="0">
              <a:latin typeface="+mj-lt"/>
            </a:endParaRPr>
          </a:p>
        </p:txBody>
      </p:sp>
      <p:sp>
        <p:nvSpPr>
          <p:cNvPr id="6" name="TextBox 5">
            <a:extLst>
              <a:ext uri="{FF2B5EF4-FFF2-40B4-BE49-F238E27FC236}">
                <a16:creationId xmlns:a16="http://schemas.microsoft.com/office/drawing/2014/main" xmlns="" id="{3BB8DCE6-282B-4398-8F95-B32896EF430E}"/>
              </a:ext>
            </a:extLst>
          </p:cNvPr>
          <p:cNvSpPr txBox="1"/>
          <p:nvPr/>
        </p:nvSpPr>
        <p:spPr>
          <a:xfrm>
            <a:off x="762337" y="1176367"/>
            <a:ext cx="7855190" cy="3970318"/>
          </a:xfrm>
          <a:prstGeom prst="rect">
            <a:avLst/>
          </a:prstGeom>
          <a:noFill/>
        </p:spPr>
        <p:txBody>
          <a:bodyPr wrap="square" rtlCol="0">
            <a:spAutoFit/>
          </a:bodyPr>
          <a:lstStyle/>
          <a:p>
            <a:pPr algn="just"/>
            <a:r>
              <a:rPr lang="lv-LV" dirty="0"/>
              <a:t>Jebkura ar būvniecību saistīta darbība neapšaubāmi atstāj ietekmi uz apkārtējo ainavu un apbūvi, šajā gadījumā uz Valsts nozīmes arhitektūras pieminekli Piņķu Sv. Nikolaja luterāņu baznīcu. Nevienā no izvēlētajiem skata punktiem nevar apgalvot, ka baznīca uztvertos tā pat, kā tad, ja nekāda apbūve netiktu veikta, taču autoru ieskatā ietekme nav tāda, lai varētu apgalvot, ka baznīcai tiek nodarīts pāri. Ēkas savstarpēji atrodas tālu un skata punktos, kas atrodas plānotās apbūves tiešā tuvumā, loģiski, ka baznīcas ēka kļūst mazāk pamanāma, jo tās tornis gluži vienkārši vairs nav vienīgais būvniecības elements ainavā. Tanī pašā laikā analīze </a:t>
            </a:r>
            <a:r>
              <a:rPr lang="lv-LV" dirty="0" smtClean="0"/>
              <a:t>parāda, </a:t>
            </a:r>
            <a:r>
              <a:rPr lang="lv-LV" dirty="0"/>
              <a:t>ka no skata punktiem, kur baznīcas torni vispār var saredzēt, plānotā apbūve to neaizsedz, tā vienkārši nostājas līdzās </a:t>
            </a:r>
            <a:r>
              <a:rPr lang="lv-LV" dirty="0" smtClean="0"/>
              <a:t>nedominējošā formā, tostarp dažādotais </a:t>
            </a:r>
            <a:r>
              <a:rPr lang="lv-LV" dirty="0" err="1" smtClean="0"/>
              <a:t>mikroreljefs</a:t>
            </a:r>
            <a:r>
              <a:rPr lang="lv-LV" dirty="0" smtClean="0"/>
              <a:t> (zemes uzbērumi) </a:t>
            </a:r>
            <a:r>
              <a:rPr lang="lv-LV" dirty="0"/>
              <a:t>ar savu formu korelē ar baznīcas torni un tas joprojām ir ainavas dominante.</a:t>
            </a:r>
          </a:p>
        </p:txBody>
      </p:sp>
    </p:spTree>
    <p:extLst>
      <p:ext uri="{BB962C8B-B14F-4D97-AF65-F5344CB8AC3E}">
        <p14:creationId xmlns:p14="http://schemas.microsoft.com/office/powerpoint/2010/main" val="373071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79172" y="3540946"/>
            <a:ext cx="4822824" cy="1754326"/>
          </a:xfrm>
          <a:prstGeom prst="rect">
            <a:avLst/>
          </a:prstGeom>
        </p:spPr>
        <p:txBody>
          <a:bodyPr wrap="square">
            <a:spAutoFit/>
          </a:bodyPr>
          <a:lstStyle/>
          <a:p>
            <a:r>
              <a:rPr lang="lv-LV" dirty="0">
                <a:latin typeface="Calibri" panose="020F0502020204030204" pitchFamily="34" charset="0"/>
                <a:ea typeface="Calibri" panose="020F0502020204030204" pitchFamily="34" charset="0"/>
              </a:rPr>
              <a:t>Vērtīgie ainavas elementi: </a:t>
            </a:r>
          </a:p>
          <a:p>
            <a:pPr marL="342900" indent="-342900">
              <a:buFont typeface="Calibri" panose="020F0502020204030204" pitchFamily="34" charset="0"/>
              <a:buChar char="-"/>
            </a:pPr>
            <a:r>
              <a:rPr lang="lv-LV" dirty="0">
                <a:latin typeface="Calibri" panose="020F0502020204030204" pitchFamily="34" charset="0"/>
                <a:ea typeface="Calibri" panose="020F0502020204030204" pitchFamily="34" charset="0"/>
              </a:rPr>
              <a:t>nozīmīgākais  arhitektūras pieminekļa uztveres skatu punkts no  Piņķu centra, no Rīgas/Jūrmalas ielu krustojuma puses,</a:t>
            </a:r>
          </a:p>
          <a:p>
            <a:pPr marL="342900" indent="-342900">
              <a:buFont typeface="Calibri" panose="020F0502020204030204" pitchFamily="34" charset="0"/>
              <a:buChar char="-"/>
            </a:pPr>
            <a:r>
              <a:rPr lang="lv-LV" dirty="0">
                <a:latin typeface="Calibri" panose="020F0502020204030204" pitchFamily="34" charset="0"/>
                <a:ea typeface="Calibri" panose="020F0502020204030204" pitchFamily="34" charset="0"/>
              </a:rPr>
              <a:t>aleja  no Rīgas ielas  uz kapiem</a:t>
            </a:r>
          </a:p>
          <a:p>
            <a:pPr marL="342900" indent="-342900">
              <a:buFont typeface="Calibri" panose="020F0502020204030204" pitchFamily="34" charset="0"/>
              <a:buChar char="-"/>
            </a:pPr>
            <a:r>
              <a:rPr lang="lv-LV" dirty="0">
                <a:latin typeface="Calibri" panose="020F0502020204030204" pitchFamily="34" charset="0"/>
                <a:ea typeface="Calibri" panose="020F0502020204030204" pitchFamily="34" charset="0"/>
              </a:rPr>
              <a:t>fona  mežs</a:t>
            </a:r>
          </a:p>
        </p:txBody>
      </p:sp>
      <p:pic>
        <p:nvPicPr>
          <p:cNvPr id="1026" name="Picture 2" descr="image005"/>
          <p:cNvPicPr>
            <a:picLocks noChangeAspect="1" noChangeArrowheads="1"/>
          </p:cNvPicPr>
          <p:nvPr/>
        </p:nvPicPr>
        <p:blipFill rotWithShape="1">
          <a:blip r:embed="rId3">
            <a:extLst>
              <a:ext uri="{28A0092B-C50C-407E-A947-70E740481C1C}">
                <a14:useLocalDpi xmlns:a14="http://schemas.microsoft.com/office/drawing/2010/main" val="0"/>
              </a:ext>
            </a:extLst>
          </a:blip>
          <a:srcRect t="5510" b="-1"/>
          <a:stretch/>
        </p:blipFill>
        <p:spPr bwMode="auto">
          <a:xfrm>
            <a:off x="4463288" y="5355771"/>
            <a:ext cx="4585683" cy="136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111512" y="1641295"/>
            <a:ext cx="4194435" cy="2613922"/>
          </a:xfrm>
          <a:prstGeom prst="rect">
            <a:avLst/>
          </a:prstGeom>
        </p:spPr>
      </p:pic>
      <p:sp>
        <p:nvSpPr>
          <p:cNvPr id="8" name="TextBox 7"/>
          <p:cNvSpPr txBox="1"/>
          <p:nvPr/>
        </p:nvSpPr>
        <p:spPr>
          <a:xfrm>
            <a:off x="111513" y="388476"/>
            <a:ext cx="7532238" cy="923330"/>
          </a:xfrm>
          <a:prstGeom prst="rect">
            <a:avLst/>
          </a:prstGeom>
          <a:noFill/>
        </p:spPr>
        <p:txBody>
          <a:bodyPr wrap="square" rtlCol="0">
            <a:spAutoFit/>
          </a:bodyPr>
          <a:lstStyle/>
          <a:p>
            <a:r>
              <a:rPr lang="lv-LV" dirty="0"/>
              <a:t>Valsts nozīmes arhitektūras pieminekļa „Piņķu Sv. Nikolaja luterāņu baznīca" (valsts aizsardzības Nr.8485) individuālās aizsargjoslas (aizsardzības zonas) pamatojuma un nosacījumu konteksts</a:t>
            </a:r>
          </a:p>
        </p:txBody>
      </p:sp>
      <p:pic>
        <p:nvPicPr>
          <p:cNvPr id="9" name="Picture 8"/>
          <p:cNvPicPr>
            <a:picLocks noChangeAspect="1"/>
          </p:cNvPicPr>
          <p:nvPr/>
        </p:nvPicPr>
        <p:blipFill>
          <a:blip r:embed="rId5"/>
          <a:stretch>
            <a:fillRect/>
          </a:stretch>
        </p:blipFill>
        <p:spPr>
          <a:xfrm>
            <a:off x="120012" y="4319081"/>
            <a:ext cx="4185936" cy="240280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9172" y="1644082"/>
            <a:ext cx="2518599" cy="1888948"/>
          </a:xfrm>
          <a:prstGeom prst="rect">
            <a:avLst/>
          </a:prstGeom>
        </p:spPr>
      </p:pic>
      <p:pic>
        <p:nvPicPr>
          <p:cNvPr id="10" name="Picture 9"/>
          <p:cNvPicPr>
            <a:picLocks noChangeAspect="1"/>
          </p:cNvPicPr>
          <p:nvPr/>
        </p:nvPicPr>
        <p:blipFill>
          <a:blip r:embed="rId7"/>
          <a:stretch>
            <a:fillRect/>
          </a:stretch>
        </p:blipFill>
        <p:spPr>
          <a:xfrm>
            <a:off x="6961884" y="1022752"/>
            <a:ext cx="2103211" cy="1874520"/>
          </a:xfrm>
          <a:prstGeom prst="rect">
            <a:avLst/>
          </a:prstGeom>
        </p:spPr>
      </p:pic>
      <p:pic>
        <p:nvPicPr>
          <p:cNvPr id="12" name="Picture 11"/>
          <p:cNvPicPr>
            <a:picLocks noChangeAspect="1"/>
          </p:cNvPicPr>
          <p:nvPr/>
        </p:nvPicPr>
        <p:blipFill>
          <a:blip r:embed="rId8"/>
          <a:stretch>
            <a:fillRect/>
          </a:stretch>
        </p:blipFill>
        <p:spPr>
          <a:xfrm>
            <a:off x="6987836" y="3051509"/>
            <a:ext cx="2061135" cy="531090"/>
          </a:xfrm>
          <a:prstGeom prst="rect">
            <a:avLst/>
          </a:prstGeom>
        </p:spPr>
      </p:pic>
    </p:spTree>
    <p:extLst>
      <p:ext uri="{BB962C8B-B14F-4D97-AF65-F5344CB8AC3E}">
        <p14:creationId xmlns:p14="http://schemas.microsoft.com/office/powerpoint/2010/main" val="81106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258E423-AE91-4A48-8D4C-55ED13E75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43" y="688774"/>
            <a:ext cx="7816829" cy="6125688"/>
          </a:xfrm>
          <a:prstGeom prst="rect">
            <a:avLst/>
          </a:prstGeom>
        </p:spPr>
      </p:pic>
      <p:sp>
        <p:nvSpPr>
          <p:cNvPr id="5" name="TextBox 4"/>
          <p:cNvSpPr txBox="1"/>
          <p:nvPr/>
        </p:nvSpPr>
        <p:spPr>
          <a:xfrm>
            <a:off x="7419873" y="1141194"/>
            <a:ext cx="1683029" cy="2031325"/>
          </a:xfrm>
          <a:prstGeom prst="rect">
            <a:avLst/>
          </a:prstGeom>
          <a:noFill/>
        </p:spPr>
        <p:txBody>
          <a:bodyPr wrap="square" rtlCol="0">
            <a:spAutoFit/>
          </a:bodyPr>
          <a:lstStyle/>
          <a:p>
            <a:r>
              <a:rPr lang="lv-LV" sz="1400" dirty="0">
                <a:latin typeface="Calibri" panose="020F0502020204030204" pitchFamily="34" charset="0"/>
                <a:cs typeface="Calibri" panose="020F0502020204030204" pitchFamily="34" charset="0"/>
              </a:rPr>
              <a:t>Detālplānojuma teritorija atrodas vairāk kā 250 m attālumā no arhitektūras  pieminekļa, aiz alejas un  </a:t>
            </a:r>
            <a:r>
              <a:rPr lang="lv-LV" sz="1400" dirty="0" smtClean="0">
                <a:latin typeface="Calibri" panose="020F0502020204030204" pitchFamily="34" charset="0"/>
                <a:cs typeface="Calibri" panose="020F0502020204030204" pitchFamily="34" charset="0"/>
              </a:rPr>
              <a:t> aiz  kapsētas  teritorijas blīvā </a:t>
            </a:r>
            <a:r>
              <a:rPr lang="lv-LV" sz="1400" dirty="0">
                <a:latin typeface="Calibri" panose="020F0502020204030204" pitchFamily="34" charset="0"/>
                <a:cs typeface="Calibri" panose="020F0502020204030204" pitchFamily="34" charset="0"/>
              </a:rPr>
              <a:t>apauguma</a:t>
            </a:r>
          </a:p>
        </p:txBody>
      </p:sp>
    </p:spTree>
    <p:extLst>
      <p:ext uri="{BB962C8B-B14F-4D97-AF65-F5344CB8AC3E}">
        <p14:creationId xmlns:p14="http://schemas.microsoft.com/office/powerpoint/2010/main" val="23564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495396AD-7F4D-40A6-96C1-7A9764B31D7C}"/>
              </a:ext>
            </a:extLst>
          </p:cNvPr>
          <p:cNvSpPr txBox="1"/>
          <p:nvPr/>
        </p:nvSpPr>
        <p:spPr>
          <a:xfrm>
            <a:off x="6179905" y="365050"/>
            <a:ext cx="2079581" cy="923330"/>
          </a:xfrm>
          <a:prstGeom prst="rect">
            <a:avLst/>
          </a:prstGeom>
          <a:noFill/>
        </p:spPr>
        <p:txBody>
          <a:bodyPr wrap="square">
            <a:spAutoFit/>
          </a:bodyPr>
          <a:lstStyle/>
          <a:p>
            <a:r>
              <a:rPr lang="lv-LV" dirty="0">
                <a:latin typeface="Calibri" panose="020F0502020204030204" pitchFamily="34" charset="0"/>
                <a:ea typeface="Calibri" panose="020F0502020204030204" pitchFamily="34" charset="0"/>
              </a:rPr>
              <a:t>Teritorijas kopskats ar skata punktu izvietojumu</a:t>
            </a:r>
          </a:p>
        </p:txBody>
      </p:sp>
      <p:sp>
        <p:nvSpPr>
          <p:cNvPr id="11" name="TextBox 10">
            <a:extLst>
              <a:ext uri="{FF2B5EF4-FFF2-40B4-BE49-F238E27FC236}">
                <a16:creationId xmlns:a16="http://schemas.microsoft.com/office/drawing/2014/main" xmlns="" id="{73DCA2E7-7E9F-4634-A08A-D4821DDB34E8}"/>
              </a:ext>
            </a:extLst>
          </p:cNvPr>
          <p:cNvSpPr txBox="1"/>
          <p:nvPr/>
        </p:nvSpPr>
        <p:spPr>
          <a:xfrm>
            <a:off x="122513" y="4568323"/>
            <a:ext cx="3202578" cy="646331"/>
          </a:xfrm>
          <a:prstGeom prst="rect">
            <a:avLst/>
          </a:prstGeom>
          <a:noFill/>
        </p:spPr>
        <p:txBody>
          <a:bodyPr wrap="square">
            <a:spAutoFit/>
          </a:bodyPr>
          <a:lstStyle/>
          <a:p>
            <a:r>
              <a:rPr lang="lv-LV" dirty="0">
                <a:latin typeface="Calibri" panose="020F0502020204030204" pitchFamily="34" charset="0"/>
                <a:ea typeface="Calibri" panose="020F0502020204030204" pitchFamily="34" charset="0"/>
              </a:rPr>
              <a:t>Analīzē izmantotā </a:t>
            </a:r>
            <a:r>
              <a:rPr lang="lv-LV" dirty="0" err="1">
                <a:latin typeface="Calibri" panose="020F0502020204030204" pitchFamily="34" charset="0"/>
                <a:ea typeface="Calibri" panose="020F0502020204030204" pitchFamily="34" charset="0"/>
              </a:rPr>
              <a:t>datormodeļa</a:t>
            </a:r>
            <a:r>
              <a:rPr lang="lv-LV" dirty="0">
                <a:latin typeface="Calibri" panose="020F0502020204030204" pitchFamily="34" charset="0"/>
                <a:ea typeface="Calibri" panose="020F0502020204030204" pitchFamily="34" charset="0"/>
              </a:rPr>
              <a:t> kopskats no skata punkta Nr.1</a:t>
            </a:r>
          </a:p>
        </p:txBody>
      </p:sp>
      <p:sp>
        <p:nvSpPr>
          <p:cNvPr id="13" name="TextBox 12">
            <a:extLst>
              <a:ext uri="{FF2B5EF4-FFF2-40B4-BE49-F238E27FC236}">
                <a16:creationId xmlns:a16="http://schemas.microsoft.com/office/drawing/2014/main" xmlns="" id="{D66C4764-CEC8-438B-A8BD-9F686EF70A64}"/>
              </a:ext>
            </a:extLst>
          </p:cNvPr>
          <p:cNvSpPr txBox="1"/>
          <p:nvPr/>
        </p:nvSpPr>
        <p:spPr>
          <a:xfrm>
            <a:off x="122513" y="5201151"/>
            <a:ext cx="3380972" cy="1569660"/>
          </a:xfrm>
          <a:prstGeom prst="rect">
            <a:avLst/>
          </a:prstGeom>
          <a:noFill/>
        </p:spPr>
        <p:txBody>
          <a:bodyPr wrap="square">
            <a:spAutoFit/>
          </a:bodyPr>
          <a:lstStyle/>
          <a:p>
            <a:pPr algn="just"/>
            <a:r>
              <a:rPr lang="lv-LV" sz="1200" dirty="0">
                <a:latin typeface="Calibri" panose="020F0502020204030204" pitchFamily="34" charset="0"/>
                <a:ea typeface="Calibri" panose="020F0502020204030204" pitchFamily="34" charset="0"/>
              </a:rPr>
              <a:t>Priekšplānā vidū plānotā RIMI veikala ēka divās apbūves kārtās (otrā kārta gaišākā tonī, līdzīgi, kā pārējās plānotās apbūves ēkas).</a:t>
            </a:r>
          </a:p>
          <a:p>
            <a:pPr algn="just"/>
            <a:r>
              <a:rPr lang="lv-LV" sz="1200" dirty="0">
                <a:latin typeface="Calibri" panose="020F0502020204030204" pitchFamily="34" charset="0"/>
                <a:ea typeface="Calibri" panose="020F0502020204030204" pitchFamily="34" charset="0"/>
              </a:rPr>
              <a:t>Priekšplānā pa kreisi baltā krāsā plānotās apbūves ēka uz RIMI zemes gabala.</a:t>
            </a:r>
          </a:p>
          <a:p>
            <a:pPr algn="just"/>
            <a:r>
              <a:rPr lang="lv-LV" sz="1200" dirty="0">
                <a:latin typeface="Calibri" panose="020F0502020204030204" pitchFamily="34" charset="0"/>
                <a:ea typeface="Calibri" panose="020F0502020204030204" pitchFamily="34" charset="0"/>
              </a:rPr>
              <a:t>Priekšplānā pa labi baltā krāsā divas plānotās apbūves ēkas uz pašvaldības zemes gabala.</a:t>
            </a:r>
          </a:p>
          <a:p>
            <a:pPr algn="just"/>
            <a:r>
              <a:rPr lang="lv-LV" sz="1200" dirty="0">
                <a:latin typeface="Calibri" panose="020F0502020204030204" pitchFamily="34" charset="0"/>
                <a:ea typeface="Calibri" panose="020F0502020204030204" pitchFamily="34" charset="0"/>
              </a:rPr>
              <a:t>Pa labi tālumā Piņķu baznīca.</a:t>
            </a:r>
          </a:p>
        </p:txBody>
      </p:sp>
      <p:sp>
        <p:nvSpPr>
          <p:cNvPr id="12" name="Freeform: Shape 11">
            <a:extLst>
              <a:ext uri="{FF2B5EF4-FFF2-40B4-BE49-F238E27FC236}">
                <a16:creationId xmlns:a16="http://schemas.microsoft.com/office/drawing/2014/main" xmlns="" id="{397ADDA9-3789-40DF-AE07-683D5D731A54}"/>
              </a:ext>
            </a:extLst>
          </p:cNvPr>
          <p:cNvSpPr/>
          <p:nvPr/>
        </p:nvSpPr>
        <p:spPr>
          <a:xfrm rot="20889356">
            <a:off x="4648202" y="1001487"/>
            <a:ext cx="446314" cy="413657"/>
          </a:xfrm>
          <a:custGeom>
            <a:avLst/>
            <a:gdLst>
              <a:gd name="connsiteX0" fmla="*/ 239486 w 446314"/>
              <a:gd name="connsiteY0" fmla="*/ 413657 h 413657"/>
              <a:gd name="connsiteX1" fmla="*/ 446314 w 446314"/>
              <a:gd name="connsiteY1" fmla="*/ 0 h 413657"/>
              <a:gd name="connsiteX2" fmla="*/ 0 w 446314"/>
              <a:gd name="connsiteY2" fmla="*/ 87085 h 413657"/>
            </a:gdLst>
            <a:ahLst/>
            <a:cxnLst>
              <a:cxn ang="0">
                <a:pos x="connsiteX0" y="connsiteY0"/>
              </a:cxn>
              <a:cxn ang="0">
                <a:pos x="connsiteX1" y="connsiteY1"/>
              </a:cxn>
              <a:cxn ang="0">
                <a:pos x="connsiteX2" y="connsiteY2"/>
              </a:cxn>
            </a:cxnLst>
            <a:rect l="l" t="t" r="r" b="b"/>
            <a:pathLst>
              <a:path w="446314" h="413657">
                <a:moveTo>
                  <a:pt x="239486" y="413657"/>
                </a:moveTo>
                <a:lnTo>
                  <a:pt x="446314" y="0"/>
                </a:lnTo>
                <a:lnTo>
                  <a:pt x="0" y="87085"/>
                </a:lnTo>
              </a:path>
            </a:pathLst>
          </a:cu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sz="2000"/>
          </a:p>
        </p:txBody>
      </p:sp>
      <p:sp>
        <p:nvSpPr>
          <p:cNvPr id="15" name="Freeform: Shape 14">
            <a:extLst>
              <a:ext uri="{FF2B5EF4-FFF2-40B4-BE49-F238E27FC236}">
                <a16:creationId xmlns:a16="http://schemas.microsoft.com/office/drawing/2014/main" xmlns="" id="{2824B492-3A6A-47E0-B787-DB574106F45C}"/>
              </a:ext>
            </a:extLst>
          </p:cNvPr>
          <p:cNvSpPr/>
          <p:nvPr/>
        </p:nvSpPr>
        <p:spPr>
          <a:xfrm rot="20668609">
            <a:off x="3978329" y="1558115"/>
            <a:ext cx="446314" cy="413657"/>
          </a:xfrm>
          <a:custGeom>
            <a:avLst/>
            <a:gdLst>
              <a:gd name="connsiteX0" fmla="*/ 239486 w 446314"/>
              <a:gd name="connsiteY0" fmla="*/ 413657 h 413657"/>
              <a:gd name="connsiteX1" fmla="*/ 446314 w 446314"/>
              <a:gd name="connsiteY1" fmla="*/ 0 h 413657"/>
              <a:gd name="connsiteX2" fmla="*/ 0 w 446314"/>
              <a:gd name="connsiteY2" fmla="*/ 87085 h 413657"/>
            </a:gdLst>
            <a:ahLst/>
            <a:cxnLst>
              <a:cxn ang="0">
                <a:pos x="connsiteX0" y="connsiteY0"/>
              </a:cxn>
              <a:cxn ang="0">
                <a:pos x="connsiteX1" y="connsiteY1"/>
              </a:cxn>
              <a:cxn ang="0">
                <a:pos x="connsiteX2" y="connsiteY2"/>
              </a:cxn>
            </a:cxnLst>
            <a:rect l="l" t="t" r="r" b="b"/>
            <a:pathLst>
              <a:path w="446314" h="413657">
                <a:moveTo>
                  <a:pt x="239486" y="413657"/>
                </a:moveTo>
                <a:lnTo>
                  <a:pt x="446314" y="0"/>
                </a:lnTo>
                <a:lnTo>
                  <a:pt x="0" y="87085"/>
                </a:lnTo>
              </a:path>
            </a:pathLst>
          </a:cu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p>
        </p:txBody>
      </p:sp>
      <p:sp>
        <p:nvSpPr>
          <p:cNvPr id="16" name="Freeform: Shape 15">
            <a:extLst>
              <a:ext uri="{FF2B5EF4-FFF2-40B4-BE49-F238E27FC236}">
                <a16:creationId xmlns:a16="http://schemas.microsoft.com/office/drawing/2014/main" xmlns="" id="{6555142B-DA5C-4336-A0FA-AD4D8A8A0022}"/>
              </a:ext>
            </a:extLst>
          </p:cNvPr>
          <p:cNvSpPr/>
          <p:nvPr/>
        </p:nvSpPr>
        <p:spPr>
          <a:xfrm rot="6427972">
            <a:off x="4020033" y="3137499"/>
            <a:ext cx="446314" cy="413657"/>
          </a:xfrm>
          <a:custGeom>
            <a:avLst/>
            <a:gdLst>
              <a:gd name="connsiteX0" fmla="*/ 239486 w 446314"/>
              <a:gd name="connsiteY0" fmla="*/ 413657 h 413657"/>
              <a:gd name="connsiteX1" fmla="*/ 446314 w 446314"/>
              <a:gd name="connsiteY1" fmla="*/ 0 h 413657"/>
              <a:gd name="connsiteX2" fmla="*/ 0 w 446314"/>
              <a:gd name="connsiteY2" fmla="*/ 87085 h 413657"/>
            </a:gdLst>
            <a:ahLst/>
            <a:cxnLst>
              <a:cxn ang="0">
                <a:pos x="connsiteX0" y="connsiteY0"/>
              </a:cxn>
              <a:cxn ang="0">
                <a:pos x="connsiteX1" y="connsiteY1"/>
              </a:cxn>
              <a:cxn ang="0">
                <a:pos x="connsiteX2" y="connsiteY2"/>
              </a:cxn>
            </a:cxnLst>
            <a:rect l="l" t="t" r="r" b="b"/>
            <a:pathLst>
              <a:path w="446314" h="413657">
                <a:moveTo>
                  <a:pt x="239486" y="413657"/>
                </a:moveTo>
                <a:lnTo>
                  <a:pt x="446314" y="0"/>
                </a:lnTo>
                <a:lnTo>
                  <a:pt x="0" y="87085"/>
                </a:lnTo>
              </a:path>
            </a:pathLst>
          </a:cu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p>
        </p:txBody>
      </p:sp>
      <p:sp>
        <p:nvSpPr>
          <p:cNvPr id="17" name="Freeform: Shape 16">
            <a:extLst>
              <a:ext uri="{FF2B5EF4-FFF2-40B4-BE49-F238E27FC236}">
                <a16:creationId xmlns:a16="http://schemas.microsoft.com/office/drawing/2014/main" xmlns="" id="{CEFFDE5B-209E-41A0-8390-CACD38C24926}"/>
              </a:ext>
            </a:extLst>
          </p:cNvPr>
          <p:cNvSpPr/>
          <p:nvPr/>
        </p:nvSpPr>
        <p:spPr>
          <a:xfrm>
            <a:off x="4527320" y="1568894"/>
            <a:ext cx="446314" cy="413657"/>
          </a:xfrm>
          <a:custGeom>
            <a:avLst/>
            <a:gdLst>
              <a:gd name="connsiteX0" fmla="*/ 239486 w 446314"/>
              <a:gd name="connsiteY0" fmla="*/ 413657 h 413657"/>
              <a:gd name="connsiteX1" fmla="*/ 446314 w 446314"/>
              <a:gd name="connsiteY1" fmla="*/ 0 h 413657"/>
              <a:gd name="connsiteX2" fmla="*/ 0 w 446314"/>
              <a:gd name="connsiteY2" fmla="*/ 87085 h 413657"/>
            </a:gdLst>
            <a:ahLst/>
            <a:cxnLst>
              <a:cxn ang="0">
                <a:pos x="connsiteX0" y="connsiteY0"/>
              </a:cxn>
              <a:cxn ang="0">
                <a:pos x="connsiteX1" y="connsiteY1"/>
              </a:cxn>
              <a:cxn ang="0">
                <a:pos x="connsiteX2" y="connsiteY2"/>
              </a:cxn>
            </a:cxnLst>
            <a:rect l="l" t="t" r="r" b="b"/>
            <a:pathLst>
              <a:path w="446314" h="413657">
                <a:moveTo>
                  <a:pt x="239486" y="413657"/>
                </a:moveTo>
                <a:lnTo>
                  <a:pt x="446314" y="0"/>
                </a:lnTo>
                <a:lnTo>
                  <a:pt x="0" y="87085"/>
                </a:lnTo>
              </a:path>
            </a:pathLst>
          </a:cu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p>
        </p:txBody>
      </p:sp>
      <p:sp>
        <p:nvSpPr>
          <p:cNvPr id="18" name="Freeform: Shape 17">
            <a:extLst>
              <a:ext uri="{FF2B5EF4-FFF2-40B4-BE49-F238E27FC236}">
                <a16:creationId xmlns:a16="http://schemas.microsoft.com/office/drawing/2014/main" xmlns="" id="{131AA5A3-12F4-43E0-A397-77CDC9E5D205}"/>
              </a:ext>
            </a:extLst>
          </p:cNvPr>
          <p:cNvSpPr/>
          <p:nvPr/>
        </p:nvSpPr>
        <p:spPr>
          <a:xfrm rot="13672068">
            <a:off x="1983261" y="2290711"/>
            <a:ext cx="446314" cy="413657"/>
          </a:xfrm>
          <a:custGeom>
            <a:avLst/>
            <a:gdLst>
              <a:gd name="connsiteX0" fmla="*/ 239486 w 446314"/>
              <a:gd name="connsiteY0" fmla="*/ 413657 h 413657"/>
              <a:gd name="connsiteX1" fmla="*/ 446314 w 446314"/>
              <a:gd name="connsiteY1" fmla="*/ 0 h 413657"/>
              <a:gd name="connsiteX2" fmla="*/ 0 w 446314"/>
              <a:gd name="connsiteY2" fmla="*/ 87085 h 413657"/>
            </a:gdLst>
            <a:ahLst/>
            <a:cxnLst>
              <a:cxn ang="0">
                <a:pos x="connsiteX0" y="connsiteY0"/>
              </a:cxn>
              <a:cxn ang="0">
                <a:pos x="connsiteX1" y="connsiteY1"/>
              </a:cxn>
              <a:cxn ang="0">
                <a:pos x="connsiteX2" y="connsiteY2"/>
              </a:cxn>
            </a:cxnLst>
            <a:rect l="l" t="t" r="r" b="b"/>
            <a:pathLst>
              <a:path w="446314" h="413657">
                <a:moveTo>
                  <a:pt x="239486" y="413657"/>
                </a:moveTo>
                <a:lnTo>
                  <a:pt x="446314" y="0"/>
                </a:lnTo>
                <a:lnTo>
                  <a:pt x="0" y="87085"/>
                </a:lnTo>
              </a:path>
            </a:pathLst>
          </a:cu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xmlns="" id="{636C6303-60E4-47F3-8313-E9D4F991CC32}"/>
              </a:ext>
            </a:extLst>
          </p:cNvPr>
          <p:cNvSpPr txBox="1"/>
          <p:nvPr/>
        </p:nvSpPr>
        <p:spPr>
          <a:xfrm>
            <a:off x="4750477" y="597053"/>
            <a:ext cx="301619" cy="461665"/>
          </a:xfrm>
          <a:prstGeom prst="rect">
            <a:avLst/>
          </a:prstGeom>
          <a:noFill/>
        </p:spPr>
        <p:txBody>
          <a:bodyPr wrap="square">
            <a:spAutoFit/>
          </a:bodyPr>
          <a:lstStyle/>
          <a:p>
            <a:r>
              <a:rPr lang="lv-LV" sz="2400" dirty="0">
                <a:solidFill>
                  <a:schemeClr val="accent3"/>
                </a:solidFill>
                <a:latin typeface="Calibri" panose="020F0502020204030204" pitchFamily="34" charset="0"/>
                <a:ea typeface="Calibri" panose="020F0502020204030204" pitchFamily="34" charset="0"/>
              </a:rPr>
              <a:t>1</a:t>
            </a:r>
          </a:p>
        </p:txBody>
      </p:sp>
      <p:sp>
        <p:nvSpPr>
          <p:cNvPr id="20" name="TextBox 19">
            <a:extLst>
              <a:ext uri="{FF2B5EF4-FFF2-40B4-BE49-F238E27FC236}">
                <a16:creationId xmlns:a16="http://schemas.microsoft.com/office/drawing/2014/main" xmlns="" id="{14F0D8FB-2A46-40F1-927B-2BF714C1B3E7}"/>
              </a:ext>
            </a:extLst>
          </p:cNvPr>
          <p:cNvSpPr txBox="1"/>
          <p:nvPr/>
        </p:nvSpPr>
        <p:spPr>
          <a:xfrm>
            <a:off x="4035639" y="1107229"/>
            <a:ext cx="301619" cy="461665"/>
          </a:xfrm>
          <a:prstGeom prst="rect">
            <a:avLst/>
          </a:prstGeom>
          <a:noFill/>
        </p:spPr>
        <p:txBody>
          <a:bodyPr wrap="square">
            <a:spAutoFit/>
          </a:bodyPr>
          <a:lstStyle/>
          <a:p>
            <a:r>
              <a:rPr lang="lv-LV" sz="2400" dirty="0">
                <a:solidFill>
                  <a:schemeClr val="accent3"/>
                </a:solidFill>
                <a:latin typeface="Calibri" panose="020F0502020204030204" pitchFamily="34" charset="0"/>
                <a:ea typeface="Calibri" panose="020F0502020204030204" pitchFamily="34" charset="0"/>
              </a:rPr>
              <a:t>2</a:t>
            </a:r>
          </a:p>
        </p:txBody>
      </p:sp>
      <p:sp>
        <p:nvSpPr>
          <p:cNvPr id="21" name="TextBox 20">
            <a:extLst>
              <a:ext uri="{FF2B5EF4-FFF2-40B4-BE49-F238E27FC236}">
                <a16:creationId xmlns:a16="http://schemas.microsoft.com/office/drawing/2014/main" xmlns="" id="{49A5FD9A-E017-4C0B-91BE-B89FA70DCD27}"/>
              </a:ext>
            </a:extLst>
          </p:cNvPr>
          <p:cNvSpPr txBox="1"/>
          <p:nvPr/>
        </p:nvSpPr>
        <p:spPr>
          <a:xfrm>
            <a:off x="4901286" y="1557140"/>
            <a:ext cx="301619" cy="461665"/>
          </a:xfrm>
          <a:prstGeom prst="rect">
            <a:avLst/>
          </a:prstGeom>
          <a:noFill/>
        </p:spPr>
        <p:txBody>
          <a:bodyPr wrap="square">
            <a:spAutoFit/>
          </a:bodyPr>
          <a:lstStyle/>
          <a:p>
            <a:r>
              <a:rPr lang="lv-LV" sz="2400" dirty="0">
                <a:solidFill>
                  <a:schemeClr val="accent3"/>
                </a:solidFill>
                <a:latin typeface="Calibri" panose="020F0502020204030204" pitchFamily="34" charset="0"/>
                <a:ea typeface="Calibri" panose="020F0502020204030204" pitchFamily="34" charset="0"/>
              </a:rPr>
              <a:t>3</a:t>
            </a:r>
          </a:p>
        </p:txBody>
      </p:sp>
      <p:sp>
        <p:nvSpPr>
          <p:cNvPr id="22" name="TextBox 21">
            <a:extLst>
              <a:ext uri="{FF2B5EF4-FFF2-40B4-BE49-F238E27FC236}">
                <a16:creationId xmlns:a16="http://schemas.microsoft.com/office/drawing/2014/main" xmlns="" id="{B67C0042-74AF-4AF3-8CC8-5069ACED6842}"/>
              </a:ext>
            </a:extLst>
          </p:cNvPr>
          <p:cNvSpPr txBox="1"/>
          <p:nvPr/>
        </p:nvSpPr>
        <p:spPr>
          <a:xfrm>
            <a:off x="4355770" y="3214671"/>
            <a:ext cx="301619" cy="461665"/>
          </a:xfrm>
          <a:prstGeom prst="rect">
            <a:avLst/>
          </a:prstGeom>
          <a:noFill/>
        </p:spPr>
        <p:txBody>
          <a:bodyPr wrap="square">
            <a:spAutoFit/>
          </a:bodyPr>
          <a:lstStyle/>
          <a:p>
            <a:r>
              <a:rPr lang="lv-LV" sz="2400" dirty="0">
                <a:solidFill>
                  <a:schemeClr val="accent3"/>
                </a:solidFill>
                <a:latin typeface="Calibri" panose="020F0502020204030204" pitchFamily="34" charset="0"/>
                <a:ea typeface="Calibri" panose="020F0502020204030204" pitchFamily="34" charset="0"/>
              </a:rPr>
              <a:t>4</a:t>
            </a:r>
          </a:p>
        </p:txBody>
      </p:sp>
      <p:sp>
        <p:nvSpPr>
          <p:cNvPr id="23" name="TextBox 22">
            <a:extLst>
              <a:ext uri="{FF2B5EF4-FFF2-40B4-BE49-F238E27FC236}">
                <a16:creationId xmlns:a16="http://schemas.microsoft.com/office/drawing/2014/main" xmlns="" id="{C33C469E-748D-44E7-9C20-CC798C59F243}"/>
              </a:ext>
            </a:extLst>
          </p:cNvPr>
          <p:cNvSpPr txBox="1"/>
          <p:nvPr/>
        </p:nvSpPr>
        <p:spPr>
          <a:xfrm>
            <a:off x="1904799" y="2019398"/>
            <a:ext cx="301619" cy="461665"/>
          </a:xfrm>
          <a:prstGeom prst="rect">
            <a:avLst/>
          </a:prstGeom>
          <a:noFill/>
        </p:spPr>
        <p:txBody>
          <a:bodyPr wrap="square">
            <a:spAutoFit/>
          </a:bodyPr>
          <a:lstStyle/>
          <a:p>
            <a:r>
              <a:rPr lang="lv-LV" sz="2400" dirty="0">
                <a:solidFill>
                  <a:schemeClr val="accent3"/>
                </a:solidFill>
                <a:latin typeface="Calibri" panose="020F0502020204030204" pitchFamily="34" charset="0"/>
                <a:ea typeface="Calibri" panose="020F0502020204030204" pitchFamily="34" charset="0"/>
              </a:rPr>
              <a:t>5</a:t>
            </a:r>
          </a:p>
        </p:txBody>
      </p:sp>
      <p:pic>
        <p:nvPicPr>
          <p:cNvPr id="5" name="Picture 4">
            <a:extLst>
              <a:ext uri="{FF2B5EF4-FFF2-40B4-BE49-F238E27FC236}">
                <a16:creationId xmlns:a16="http://schemas.microsoft.com/office/drawing/2014/main" xmlns="" id="{F7001B57-2954-4CA7-BC82-259F9B10F9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320" y="3800594"/>
            <a:ext cx="4496332" cy="2977024"/>
          </a:xfrm>
          <a:prstGeom prst="rect">
            <a:avLst/>
          </a:prstGeom>
        </p:spPr>
      </p:pic>
      <p:pic>
        <p:nvPicPr>
          <p:cNvPr id="4" name="Picture 3">
            <a:extLst>
              <a:ext uri="{FF2B5EF4-FFF2-40B4-BE49-F238E27FC236}">
                <a16:creationId xmlns:a16="http://schemas.microsoft.com/office/drawing/2014/main" xmlns="" id="{45AF1420-2676-4D24-965D-4AE268651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343" y="0"/>
            <a:ext cx="5681941" cy="4452675"/>
          </a:xfrm>
          <a:prstGeom prst="rect">
            <a:avLst/>
          </a:prstGeom>
        </p:spPr>
      </p:pic>
    </p:spTree>
    <p:extLst>
      <p:ext uri="{BB962C8B-B14F-4D97-AF65-F5344CB8AC3E}">
        <p14:creationId xmlns:p14="http://schemas.microsoft.com/office/powerpoint/2010/main" val="3702608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71F9B129-0315-4117-A4DC-A765E29947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00818"/>
            <a:ext cx="9144000" cy="1320394"/>
          </a:xfrm>
          <a:prstGeom prst="rect">
            <a:avLst/>
          </a:prstGeom>
        </p:spPr>
      </p:pic>
      <p:sp>
        <p:nvSpPr>
          <p:cNvPr id="4" name="TextBox 3">
            <a:extLst>
              <a:ext uri="{FF2B5EF4-FFF2-40B4-BE49-F238E27FC236}">
                <a16:creationId xmlns:a16="http://schemas.microsoft.com/office/drawing/2014/main" xmlns="" id="{65D90B40-513B-455E-93BC-9E5C642394D6}"/>
              </a:ext>
            </a:extLst>
          </p:cNvPr>
          <p:cNvSpPr txBox="1"/>
          <p:nvPr/>
        </p:nvSpPr>
        <p:spPr>
          <a:xfrm>
            <a:off x="166995" y="211241"/>
            <a:ext cx="8533659" cy="646331"/>
          </a:xfrm>
          <a:prstGeom prst="rect">
            <a:avLst/>
          </a:prstGeom>
          <a:noFill/>
        </p:spPr>
        <p:txBody>
          <a:bodyPr wrap="square">
            <a:spAutoFit/>
          </a:bodyPr>
          <a:lstStyle/>
          <a:p>
            <a:r>
              <a:rPr lang="lv-LV" dirty="0">
                <a:latin typeface="Calibri" panose="020F0502020204030204" pitchFamily="34" charset="0"/>
                <a:ea typeface="Calibri" panose="020F0502020204030204" pitchFamily="34" charset="0"/>
              </a:rPr>
              <a:t>PROJEKTĒJAMĀS RIMI ĒKAS UN TERITORIJAS ARHITEKTŪRAS RISINĀJUMA KONCEPCIJA (vienīgā šobrīd reāli plānotā ēka detālplānojuma teritorijā)</a:t>
            </a:r>
          </a:p>
        </p:txBody>
      </p:sp>
      <p:sp>
        <p:nvSpPr>
          <p:cNvPr id="5" name="TextBox 4">
            <a:extLst>
              <a:ext uri="{FF2B5EF4-FFF2-40B4-BE49-F238E27FC236}">
                <a16:creationId xmlns:a16="http://schemas.microsoft.com/office/drawing/2014/main" xmlns="" id="{DDB42496-0338-4B9D-99AA-702C743339EC}"/>
              </a:ext>
            </a:extLst>
          </p:cNvPr>
          <p:cNvSpPr txBox="1"/>
          <p:nvPr/>
        </p:nvSpPr>
        <p:spPr>
          <a:xfrm>
            <a:off x="164274" y="3068418"/>
            <a:ext cx="5254832" cy="276999"/>
          </a:xfrm>
          <a:prstGeom prst="rect">
            <a:avLst/>
          </a:prstGeom>
          <a:noFill/>
        </p:spPr>
        <p:txBody>
          <a:bodyPr wrap="square">
            <a:spAutoFit/>
          </a:bodyPr>
          <a:lstStyle/>
          <a:p>
            <a:r>
              <a:rPr lang="lv-LV" sz="1200" dirty="0">
                <a:latin typeface="Calibri" panose="020F0502020204030204" pitchFamily="34" charset="0"/>
                <a:ea typeface="Calibri" panose="020F0502020204030204" pitchFamily="34" charset="0"/>
              </a:rPr>
              <a:t>TUVPLĀNA SKATS NO AUTOCEĻA A5 (</a:t>
            </a:r>
            <a:r>
              <a:rPr lang="lv-LV" sz="1200" dirty="0" err="1">
                <a:latin typeface="Calibri" panose="020F0502020204030204" pitchFamily="34" charset="0"/>
                <a:ea typeface="Calibri" panose="020F0502020204030204" pitchFamily="34" charset="0"/>
              </a:rPr>
              <a:t>vizualizācijā</a:t>
            </a:r>
            <a:r>
              <a:rPr lang="lv-LV" sz="1200" dirty="0">
                <a:latin typeface="Calibri" panose="020F0502020204030204" pitchFamily="34" charset="0"/>
                <a:ea typeface="Calibri" panose="020F0502020204030204" pitchFamily="34" charset="0"/>
              </a:rPr>
              <a:t> rādītas abas būvniecības kārtas)</a:t>
            </a:r>
          </a:p>
        </p:txBody>
      </p:sp>
      <p:sp>
        <p:nvSpPr>
          <p:cNvPr id="6" name="TextBox 5">
            <a:extLst>
              <a:ext uri="{FF2B5EF4-FFF2-40B4-BE49-F238E27FC236}">
                <a16:creationId xmlns:a16="http://schemas.microsoft.com/office/drawing/2014/main" xmlns="" id="{EA1944C6-D002-470F-A6E2-D3D863BAA693}"/>
              </a:ext>
            </a:extLst>
          </p:cNvPr>
          <p:cNvSpPr txBox="1"/>
          <p:nvPr/>
        </p:nvSpPr>
        <p:spPr>
          <a:xfrm>
            <a:off x="5977247" y="2423756"/>
            <a:ext cx="3067791" cy="4339650"/>
          </a:xfrm>
          <a:prstGeom prst="rect">
            <a:avLst/>
          </a:prstGeom>
          <a:noFill/>
        </p:spPr>
        <p:txBody>
          <a:bodyPr wrap="square">
            <a:spAutoFit/>
          </a:bodyPr>
          <a:lstStyle/>
          <a:p>
            <a:pPr algn="just"/>
            <a:r>
              <a:rPr lang="lv-LV" sz="1200" dirty="0">
                <a:latin typeface="Calibri" panose="020F0502020204030204" pitchFamily="34" charset="0"/>
                <a:ea typeface="Calibri" panose="020F0502020204030204" pitchFamily="34" charset="0"/>
              </a:rPr>
              <a:t>RIMI ēkas arhitektūras risinājuma koncepcija ir balstīta uz RIMI korporatīvās identitātes standartu un VKMP </a:t>
            </a:r>
            <a:r>
              <a:rPr lang="lv-LV" sz="1200" dirty="0">
                <a:latin typeface="Calibri" panose="020F0502020204030204" pitchFamily="34" charset="0"/>
                <a:ea typeface="Calibri" panose="020F0502020204030204" pitchFamily="34" charset="0"/>
                <a:cs typeface="Calibri" panose="020F0502020204030204" pitchFamily="34" charset="0"/>
              </a:rPr>
              <a:t>nosacījumiem, kas izvirzīti </a:t>
            </a:r>
            <a:r>
              <a:rPr lang="lv-LV" sz="1200" dirty="0">
                <a:latin typeface="Calibri" panose="020F0502020204030204" pitchFamily="34" charset="0"/>
                <a:cs typeface="Calibri" panose="020F0502020204030204" pitchFamily="34" charset="0"/>
              </a:rPr>
              <a:t>Valsts nozīmes arhitektūras pieminekļa „Piņķu Sv. Nikolaja luterāņu baznīca" aizsargjoslai – mērogu saderība un </a:t>
            </a:r>
            <a:r>
              <a:rPr lang="lv-LV" sz="1200" dirty="0" err="1">
                <a:latin typeface="Calibri" panose="020F0502020204030204" pitchFamily="34" charset="0"/>
                <a:cs typeface="Calibri" panose="020F0502020204030204" pitchFamily="34" charset="0"/>
              </a:rPr>
              <a:t>būvapjomu</a:t>
            </a:r>
            <a:r>
              <a:rPr lang="lv-LV" sz="1200" dirty="0">
                <a:latin typeface="Calibri" panose="020F0502020204030204" pitchFamily="34" charset="0"/>
                <a:cs typeface="Calibri" panose="020F0502020204030204" pitchFamily="34" charset="0"/>
              </a:rPr>
              <a:t> fizisko gabarītu vizuāla samazināšana. RIMI ēka pēc abu kārtu izbūves ir liela, tādēļ tās optiskai samazināšanai izmantoti divi rīki. Pirmais ir jau visai pierastais paņēmiens līdzīgās situācijās – RIMI standarta fasāžu risinājums papildināts ar spoguļstikla apdari fasāžu daļās, kas, atspoguļojot debesis un apkārtni, vizuāli sašķeļ lielo masu un rada ilūziju, ka ēka sastāv no vairākiem maziem </a:t>
            </a:r>
            <a:r>
              <a:rPr lang="lv-LV" sz="1200" dirty="0" err="1">
                <a:latin typeface="Calibri" panose="020F0502020204030204" pitchFamily="34" charset="0"/>
                <a:cs typeface="Calibri" panose="020F0502020204030204" pitchFamily="34" charset="0"/>
              </a:rPr>
              <a:t>būvapjomiem</a:t>
            </a:r>
            <a:r>
              <a:rPr lang="lv-LV" sz="1200" dirty="0">
                <a:latin typeface="Calibri" panose="020F0502020204030204" pitchFamily="34" charset="0"/>
                <a:cs typeface="Calibri" panose="020F0502020204030204" pitchFamily="34" charset="0"/>
              </a:rPr>
              <a:t>. Arī koka detaļu apdare virsū RIMI sarkanajam standarta sienu tonim, vizuāli saskalda kopējo fasādes apjomu. Otrais rīks ir ēkas iesēdināšana ainavā ar mākslīgi veidotiem, ar zāli apaudzētiem zemes uzbērumiem, kas no ēkas apakšas aizsedz daļu ēkas patiesā augstuma un no jebkura skatu punkta vizuāli samazina ēkas </a:t>
            </a:r>
            <a:r>
              <a:rPr lang="lv-LV" sz="1200" dirty="0" err="1">
                <a:latin typeface="Calibri" panose="020F0502020204030204" pitchFamily="34" charset="0"/>
                <a:cs typeface="Calibri" panose="020F0502020204030204" pitchFamily="34" charset="0"/>
              </a:rPr>
              <a:t>būvapjomu</a:t>
            </a:r>
            <a:r>
              <a:rPr lang="lv-LV" sz="1200" dirty="0">
                <a:latin typeface="Calibri" panose="020F0502020204030204" pitchFamily="34" charset="0"/>
                <a:cs typeface="Calibri" panose="020F0502020204030204" pitchFamily="34" charset="0"/>
              </a:rPr>
              <a:t>.</a:t>
            </a:r>
            <a:endParaRPr lang="lv-LV" sz="1200"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20D102A4-7EC9-4108-A7DE-BF383A3E9A72}"/>
              </a:ext>
            </a:extLst>
          </p:cNvPr>
          <p:cNvSpPr txBox="1"/>
          <p:nvPr/>
        </p:nvSpPr>
        <p:spPr>
          <a:xfrm>
            <a:off x="5939172" y="959700"/>
            <a:ext cx="2595227" cy="276999"/>
          </a:xfrm>
          <a:prstGeom prst="rect">
            <a:avLst/>
          </a:prstGeom>
          <a:noFill/>
        </p:spPr>
        <p:txBody>
          <a:bodyPr wrap="square">
            <a:spAutoFit/>
          </a:bodyPr>
          <a:lstStyle/>
          <a:p>
            <a:r>
              <a:rPr lang="lv-LV" sz="1200" dirty="0">
                <a:solidFill>
                  <a:schemeClr val="bg1"/>
                </a:solidFill>
                <a:latin typeface="Calibri" panose="020F0502020204030204" pitchFamily="34" charset="0"/>
                <a:ea typeface="Calibri" panose="020F0502020204030204" pitchFamily="34" charset="0"/>
              </a:rPr>
              <a:t>NOTINUMS SKATĀ NO AUTOCEĻA A5 </a:t>
            </a:r>
          </a:p>
        </p:txBody>
      </p:sp>
      <p:pic>
        <p:nvPicPr>
          <p:cNvPr id="9" name="Picture 8">
            <a:extLst>
              <a:ext uri="{FF2B5EF4-FFF2-40B4-BE49-F238E27FC236}">
                <a16:creationId xmlns:a16="http://schemas.microsoft.com/office/drawing/2014/main" xmlns="" id="{A3AF9043-890D-472A-AE50-F5BBFA5C3D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18698"/>
            <a:ext cx="6021026" cy="2404661"/>
          </a:xfrm>
          <a:prstGeom prst="rect">
            <a:avLst/>
          </a:prstGeom>
        </p:spPr>
      </p:pic>
    </p:spTree>
    <p:extLst>
      <p:ext uri="{BB962C8B-B14F-4D97-AF65-F5344CB8AC3E}">
        <p14:creationId xmlns:p14="http://schemas.microsoft.com/office/powerpoint/2010/main" val="2131184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D139173-3A1E-4482-8080-CB432E6D1F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54" y="3805881"/>
            <a:ext cx="6336530" cy="2453614"/>
          </a:xfrm>
          <a:prstGeom prst="rect">
            <a:avLst/>
          </a:prstGeom>
        </p:spPr>
      </p:pic>
      <p:pic>
        <p:nvPicPr>
          <p:cNvPr id="8" name="Picture 7"/>
          <p:cNvPicPr>
            <a:picLocks noChangeAspect="1"/>
          </p:cNvPicPr>
          <p:nvPr/>
        </p:nvPicPr>
        <p:blipFill>
          <a:blip r:embed="rId4"/>
          <a:stretch>
            <a:fillRect/>
          </a:stretch>
        </p:blipFill>
        <p:spPr>
          <a:xfrm>
            <a:off x="6665595" y="0"/>
            <a:ext cx="2190750" cy="1190625"/>
          </a:xfrm>
          <a:prstGeom prst="rect">
            <a:avLst/>
          </a:prstGeom>
        </p:spPr>
      </p:pic>
      <p:sp>
        <p:nvSpPr>
          <p:cNvPr id="10" name="TextBox 9">
            <a:extLst>
              <a:ext uri="{FF2B5EF4-FFF2-40B4-BE49-F238E27FC236}">
                <a16:creationId xmlns:a16="http://schemas.microsoft.com/office/drawing/2014/main" xmlns="" id="{32D0512F-3353-4EBD-A3BB-34D7417F3D87}"/>
              </a:ext>
            </a:extLst>
          </p:cNvPr>
          <p:cNvSpPr txBox="1"/>
          <p:nvPr/>
        </p:nvSpPr>
        <p:spPr>
          <a:xfrm>
            <a:off x="4026477" y="350886"/>
            <a:ext cx="4992832" cy="369332"/>
          </a:xfrm>
          <a:prstGeom prst="rect">
            <a:avLst/>
          </a:prstGeom>
          <a:noFill/>
        </p:spPr>
        <p:txBody>
          <a:bodyPr wrap="square">
            <a:spAutoFit/>
          </a:bodyPr>
          <a:lstStyle/>
          <a:p>
            <a:r>
              <a:rPr lang="lv-LV" dirty="0">
                <a:latin typeface="Calibri" panose="020F0502020204030204" pitchFamily="34" charset="0"/>
                <a:ea typeface="Calibri" panose="020F0502020204030204" pitchFamily="34" charset="0"/>
              </a:rPr>
              <a:t>SKATS NO RĪGAS IELAS SĀKUMA (skata punkts Nr.1)</a:t>
            </a:r>
          </a:p>
        </p:txBody>
      </p:sp>
      <p:sp>
        <p:nvSpPr>
          <p:cNvPr id="3" name="TextBox 2">
            <a:extLst>
              <a:ext uri="{FF2B5EF4-FFF2-40B4-BE49-F238E27FC236}">
                <a16:creationId xmlns:a16="http://schemas.microsoft.com/office/drawing/2014/main" xmlns="" id="{21D55932-E3E6-4B1F-AE0D-0645906FF8EC}"/>
              </a:ext>
            </a:extLst>
          </p:cNvPr>
          <p:cNvSpPr txBox="1"/>
          <p:nvPr/>
        </p:nvSpPr>
        <p:spPr>
          <a:xfrm>
            <a:off x="39116" y="2860011"/>
            <a:ext cx="1192206" cy="276999"/>
          </a:xfrm>
          <a:prstGeom prst="rect">
            <a:avLst/>
          </a:prstGeom>
          <a:noFill/>
        </p:spPr>
        <p:txBody>
          <a:bodyPr wrap="square">
            <a:spAutoFit/>
          </a:bodyPr>
          <a:lstStyle/>
          <a:p>
            <a:r>
              <a:rPr lang="lv-LV" sz="1200" dirty="0">
                <a:latin typeface="Calibri" panose="020F0502020204030204" pitchFamily="34" charset="0"/>
                <a:ea typeface="Calibri" panose="020F0502020204030204" pitchFamily="34" charset="0"/>
              </a:rPr>
              <a:t>Esošā situācija</a:t>
            </a:r>
          </a:p>
        </p:txBody>
      </p:sp>
      <p:sp>
        <p:nvSpPr>
          <p:cNvPr id="16" name="TextBox 15">
            <a:extLst>
              <a:ext uri="{FF2B5EF4-FFF2-40B4-BE49-F238E27FC236}">
                <a16:creationId xmlns:a16="http://schemas.microsoft.com/office/drawing/2014/main" xmlns="" id="{7E41171C-5476-4187-933F-D59E5F8787BF}"/>
              </a:ext>
            </a:extLst>
          </p:cNvPr>
          <p:cNvSpPr txBox="1"/>
          <p:nvPr/>
        </p:nvSpPr>
        <p:spPr>
          <a:xfrm>
            <a:off x="6371804" y="3733639"/>
            <a:ext cx="2647505" cy="2677656"/>
          </a:xfrm>
          <a:prstGeom prst="rect">
            <a:avLst/>
          </a:prstGeom>
          <a:noFill/>
        </p:spPr>
        <p:txBody>
          <a:bodyPr wrap="square">
            <a:spAutoFit/>
          </a:bodyPr>
          <a:lstStyle/>
          <a:p>
            <a:pPr algn="just"/>
            <a:r>
              <a:rPr lang="lv-LV" sz="1200" dirty="0">
                <a:latin typeface="Calibri" panose="020F0502020204030204" pitchFamily="34" charset="0"/>
                <a:ea typeface="Calibri" panose="020F0502020204030204" pitchFamily="34" charset="0"/>
              </a:rPr>
              <a:t>Plānotā apbūve ar Piņķu baznīcu kopā nav redzama, baznīcu pilnībā aizsedz koki, tādējādi šajā skatā nav tiešas korelācijas starp plānoto apbūvi un kultūras pieminekli. Fotomontāžas attēlā mežā parādīts blāvs baznīcas siluets, nolūkā parādīt mērogu attiecības, gadījumā, ja koku nebūtu. Šādā gadījumā baznīcas ēka projicējas skata plaknē, kā līdzvērtīga, jo tās augstums būtu līdzīgs ar plānotās apbūves augstumu, bet tornis to padara pat aktīvāku un pamanāmāku. Zemes uzbērumu forma korelē ar lauku ainavu.</a:t>
            </a:r>
          </a:p>
        </p:txBody>
      </p:sp>
      <p:sp>
        <p:nvSpPr>
          <p:cNvPr id="4" name="TextBox 3">
            <a:extLst>
              <a:ext uri="{FF2B5EF4-FFF2-40B4-BE49-F238E27FC236}">
                <a16:creationId xmlns:a16="http://schemas.microsoft.com/office/drawing/2014/main" xmlns="" id="{87F6C52F-BFFE-44CA-B5D5-647E0D23090D}"/>
              </a:ext>
            </a:extLst>
          </p:cNvPr>
          <p:cNvSpPr txBox="1"/>
          <p:nvPr/>
        </p:nvSpPr>
        <p:spPr>
          <a:xfrm>
            <a:off x="86738" y="3454082"/>
            <a:ext cx="5209162" cy="276999"/>
          </a:xfrm>
          <a:prstGeom prst="rect">
            <a:avLst/>
          </a:prstGeom>
          <a:noFill/>
        </p:spPr>
        <p:txBody>
          <a:bodyPr wrap="square">
            <a:spAutoFit/>
          </a:bodyPr>
          <a:lstStyle/>
          <a:p>
            <a:r>
              <a:rPr lang="lv-LV" sz="1200" dirty="0">
                <a:latin typeface="Calibri" panose="020F0502020204030204" pitchFamily="34" charset="0"/>
                <a:ea typeface="Calibri" panose="020F0502020204030204" pitchFamily="34" charset="0"/>
              </a:rPr>
              <a:t>Perspektīvā </a:t>
            </a:r>
            <a:r>
              <a:rPr lang="lv-LV" sz="1200" dirty="0" smtClean="0">
                <a:latin typeface="Calibri" panose="020F0502020204030204" pitchFamily="34" charset="0"/>
                <a:ea typeface="Calibri" panose="020F0502020204030204" pitchFamily="34" charset="0"/>
              </a:rPr>
              <a:t> iespējamā varbūtējā apbūve </a:t>
            </a:r>
            <a:r>
              <a:rPr lang="lv-LV" sz="1200" dirty="0">
                <a:latin typeface="Calibri" panose="020F0502020204030204" pitchFamily="34" charset="0"/>
                <a:ea typeface="Calibri" panose="020F0502020204030204" pitchFamily="34" charset="0"/>
              </a:rPr>
              <a:t>uz pašvaldības zemes gabala</a:t>
            </a:r>
          </a:p>
        </p:txBody>
      </p:sp>
      <p:sp>
        <p:nvSpPr>
          <p:cNvPr id="14" name="TextBox 13">
            <a:extLst>
              <a:ext uri="{FF2B5EF4-FFF2-40B4-BE49-F238E27FC236}">
                <a16:creationId xmlns:a16="http://schemas.microsoft.com/office/drawing/2014/main" xmlns="" id="{0D586796-6C70-4B67-81D8-A51503ACD51F}"/>
              </a:ext>
            </a:extLst>
          </p:cNvPr>
          <p:cNvSpPr txBox="1"/>
          <p:nvPr/>
        </p:nvSpPr>
        <p:spPr>
          <a:xfrm>
            <a:off x="33154" y="6318962"/>
            <a:ext cx="1321905" cy="276999"/>
          </a:xfrm>
          <a:prstGeom prst="rect">
            <a:avLst/>
          </a:prstGeom>
          <a:noFill/>
        </p:spPr>
        <p:txBody>
          <a:bodyPr wrap="square">
            <a:spAutoFit/>
          </a:bodyPr>
          <a:lstStyle/>
          <a:p>
            <a:r>
              <a:rPr lang="lv-LV" sz="1200" dirty="0">
                <a:latin typeface="Calibri" panose="020F0502020204030204" pitchFamily="34" charset="0"/>
                <a:ea typeface="Calibri" panose="020F0502020204030204" pitchFamily="34" charset="0"/>
              </a:rPr>
              <a:t>Fotomontāža</a:t>
            </a:r>
          </a:p>
        </p:txBody>
      </p:sp>
      <p:pic>
        <p:nvPicPr>
          <p:cNvPr id="6" name="Picture 5">
            <a:extLst>
              <a:ext uri="{FF2B5EF4-FFF2-40B4-BE49-F238E27FC236}">
                <a16:creationId xmlns:a16="http://schemas.microsoft.com/office/drawing/2014/main" xmlns="" id="{EAAB7B2B-9736-4C9C-8E5E-63DED7193B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54" y="992153"/>
            <a:ext cx="6326729" cy="1788417"/>
          </a:xfrm>
          <a:prstGeom prst="rect">
            <a:avLst/>
          </a:prstGeom>
        </p:spPr>
      </p:pic>
      <p:cxnSp>
        <p:nvCxnSpPr>
          <p:cNvPr id="13" name="Straight Connector 12">
            <a:extLst>
              <a:ext uri="{FF2B5EF4-FFF2-40B4-BE49-F238E27FC236}">
                <a16:creationId xmlns:a16="http://schemas.microsoft.com/office/drawing/2014/main" xmlns="" id="{2A765409-BA3E-4759-AA8C-19D0B0873588}"/>
              </a:ext>
            </a:extLst>
          </p:cNvPr>
          <p:cNvCxnSpPr>
            <a:cxnSpLocks/>
          </p:cNvCxnSpPr>
          <p:nvPr/>
        </p:nvCxnSpPr>
        <p:spPr>
          <a:xfrm>
            <a:off x="172323" y="3690438"/>
            <a:ext cx="4637395"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xmlns="" id="{AB4CF240-4BCD-4B54-BBF8-3EF14D707293}"/>
              </a:ext>
            </a:extLst>
          </p:cNvPr>
          <p:cNvCxnSpPr>
            <a:cxnSpLocks/>
          </p:cNvCxnSpPr>
          <p:nvPr/>
        </p:nvCxnSpPr>
        <p:spPr>
          <a:xfrm>
            <a:off x="4809718" y="3690438"/>
            <a:ext cx="0" cy="1548827"/>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xmlns="" id="{ED2B0279-E34C-4D24-8416-14C89F36AEC9}"/>
              </a:ext>
            </a:extLst>
          </p:cNvPr>
          <p:cNvCxnSpPr>
            <a:cxnSpLocks/>
          </p:cNvCxnSpPr>
          <p:nvPr/>
        </p:nvCxnSpPr>
        <p:spPr>
          <a:xfrm>
            <a:off x="172323" y="3454082"/>
            <a:ext cx="5442825"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xmlns="" id="{E04858CB-9B53-4DDC-A6A6-902F6189D035}"/>
              </a:ext>
            </a:extLst>
          </p:cNvPr>
          <p:cNvCxnSpPr>
            <a:cxnSpLocks/>
          </p:cNvCxnSpPr>
          <p:nvPr/>
        </p:nvCxnSpPr>
        <p:spPr>
          <a:xfrm>
            <a:off x="5615148" y="3454082"/>
            <a:ext cx="0" cy="1446948"/>
          </a:xfrm>
          <a:prstGeom prst="line">
            <a:avLst/>
          </a:prstGeom>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xmlns="" id="{A42B3444-6D82-45D5-B6BD-1E74A0FE60B0}"/>
              </a:ext>
            </a:extLst>
          </p:cNvPr>
          <p:cNvSpPr txBox="1"/>
          <p:nvPr/>
        </p:nvSpPr>
        <p:spPr>
          <a:xfrm>
            <a:off x="72283" y="3194111"/>
            <a:ext cx="2058503" cy="276999"/>
          </a:xfrm>
          <a:prstGeom prst="rect">
            <a:avLst/>
          </a:prstGeom>
          <a:noFill/>
        </p:spPr>
        <p:txBody>
          <a:bodyPr wrap="square">
            <a:spAutoFit/>
          </a:bodyPr>
          <a:lstStyle/>
          <a:p>
            <a:r>
              <a:rPr lang="lv-LV" sz="1200" dirty="0">
                <a:latin typeface="Calibri" panose="020F0502020204030204" pitchFamily="34" charset="0"/>
                <a:ea typeface="Calibri" panose="020F0502020204030204" pitchFamily="34" charset="0"/>
              </a:rPr>
              <a:t>Baznīcu neredz aiz kokiem</a:t>
            </a:r>
          </a:p>
        </p:txBody>
      </p:sp>
    </p:spTree>
    <p:extLst>
      <p:ext uri="{BB962C8B-B14F-4D97-AF65-F5344CB8AC3E}">
        <p14:creationId xmlns:p14="http://schemas.microsoft.com/office/powerpoint/2010/main" val="3141633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D639724-30FD-4060-8ED1-FB9769DC76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60" y="3860677"/>
            <a:ext cx="6552972" cy="2549516"/>
          </a:xfrm>
          <a:prstGeom prst="rect">
            <a:avLst/>
          </a:prstGeom>
        </p:spPr>
      </p:pic>
      <p:pic>
        <p:nvPicPr>
          <p:cNvPr id="5" name="Picture 4">
            <a:extLst>
              <a:ext uri="{FF2B5EF4-FFF2-40B4-BE49-F238E27FC236}">
                <a16:creationId xmlns:a16="http://schemas.microsoft.com/office/drawing/2014/main" xmlns="" id="{AF2D269A-12AE-427C-AACB-D16DE7004C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59" y="644356"/>
            <a:ext cx="5466509" cy="1902975"/>
          </a:xfrm>
          <a:prstGeom prst="rect">
            <a:avLst/>
          </a:prstGeom>
        </p:spPr>
      </p:pic>
      <p:pic>
        <p:nvPicPr>
          <p:cNvPr id="7" name="Picture 6"/>
          <p:cNvPicPr>
            <a:picLocks noChangeAspect="1"/>
          </p:cNvPicPr>
          <p:nvPr/>
        </p:nvPicPr>
        <p:blipFill>
          <a:blip r:embed="rId5"/>
          <a:stretch>
            <a:fillRect/>
          </a:stretch>
        </p:blipFill>
        <p:spPr>
          <a:xfrm>
            <a:off x="6665595" y="0"/>
            <a:ext cx="2190750" cy="1190625"/>
          </a:xfrm>
          <a:prstGeom prst="rect">
            <a:avLst/>
          </a:prstGeom>
        </p:spPr>
      </p:pic>
      <p:sp>
        <p:nvSpPr>
          <p:cNvPr id="2" name="TextBox 1">
            <a:extLst>
              <a:ext uri="{FF2B5EF4-FFF2-40B4-BE49-F238E27FC236}">
                <a16:creationId xmlns:a16="http://schemas.microsoft.com/office/drawing/2014/main" xmlns="" id="{8498F653-BC18-4228-850E-283129EF3DED}"/>
              </a:ext>
            </a:extLst>
          </p:cNvPr>
          <p:cNvSpPr txBox="1"/>
          <p:nvPr/>
        </p:nvSpPr>
        <p:spPr>
          <a:xfrm>
            <a:off x="3641124" y="0"/>
            <a:ext cx="5466509" cy="369332"/>
          </a:xfrm>
          <a:prstGeom prst="rect">
            <a:avLst/>
          </a:prstGeom>
          <a:noFill/>
        </p:spPr>
        <p:txBody>
          <a:bodyPr wrap="square">
            <a:spAutoFit/>
          </a:bodyPr>
          <a:lstStyle/>
          <a:p>
            <a:r>
              <a:rPr lang="lv-LV" dirty="0">
                <a:latin typeface="Calibri" panose="020F0502020204030204" pitchFamily="34" charset="0"/>
                <a:ea typeface="Calibri" panose="020F0502020204030204" pitchFamily="34" charset="0"/>
              </a:rPr>
              <a:t>SKATS NO RĪGS IELAS PIRMĀ LĪKUMA (skata punkts Nr.2)</a:t>
            </a:r>
          </a:p>
        </p:txBody>
      </p:sp>
      <p:sp>
        <p:nvSpPr>
          <p:cNvPr id="3" name="TextBox 2">
            <a:extLst>
              <a:ext uri="{FF2B5EF4-FFF2-40B4-BE49-F238E27FC236}">
                <a16:creationId xmlns:a16="http://schemas.microsoft.com/office/drawing/2014/main" xmlns="" id="{6FC1F8EF-B1EA-4E1A-960C-66DBDE9F9F72}"/>
              </a:ext>
            </a:extLst>
          </p:cNvPr>
          <p:cNvSpPr txBox="1"/>
          <p:nvPr/>
        </p:nvSpPr>
        <p:spPr>
          <a:xfrm>
            <a:off x="224468" y="2602122"/>
            <a:ext cx="1192206" cy="276999"/>
          </a:xfrm>
          <a:prstGeom prst="rect">
            <a:avLst/>
          </a:prstGeom>
          <a:noFill/>
        </p:spPr>
        <p:txBody>
          <a:bodyPr wrap="square">
            <a:spAutoFit/>
          </a:bodyPr>
          <a:lstStyle/>
          <a:p>
            <a:r>
              <a:rPr lang="lv-LV" sz="1200" dirty="0">
                <a:latin typeface="Calibri" panose="020F0502020204030204" pitchFamily="34" charset="0"/>
                <a:ea typeface="Calibri" panose="020F0502020204030204" pitchFamily="34" charset="0"/>
              </a:rPr>
              <a:t>Esošā situācija</a:t>
            </a:r>
          </a:p>
        </p:txBody>
      </p:sp>
      <p:sp>
        <p:nvSpPr>
          <p:cNvPr id="12" name="TextBox 11">
            <a:extLst>
              <a:ext uri="{FF2B5EF4-FFF2-40B4-BE49-F238E27FC236}">
                <a16:creationId xmlns:a16="http://schemas.microsoft.com/office/drawing/2014/main" xmlns="" id="{202DD1ED-D259-4223-A4C6-561A67D870D4}"/>
              </a:ext>
            </a:extLst>
          </p:cNvPr>
          <p:cNvSpPr txBox="1"/>
          <p:nvPr/>
        </p:nvSpPr>
        <p:spPr>
          <a:xfrm>
            <a:off x="224468" y="6397316"/>
            <a:ext cx="1321905" cy="276999"/>
          </a:xfrm>
          <a:prstGeom prst="rect">
            <a:avLst/>
          </a:prstGeom>
          <a:noFill/>
        </p:spPr>
        <p:txBody>
          <a:bodyPr wrap="square">
            <a:spAutoFit/>
          </a:bodyPr>
          <a:lstStyle/>
          <a:p>
            <a:r>
              <a:rPr lang="lv-LV" sz="1200" dirty="0">
                <a:latin typeface="Calibri" panose="020F0502020204030204" pitchFamily="34" charset="0"/>
                <a:ea typeface="Calibri" panose="020F0502020204030204" pitchFamily="34" charset="0"/>
              </a:rPr>
              <a:t>Fotomontāža</a:t>
            </a:r>
          </a:p>
        </p:txBody>
      </p:sp>
      <p:sp>
        <p:nvSpPr>
          <p:cNvPr id="13" name="TextBox 12">
            <a:extLst>
              <a:ext uri="{FF2B5EF4-FFF2-40B4-BE49-F238E27FC236}">
                <a16:creationId xmlns:a16="http://schemas.microsoft.com/office/drawing/2014/main" xmlns="" id="{014D3E45-912F-4AD2-865A-3523E67274CC}"/>
              </a:ext>
            </a:extLst>
          </p:cNvPr>
          <p:cNvSpPr txBox="1"/>
          <p:nvPr/>
        </p:nvSpPr>
        <p:spPr>
          <a:xfrm>
            <a:off x="6587916" y="3179458"/>
            <a:ext cx="2353714" cy="3046988"/>
          </a:xfrm>
          <a:prstGeom prst="rect">
            <a:avLst/>
          </a:prstGeom>
          <a:noFill/>
        </p:spPr>
        <p:txBody>
          <a:bodyPr wrap="square">
            <a:spAutoFit/>
          </a:bodyPr>
          <a:lstStyle/>
          <a:p>
            <a:pPr algn="just"/>
            <a:r>
              <a:rPr lang="lv-LV" sz="1200" dirty="0">
                <a:latin typeface="Calibri" panose="020F0502020204030204" pitchFamily="34" charset="0"/>
                <a:ea typeface="Calibri" panose="020F0502020204030204" pitchFamily="34" charset="0"/>
              </a:rPr>
              <a:t>Plānotā apbūve ar Piņķu baznīcu kopā redzama visai nosacīti, baznīcu gandrīz pilnībā aizsedz koki. Fotomontāžas attēlā aiz kokiem parādīts blāvs baznīcas siluets, nolūkā parādīt mērogu attiecības, gadījumā, ja koku nebūtu. Ziemā, kad koki ir bez lapām, baznīca vēl 50m uz priekšu daļēji saredzama tomēr būs, plānotā apbūve šajā skatā  to neaizsedz. Arī šajā skatā baznīcas ēka tās aktīvā silueta dēļ pamanāma gluži labi, kaut arī plānotā apbūve ir tuvāk un tādēļ vizuāli lielāka. </a:t>
            </a:r>
          </a:p>
        </p:txBody>
      </p:sp>
      <p:sp>
        <p:nvSpPr>
          <p:cNvPr id="16" name="TextBox 15">
            <a:extLst>
              <a:ext uri="{FF2B5EF4-FFF2-40B4-BE49-F238E27FC236}">
                <a16:creationId xmlns:a16="http://schemas.microsoft.com/office/drawing/2014/main" xmlns="" id="{0F0A2B9C-87C5-442E-8FE8-D1A46D892157}"/>
              </a:ext>
            </a:extLst>
          </p:cNvPr>
          <p:cNvSpPr txBox="1"/>
          <p:nvPr/>
        </p:nvSpPr>
        <p:spPr>
          <a:xfrm>
            <a:off x="589998" y="3467248"/>
            <a:ext cx="4753527" cy="276999"/>
          </a:xfrm>
          <a:prstGeom prst="rect">
            <a:avLst/>
          </a:prstGeom>
          <a:noFill/>
        </p:spPr>
        <p:txBody>
          <a:bodyPr wrap="square">
            <a:spAutoFit/>
          </a:bodyPr>
          <a:lstStyle/>
          <a:p>
            <a:r>
              <a:rPr lang="lv-LV" sz="1200" dirty="0" smtClean="0">
                <a:latin typeface="Calibri" panose="020F0502020204030204" pitchFamily="34" charset="0"/>
                <a:ea typeface="Calibri" panose="020F0502020204030204" pitchFamily="34" charset="0"/>
              </a:rPr>
              <a:t>Perspektīvā iespējama varbūtējā  </a:t>
            </a:r>
            <a:r>
              <a:rPr lang="lv-LV" sz="1200" dirty="0">
                <a:latin typeface="Calibri" panose="020F0502020204030204" pitchFamily="34" charset="0"/>
                <a:ea typeface="Calibri" panose="020F0502020204030204" pitchFamily="34" charset="0"/>
              </a:rPr>
              <a:t>apbūve uz pašvaldības zemes gabala</a:t>
            </a:r>
          </a:p>
        </p:txBody>
      </p:sp>
      <p:cxnSp>
        <p:nvCxnSpPr>
          <p:cNvPr id="17" name="Straight Connector 16">
            <a:extLst>
              <a:ext uri="{FF2B5EF4-FFF2-40B4-BE49-F238E27FC236}">
                <a16:creationId xmlns:a16="http://schemas.microsoft.com/office/drawing/2014/main" xmlns="" id="{09E92DD4-DDE4-4A0B-9938-0C6A24EFE245}"/>
              </a:ext>
            </a:extLst>
          </p:cNvPr>
          <p:cNvCxnSpPr>
            <a:cxnSpLocks/>
          </p:cNvCxnSpPr>
          <p:nvPr/>
        </p:nvCxnSpPr>
        <p:spPr>
          <a:xfrm>
            <a:off x="675583" y="3703604"/>
            <a:ext cx="3805374"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xmlns="" id="{8EA976BC-EA48-4800-B9DB-729C37AF59A3}"/>
              </a:ext>
            </a:extLst>
          </p:cNvPr>
          <p:cNvCxnSpPr>
            <a:cxnSpLocks/>
          </p:cNvCxnSpPr>
          <p:nvPr/>
        </p:nvCxnSpPr>
        <p:spPr>
          <a:xfrm>
            <a:off x="4480957" y="3703604"/>
            <a:ext cx="0" cy="1659228"/>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xmlns="" id="{A6E40C81-E0F2-4719-B41B-E9B8D149F5BF}"/>
              </a:ext>
            </a:extLst>
          </p:cNvPr>
          <p:cNvCxnSpPr>
            <a:cxnSpLocks/>
          </p:cNvCxnSpPr>
          <p:nvPr/>
        </p:nvCxnSpPr>
        <p:spPr>
          <a:xfrm>
            <a:off x="675583" y="3467248"/>
            <a:ext cx="5138031"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xmlns="" id="{7ABA5F63-83F7-4DE9-906C-8ECC19C6C06D}"/>
              </a:ext>
            </a:extLst>
          </p:cNvPr>
          <p:cNvCxnSpPr>
            <a:cxnSpLocks/>
          </p:cNvCxnSpPr>
          <p:nvPr/>
        </p:nvCxnSpPr>
        <p:spPr>
          <a:xfrm>
            <a:off x="5813614" y="3467248"/>
            <a:ext cx="0" cy="1446948"/>
          </a:xfrm>
          <a:prstGeom prst="line">
            <a:avLst/>
          </a:prstGeom>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xmlns="" id="{FAEA5B97-F0F3-40A5-BE23-3C8C9C6BD5A7}"/>
              </a:ext>
            </a:extLst>
          </p:cNvPr>
          <p:cNvSpPr txBox="1"/>
          <p:nvPr/>
        </p:nvSpPr>
        <p:spPr>
          <a:xfrm>
            <a:off x="575543" y="3207277"/>
            <a:ext cx="2058503" cy="276999"/>
          </a:xfrm>
          <a:prstGeom prst="rect">
            <a:avLst/>
          </a:prstGeom>
          <a:noFill/>
        </p:spPr>
        <p:txBody>
          <a:bodyPr wrap="square">
            <a:spAutoFit/>
          </a:bodyPr>
          <a:lstStyle/>
          <a:p>
            <a:r>
              <a:rPr lang="lv-LV" sz="1200" dirty="0">
                <a:latin typeface="Calibri" panose="020F0502020204030204" pitchFamily="34" charset="0"/>
                <a:ea typeface="Calibri" panose="020F0502020204030204" pitchFamily="34" charset="0"/>
              </a:rPr>
              <a:t>Baznīcu neredz aiz kokiem</a:t>
            </a:r>
          </a:p>
        </p:txBody>
      </p:sp>
    </p:spTree>
    <p:extLst>
      <p:ext uri="{BB962C8B-B14F-4D97-AF65-F5344CB8AC3E}">
        <p14:creationId xmlns:p14="http://schemas.microsoft.com/office/powerpoint/2010/main" val="110655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30DC9C18-D649-44B9-BFA5-2D39B41BBE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542270"/>
            <a:ext cx="6555525" cy="2959321"/>
          </a:xfrm>
          <a:prstGeom prst="rect">
            <a:avLst/>
          </a:prstGeom>
        </p:spPr>
      </p:pic>
      <p:pic>
        <p:nvPicPr>
          <p:cNvPr id="7" name="Picture 6">
            <a:extLst>
              <a:ext uri="{FF2B5EF4-FFF2-40B4-BE49-F238E27FC236}">
                <a16:creationId xmlns:a16="http://schemas.microsoft.com/office/drawing/2014/main" xmlns="" id="{B3F252DF-6EDD-4A6C-972A-56FF2D9181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5312"/>
            <a:ext cx="6575590" cy="2638736"/>
          </a:xfrm>
          <a:prstGeom prst="rect">
            <a:avLst/>
          </a:prstGeom>
        </p:spPr>
      </p:pic>
      <p:pic>
        <p:nvPicPr>
          <p:cNvPr id="5" name="Picture 4"/>
          <p:cNvPicPr>
            <a:picLocks noChangeAspect="1"/>
          </p:cNvPicPr>
          <p:nvPr/>
        </p:nvPicPr>
        <p:blipFill>
          <a:blip r:embed="rId5"/>
          <a:stretch>
            <a:fillRect/>
          </a:stretch>
        </p:blipFill>
        <p:spPr>
          <a:xfrm>
            <a:off x="6665595" y="0"/>
            <a:ext cx="2190750" cy="1190625"/>
          </a:xfrm>
          <a:prstGeom prst="rect">
            <a:avLst/>
          </a:prstGeom>
        </p:spPr>
      </p:pic>
      <p:sp>
        <p:nvSpPr>
          <p:cNvPr id="2" name="TextBox 1">
            <a:extLst>
              <a:ext uri="{FF2B5EF4-FFF2-40B4-BE49-F238E27FC236}">
                <a16:creationId xmlns:a16="http://schemas.microsoft.com/office/drawing/2014/main" xmlns="" id="{772AC703-BB3C-4D17-A3D6-21A07C7C6B42}"/>
              </a:ext>
            </a:extLst>
          </p:cNvPr>
          <p:cNvSpPr txBox="1"/>
          <p:nvPr/>
        </p:nvSpPr>
        <p:spPr>
          <a:xfrm>
            <a:off x="3958935" y="0"/>
            <a:ext cx="4992832" cy="369332"/>
          </a:xfrm>
          <a:prstGeom prst="rect">
            <a:avLst/>
          </a:prstGeom>
          <a:noFill/>
        </p:spPr>
        <p:txBody>
          <a:bodyPr wrap="square">
            <a:spAutoFit/>
          </a:bodyPr>
          <a:lstStyle/>
          <a:p>
            <a:pPr algn="r"/>
            <a:r>
              <a:rPr lang="lv-LV" dirty="0">
                <a:latin typeface="Calibri" panose="020F0502020204030204" pitchFamily="34" charset="0"/>
                <a:ea typeface="Calibri" panose="020F0502020204030204" pitchFamily="34" charset="0"/>
              </a:rPr>
              <a:t>SKATS NO A5 (skata punkts Nr.3)</a:t>
            </a:r>
          </a:p>
        </p:txBody>
      </p:sp>
      <p:sp>
        <p:nvSpPr>
          <p:cNvPr id="3" name="TextBox 2">
            <a:extLst>
              <a:ext uri="{FF2B5EF4-FFF2-40B4-BE49-F238E27FC236}">
                <a16:creationId xmlns:a16="http://schemas.microsoft.com/office/drawing/2014/main" xmlns="" id="{5B7ED250-D88C-4F7A-B913-0B2D42EF304A}"/>
              </a:ext>
            </a:extLst>
          </p:cNvPr>
          <p:cNvSpPr txBox="1"/>
          <p:nvPr/>
        </p:nvSpPr>
        <p:spPr>
          <a:xfrm>
            <a:off x="0" y="2959294"/>
            <a:ext cx="1192206" cy="276999"/>
          </a:xfrm>
          <a:prstGeom prst="rect">
            <a:avLst/>
          </a:prstGeom>
          <a:noFill/>
        </p:spPr>
        <p:txBody>
          <a:bodyPr wrap="square">
            <a:spAutoFit/>
          </a:bodyPr>
          <a:lstStyle/>
          <a:p>
            <a:r>
              <a:rPr lang="lv-LV" sz="1200" dirty="0">
                <a:latin typeface="Calibri" panose="020F0502020204030204" pitchFamily="34" charset="0"/>
                <a:ea typeface="Calibri" panose="020F0502020204030204" pitchFamily="34" charset="0"/>
              </a:rPr>
              <a:t>Esošā situācija</a:t>
            </a:r>
          </a:p>
        </p:txBody>
      </p:sp>
      <p:sp>
        <p:nvSpPr>
          <p:cNvPr id="13" name="TextBox 12">
            <a:extLst>
              <a:ext uri="{FF2B5EF4-FFF2-40B4-BE49-F238E27FC236}">
                <a16:creationId xmlns:a16="http://schemas.microsoft.com/office/drawing/2014/main" xmlns="" id="{E3532130-977A-43FB-BF66-76622A16E7A7}"/>
              </a:ext>
            </a:extLst>
          </p:cNvPr>
          <p:cNvSpPr txBox="1"/>
          <p:nvPr/>
        </p:nvSpPr>
        <p:spPr>
          <a:xfrm>
            <a:off x="103380" y="6206516"/>
            <a:ext cx="1321905" cy="276999"/>
          </a:xfrm>
          <a:prstGeom prst="rect">
            <a:avLst/>
          </a:prstGeom>
          <a:noFill/>
        </p:spPr>
        <p:txBody>
          <a:bodyPr wrap="square">
            <a:spAutoFit/>
          </a:bodyPr>
          <a:lstStyle/>
          <a:p>
            <a:r>
              <a:rPr lang="lv-LV" sz="1200" dirty="0">
                <a:latin typeface="Calibri" panose="020F0502020204030204" pitchFamily="34" charset="0"/>
                <a:ea typeface="Calibri" panose="020F0502020204030204" pitchFamily="34" charset="0"/>
              </a:rPr>
              <a:t>Fotomontāža</a:t>
            </a:r>
          </a:p>
        </p:txBody>
      </p:sp>
      <p:sp>
        <p:nvSpPr>
          <p:cNvPr id="17" name="TextBox 16">
            <a:extLst>
              <a:ext uri="{FF2B5EF4-FFF2-40B4-BE49-F238E27FC236}">
                <a16:creationId xmlns:a16="http://schemas.microsoft.com/office/drawing/2014/main" xmlns="" id="{D2BF0D49-1587-45B3-91E6-0CD42FDC57F9}"/>
              </a:ext>
            </a:extLst>
          </p:cNvPr>
          <p:cNvSpPr txBox="1"/>
          <p:nvPr/>
        </p:nvSpPr>
        <p:spPr>
          <a:xfrm>
            <a:off x="6665595" y="1265269"/>
            <a:ext cx="2353714" cy="5447645"/>
          </a:xfrm>
          <a:prstGeom prst="rect">
            <a:avLst/>
          </a:prstGeom>
          <a:noFill/>
        </p:spPr>
        <p:txBody>
          <a:bodyPr wrap="square">
            <a:spAutoFit/>
          </a:bodyPr>
          <a:lstStyle/>
          <a:p>
            <a:pPr algn="just"/>
            <a:r>
              <a:rPr lang="lv-LV" sz="1200" dirty="0">
                <a:latin typeface="Calibri" panose="020F0502020204030204" pitchFamily="34" charset="0"/>
                <a:ea typeface="Calibri" panose="020F0502020204030204" pitchFamily="34" charset="0"/>
              </a:rPr>
              <a:t>Plānotā apbūve ar Piņķu baznīcu kopā redzama visai nosacīti, baznīcu gandrīz pilnībā aizsedz koki. Fotomontāžas attēlā aiz kokiem parādīts blāvs baznīcas siluets, nolūkā parādīt mērogu attiecības, gadījumā, ja koku nebūtu. Ziemā, kad koki ir bez lapām, baznīca daļēji saredzama tomēr būs, lai arī plānotā apbūve šajā skatā dominē. Šajā skatā labi uztverama ir visa RIMI apbūve – gan ēka, gan stāvvieta, gan zemes uzbērumi, kas autoru ieskatā kopā ar spoguļu plaknēm būtiski samazina «skārda kastes» fiziskos gabarītus. Apbūve baznīcas ēku aizsegs pilnībā ceļa posmā no autobusu pieturas līdz kapu stūrim. Autoru ieskatā to kā lielu trūkumu nav jāuztver, jo šis ir dinamisks skata punkts un, kamēr baznīcas tornis ir iepretim skata virzienam, plānotā apbūve to neaizsedz. Vienīgi tad, kad baznīcas tornis jau atrodas izteikti sānos no skata virziena un to jau tāpat ir apgrūtinoši uztvert, tas tiek aizsegts.</a:t>
            </a:r>
          </a:p>
        </p:txBody>
      </p:sp>
    </p:spTree>
    <p:extLst>
      <p:ext uri="{BB962C8B-B14F-4D97-AF65-F5344CB8AC3E}">
        <p14:creationId xmlns:p14="http://schemas.microsoft.com/office/powerpoint/2010/main" val="392258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C5B44CD-9024-43AF-A034-FF666A48F9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35342"/>
            <a:ext cx="5978870" cy="2664823"/>
          </a:xfrm>
          <a:prstGeom prst="rect">
            <a:avLst/>
          </a:prstGeom>
        </p:spPr>
      </p:pic>
      <p:pic>
        <p:nvPicPr>
          <p:cNvPr id="6" name="Picture 5">
            <a:extLst>
              <a:ext uri="{FF2B5EF4-FFF2-40B4-BE49-F238E27FC236}">
                <a16:creationId xmlns:a16="http://schemas.microsoft.com/office/drawing/2014/main" xmlns="" id="{150DB3AA-1106-4B60-B508-4635269A48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9728"/>
            <a:ext cx="5974941" cy="2815311"/>
          </a:xfrm>
          <a:prstGeom prst="rect">
            <a:avLst/>
          </a:prstGeom>
        </p:spPr>
      </p:pic>
      <p:pic>
        <p:nvPicPr>
          <p:cNvPr id="5" name="Picture 4"/>
          <p:cNvPicPr>
            <a:picLocks noChangeAspect="1"/>
          </p:cNvPicPr>
          <p:nvPr/>
        </p:nvPicPr>
        <p:blipFill>
          <a:blip r:embed="rId5"/>
          <a:stretch>
            <a:fillRect/>
          </a:stretch>
        </p:blipFill>
        <p:spPr>
          <a:xfrm>
            <a:off x="6665595" y="0"/>
            <a:ext cx="2190750" cy="1190625"/>
          </a:xfrm>
          <a:prstGeom prst="rect">
            <a:avLst/>
          </a:prstGeom>
        </p:spPr>
      </p:pic>
      <p:sp>
        <p:nvSpPr>
          <p:cNvPr id="2" name="TextBox 1">
            <a:extLst>
              <a:ext uri="{FF2B5EF4-FFF2-40B4-BE49-F238E27FC236}">
                <a16:creationId xmlns:a16="http://schemas.microsoft.com/office/drawing/2014/main" xmlns="" id="{772AC703-BB3C-4D17-A3D6-21A07C7C6B42}"/>
              </a:ext>
            </a:extLst>
          </p:cNvPr>
          <p:cNvSpPr txBox="1"/>
          <p:nvPr/>
        </p:nvSpPr>
        <p:spPr>
          <a:xfrm>
            <a:off x="3958935" y="0"/>
            <a:ext cx="4992832" cy="369332"/>
          </a:xfrm>
          <a:prstGeom prst="rect">
            <a:avLst/>
          </a:prstGeom>
          <a:noFill/>
        </p:spPr>
        <p:txBody>
          <a:bodyPr wrap="square">
            <a:spAutoFit/>
          </a:bodyPr>
          <a:lstStyle/>
          <a:p>
            <a:pPr algn="r"/>
            <a:r>
              <a:rPr lang="lv-LV" dirty="0">
                <a:latin typeface="Calibri" panose="020F0502020204030204" pitchFamily="34" charset="0"/>
                <a:ea typeface="Calibri" panose="020F0502020204030204" pitchFamily="34" charset="0"/>
              </a:rPr>
              <a:t>SKATS NO A5 (skata punkts Nr.4)</a:t>
            </a:r>
          </a:p>
        </p:txBody>
      </p:sp>
      <p:sp>
        <p:nvSpPr>
          <p:cNvPr id="3" name="TextBox 2">
            <a:extLst>
              <a:ext uri="{FF2B5EF4-FFF2-40B4-BE49-F238E27FC236}">
                <a16:creationId xmlns:a16="http://schemas.microsoft.com/office/drawing/2014/main" xmlns="" id="{5B7ED250-D88C-4F7A-B913-0B2D42EF304A}"/>
              </a:ext>
            </a:extLst>
          </p:cNvPr>
          <p:cNvSpPr txBox="1"/>
          <p:nvPr/>
        </p:nvSpPr>
        <p:spPr>
          <a:xfrm>
            <a:off x="0" y="2785222"/>
            <a:ext cx="1192206" cy="276999"/>
          </a:xfrm>
          <a:prstGeom prst="rect">
            <a:avLst/>
          </a:prstGeom>
          <a:noFill/>
        </p:spPr>
        <p:txBody>
          <a:bodyPr wrap="square">
            <a:spAutoFit/>
          </a:bodyPr>
          <a:lstStyle/>
          <a:p>
            <a:r>
              <a:rPr lang="lv-LV" sz="1200" dirty="0">
                <a:latin typeface="Calibri" panose="020F0502020204030204" pitchFamily="34" charset="0"/>
                <a:ea typeface="Calibri" panose="020F0502020204030204" pitchFamily="34" charset="0"/>
              </a:rPr>
              <a:t>Esošā situācija</a:t>
            </a:r>
          </a:p>
        </p:txBody>
      </p:sp>
      <p:sp>
        <p:nvSpPr>
          <p:cNvPr id="13" name="TextBox 12">
            <a:extLst>
              <a:ext uri="{FF2B5EF4-FFF2-40B4-BE49-F238E27FC236}">
                <a16:creationId xmlns:a16="http://schemas.microsoft.com/office/drawing/2014/main" xmlns="" id="{E3532130-977A-43FB-BF66-76622A16E7A7}"/>
              </a:ext>
            </a:extLst>
          </p:cNvPr>
          <p:cNvSpPr txBox="1"/>
          <p:nvPr/>
        </p:nvSpPr>
        <p:spPr>
          <a:xfrm>
            <a:off x="103380" y="6206516"/>
            <a:ext cx="1321905" cy="276999"/>
          </a:xfrm>
          <a:prstGeom prst="rect">
            <a:avLst/>
          </a:prstGeom>
          <a:noFill/>
        </p:spPr>
        <p:txBody>
          <a:bodyPr wrap="square">
            <a:spAutoFit/>
          </a:bodyPr>
          <a:lstStyle/>
          <a:p>
            <a:r>
              <a:rPr lang="lv-LV" sz="1200" dirty="0">
                <a:latin typeface="Calibri" panose="020F0502020204030204" pitchFamily="34" charset="0"/>
                <a:ea typeface="Calibri" panose="020F0502020204030204" pitchFamily="34" charset="0"/>
              </a:rPr>
              <a:t>Fotomontāža</a:t>
            </a:r>
          </a:p>
        </p:txBody>
      </p:sp>
      <p:sp>
        <p:nvSpPr>
          <p:cNvPr id="17" name="TextBox 16">
            <a:extLst>
              <a:ext uri="{FF2B5EF4-FFF2-40B4-BE49-F238E27FC236}">
                <a16:creationId xmlns:a16="http://schemas.microsoft.com/office/drawing/2014/main" xmlns="" id="{D2BF0D49-1587-45B3-91E6-0CD42FDC57F9}"/>
              </a:ext>
            </a:extLst>
          </p:cNvPr>
          <p:cNvSpPr txBox="1"/>
          <p:nvPr/>
        </p:nvSpPr>
        <p:spPr>
          <a:xfrm>
            <a:off x="6665595" y="3056324"/>
            <a:ext cx="2353714" cy="1938992"/>
          </a:xfrm>
          <a:prstGeom prst="rect">
            <a:avLst/>
          </a:prstGeom>
          <a:noFill/>
        </p:spPr>
        <p:txBody>
          <a:bodyPr wrap="square">
            <a:spAutoFit/>
          </a:bodyPr>
          <a:lstStyle/>
          <a:p>
            <a:pPr algn="just"/>
            <a:r>
              <a:rPr lang="lv-LV" sz="1200" dirty="0">
                <a:latin typeface="Calibri" panose="020F0502020204030204" pitchFamily="34" charset="0"/>
                <a:ea typeface="Calibri" panose="020F0502020204030204" pitchFamily="34" charset="0"/>
              </a:rPr>
              <a:t>Piņķu baznīca atrodas aiz blīva kapsētas apauguma un nav redzama. Fotomontāžas skatā baznīca attēlota kā blāva ēna kokos, nolūkā parādīt mērogu attiecības, gadījumā, ja koku nebūtu, taču šāda situācija nav prognozējama, tādēļ konflikta starp kultūras pieminekli un plānoto apbūvi arī šajā skatā nav.</a:t>
            </a:r>
          </a:p>
        </p:txBody>
      </p:sp>
      <p:sp>
        <p:nvSpPr>
          <p:cNvPr id="12" name="TextBox 11">
            <a:extLst>
              <a:ext uri="{FF2B5EF4-FFF2-40B4-BE49-F238E27FC236}">
                <a16:creationId xmlns:a16="http://schemas.microsoft.com/office/drawing/2014/main" xmlns="" id="{A727BDC2-C70D-4AA7-9021-FBB2C090CE56}"/>
              </a:ext>
            </a:extLst>
          </p:cNvPr>
          <p:cNvSpPr txBox="1"/>
          <p:nvPr/>
        </p:nvSpPr>
        <p:spPr>
          <a:xfrm>
            <a:off x="673000" y="3330714"/>
            <a:ext cx="5127725" cy="276999"/>
          </a:xfrm>
          <a:prstGeom prst="rect">
            <a:avLst/>
          </a:prstGeom>
          <a:noFill/>
        </p:spPr>
        <p:txBody>
          <a:bodyPr wrap="square">
            <a:spAutoFit/>
          </a:bodyPr>
          <a:lstStyle/>
          <a:p>
            <a:r>
              <a:rPr lang="lv-LV" sz="1200" dirty="0">
                <a:latin typeface="Calibri" panose="020F0502020204030204" pitchFamily="34" charset="0"/>
                <a:ea typeface="Calibri" panose="020F0502020204030204" pitchFamily="34" charset="0"/>
              </a:rPr>
              <a:t>Perspektīvā </a:t>
            </a:r>
            <a:r>
              <a:rPr lang="lv-LV" sz="1200" dirty="0" smtClean="0">
                <a:latin typeface="Calibri" panose="020F0502020204030204" pitchFamily="34" charset="0"/>
                <a:ea typeface="Calibri" panose="020F0502020204030204" pitchFamily="34" charset="0"/>
              </a:rPr>
              <a:t> varbūtējā iespējamā apbūve </a:t>
            </a:r>
            <a:r>
              <a:rPr lang="lv-LV" sz="1200" dirty="0">
                <a:latin typeface="Calibri" panose="020F0502020204030204" pitchFamily="34" charset="0"/>
                <a:ea typeface="Calibri" panose="020F0502020204030204" pitchFamily="34" charset="0"/>
              </a:rPr>
              <a:t>uz RIMI zemes gabala</a:t>
            </a:r>
          </a:p>
        </p:txBody>
      </p:sp>
      <p:cxnSp>
        <p:nvCxnSpPr>
          <p:cNvPr id="14" name="Straight Connector 13">
            <a:extLst>
              <a:ext uri="{FF2B5EF4-FFF2-40B4-BE49-F238E27FC236}">
                <a16:creationId xmlns:a16="http://schemas.microsoft.com/office/drawing/2014/main" xmlns="" id="{8918043E-898A-4179-8B27-CAB29EDA0013}"/>
              </a:ext>
            </a:extLst>
          </p:cNvPr>
          <p:cNvCxnSpPr>
            <a:cxnSpLocks/>
          </p:cNvCxnSpPr>
          <p:nvPr/>
        </p:nvCxnSpPr>
        <p:spPr>
          <a:xfrm>
            <a:off x="773040" y="3582386"/>
            <a:ext cx="2570348"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xmlns="" id="{5CEAFF8D-9702-4C5C-94C8-3C87568FCDCD}"/>
              </a:ext>
            </a:extLst>
          </p:cNvPr>
          <p:cNvCxnSpPr>
            <a:cxnSpLocks/>
          </p:cNvCxnSpPr>
          <p:nvPr/>
        </p:nvCxnSpPr>
        <p:spPr>
          <a:xfrm>
            <a:off x="3343388" y="3582386"/>
            <a:ext cx="0" cy="159525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xmlns="" id="{D7BCA0C7-A944-4627-88F4-45D6ADB174DF}"/>
              </a:ext>
            </a:extLst>
          </p:cNvPr>
          <p:cNvCxnSpPr>
            <a:cxnSpLocks/>
          </p:cNvCxnSpPr>
          <p:nvPr/>
        </p:nvCxnSpPr>
        <p:spPr>
          <a:xfrm flipV="1">
            <a:off x="590962" y="3317174"/>
            <a:ext cx="1814270" cy="28856"/>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xmlns="" id="{2F462BBE-AC94-40D1-A0E3-3CAC398E9FEB}"/>
              </a:ext>
            </a:extLst>
          </p:cNvPr>
          <p:cNvCxnSpPr>
            <a:cxnSpLocks/>
          </p:cNvCxnSpPr>
          <p:nvPr/>
        </p:nvCxnSpPr>
        <p:spPr>
          <a:xfrm>
            <a:off x="594241" y="3346030"/>
            <a:ext cx="0" cy="1529918"/>
          </a:xfrm>
          <a:prstGeom prst="line">
            <a:avLst/>
          </a:prstGeom>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xmlns="" id="{EAC7EAC5-866E-4A74-9CA3-F60C47D723A3}"/>
              </a:ext>
            </a:extLst>
          </p:cNvPr>
          <p:cNvSpPr txBox="1"/>
          <p:nvPr/>
        </p:nvSpPr>
        <p:spPr>
          <a:xfrm>
            <a:off x="673000" y="3086059"/>
            <a:ext cx="2058503" cy="276999"/>
          </a:xfrm>
          <a:prstGeom prst="rect">
            <a:avLst/>
          </a:prstGeom>
          <a:noFill/>
        </p:spPr>
        <p:txBody>
          <a:bodyPr wrap="square">
            <a:spAutoFit/>
          </a:bodyPr>
          <a:lstStyle/>
          <a:p>
            <a:r>
              <a:rPr lang="lv-LV" sz="1200" dirty="0">
                <a:latin typeface="Calibri" panose="020F0502020204030204" pitchFamily="34" charset="0"/>
                <a:ea typeface="Calibri" panose="020F0502020204030204" pitchFamily="34" charset="0"/>
              </a:rPr>
              <a:t>Baznīcu neredz aiz kokiem</a:t>
            </a:r>
          </a:p>
        </p:txBody>
      </p:sp>
    </p:spTree>
    <p:extLst>
      <p:ext uri="{BB962C8B-B14F-4D97-AF65-F5344CB8AC3E}">
        <p14:creationId xmlns:p14="http://schemas.microsoft.com/office/powerpoint/2010/main" val="11208826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1468</TotalTime>
  <Words>1093</Words>
  <Application>Microsoft Office PowerPoint</Application>
  <PresentationFormat>On-screen Show (4:3)</PresentationFormat>
  <Paragraphs>66</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Times New Roman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Sarma G93</dc:creator>
  <cp:lastModifiedBy>Sarmite G93</cp:lastModifiedBy>
  <cp:revision>69</cp:revision>
  <dcterms:created xsi:type="dcterms:W3CDTF">2020-10-08T01:44:04Z</dcterms:created>
  <dcterms:modified xsi:type="dcterms:W3CDTF">2021-07-02T09:42:38Z</dcterms:modified>
</cp:coreProperties>
</file>