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6" r:id="rId3"/>
    <p:sldId id="260" r:id="rId4"/>
    <p:sldId id="261" r:id="rId5"/>
    <p:sldId id="262" r:id="rId6"/>
    <p:sldId id="263" r:id="rId7"/>
    <p:sldId id="264" r:id="rId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114" d="100"/>
          <a:sy n="114" d="100"/>
        </p:scale>
        <p:origin x="18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CD9C-7929-4E17-B82D-79F18F1E99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F72CF721-5DD9-46C2-892F-4F13C2A91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3EDBDEE4-6DA4-49B4-9AF7-31FB6F64672E}"/>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5" name="Footer Placeholder 4">
            <a:extLst>
              <a:ext uri="{FF2B5EF4-FFF2-40B4-BE49-F238E27FC236}">
                <a16:creationId xmlns:a16="http://schemas.microsoft.com/office/drawing/2014/main" id="{C4209F84-22A7-46D8-AC66-0D3CCE54917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0E14A48-C776-4D37-83CC-6FBC423E6F39}"/>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3619305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153C-9DDD-42E9-815A-F6B8384E2A4B}"/>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6EE3813-A93E-4784-91ED-FED0D0D2D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900897B-B58E-4378-8A43-054B57CB40BC}"/>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5" name="Footer Placeholder 4">
            <a:extLst>
              <a:ext uri="{FF2B5EF4-FFF2-40B4-BE49-F238E27FC236}">
                <a16:creationId xmlns:a16="http://schemas.microsoft.com/office/drawing/2014/main" id="{B30106B8-E296-4655-A049-23C3BF32587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6BD6734-25F7-4280-9C1F-D9C8C505BB2E}"/>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4047044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04DD56-17C0-43AE-86AF-45039E4A0F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D966DC2-7DE2-4119-9649-20FDB98162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29D53C3-7BDE-4D9E-AB15-D9E51188CD9E}"/>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5" name="Footer Placeholder 4">
            <a:extLst>
              <a:ext uri="{FF2B5EF4-FFF2-40B4-BE49-F238E27FC236}">
                <a16:creationId xmlns:a16="http://schemas.microsoft.com/office/drawing/2014/main" id="{DB309471-3B30-4043-9C71-BD99FBA7F6D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E39262D-D6FA-41F6-92A4-8CD12793BE22}"/>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1307023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DC71-9F89-4465-AEEA-14F6CEF7023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D8B8A41-0CED-4D98-8421-376174C9DA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9C0E50D-B16B-4148-8BD9-562AB7B84921}"/>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5" name="Footer Placeholder 4">
            <a:extLst>
              <a:ext uri="{FF2B5EF4-FFF2-40B4-BE49-F238E27FC236}">
                <a16:creationId xmlns:a16="http://schemas.microsoft.com/office/drawing/2014/main" id="{C64E4816-CDCC-4A7A-A090-7256DA2736E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579AB50-AC90-4C73-8A0C-BF53C4F6BAC3}"/>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305381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6C5E-448A-4C8B-8995-BDFC09A4CC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35624D88-92E6-4DC0-9F28-6B35ACD20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D62D3-5096-4E44-B0DF-C32B5DC5FAED}"/>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5" name="Footer Placeholder 4">
            <a:extLst>
              <a:ext uri="{FF2B5EF4-FFF2-40B4-BE49-F238E27FC236}">
                <a16:creationId xmlns:a16="http://schemas.microsoft.com/office/drawing/2014/main" id="{18C7E848-E4D3-46AA-AE75-CE519E0282D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EE60B08-1020-437A-9FA4-063F7F896381}"/>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1471561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EAC3-D7CF-4526-AA87-97AD3ACE83A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CBE6387-E82B-49DD-9537-1F3D65EBFA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956B7DEA-C5FC-4AAD-B126-4122F88C34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833395D-B649-4357-8EEB-B8DA3E8DF799}"/>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6" name="Footer Placeholder 5">
            <a:extLst>
              <a:ext uri="{FF2B5EF4-FFF2-40B4-BE49-F238E27FC236}">
                <a16:creationId xmlns:a16="http://schemas.microsoft.com/office/drawing/2014/main" id="{803BC2E0-4967-45C0-9CB1-65FF47711AD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0AAAB22-FBD3-4A09-BA4A-1331515EC10D}"/>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1288249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0009-37FA-4377-B1B9-3EC5499B6D0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F076D39-9D8C-4AAD-90BB-479AC5565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3B49C3-8F03-4440-B992-4EF3D325D4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B4605F63-5EDA-4BF2-85AC-046AF7DD9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D93A11-BFFD-47E7-9DB1-D36379775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A8A8A5A3-C253-4B06-B7EB-B873B5C71465}"/>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8" name="Footer Placeholder 7">
            <a:extLst>
              <a:ext uri="{FF2B5EF4-FFF2-40B4-BE49-F238E27FC236}">
                <a16:creationId xmlns:a16="http://schemas.microsoft.com/office/drawing/2014/main" id="{BBF7E3D4-8561-4D4F-A747-4A2E26252D39}"/>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CE82349-FE92-444A-9CDD-8AD228BF86E7}"/>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4070496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8588-CDBF-4D70-BF36-759828848F30}"/>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61C1F74F-8310-46AD-AC7F-2877DA0780BF}"/>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4" name="Footer Placeholder 3">
            <a:extLst>
              <a:ext uri="{FF2B5EF4-FFF2-40B4-BE49-F238E27FC236}">
                <a16:creationId xmlns:a16="http://schemas.microsoft.com/office/drawing/2014/main" id="{B6C1B037-7F5C-4E44-9BF3-0C77B9B7E12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77AB1AD-0164-46C0-8272-13B4E63027A5}"/>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2712542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3BD44-7EB6-4299-BEE7-29445D0129D5}"/>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3" name="Footer Placeholder 2">
            <a:extLst>
              <a:ext uri="{FF2B5EF4-FFF2-40B4-BE49-F238E27FC236}">
                <a16:creationId xmlns:a16="http://schemas.microsoft.com/office/drawing/2014/main" id="{ADE3AB19-74DC-44A8-A24B-5A6412F012A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F8C14D7E-577B-4552-A427-D26897D1E55F}"/>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111729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54BA-F05E-41B2-8555-AE5BEBE56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105AC8E-5D3B-499F-A75D-B115D4BE1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FADF2A5-B305-45FC-BC53-DC984D3E8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EC56D8-0A46-4EB2-BBE3-501E9F22CF23}"/>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6" name="Footer Placeholder 5">
            <a:extLst>
              <a:ext uri="{FF2B5EF4-FFF2-40B4-BE49-F238E27FC236}">
                <a16:creationId xmlns:a16="http://schemas.microsoft.com/office/drawing/2014/main" id="{52912017-0ED6-4464-AC7C-C171E4A8BA0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B25B4AA-C1A6-4607-9FAD-CA433AC925AF}"/>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94709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B14A-423A-4B3B-B7E7-E4DCB7180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46F27365-41D4-498E-9700-F0FC326DE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0F255997-0E59-4C29-A795-B9C9DF423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A5178-A1D6-4DE8-B1A1-C7232A4A33D7}"/>
              </a:ext>
            </a:extLst>
          </p:cNvPr>
          <p:cNvSpPr>
            <a:spLocks noGrp="1"/>
          </p:cNvSpPr>
          <p:nvPr>
            <p:ph type="dt" sz="half" idx="10"/>
          </p:nvPr>
        </p:nvSpPr>
        <p:spPr/>
        <p:txBody>
          <a:bodyPr/>
          <a:lstStyle/>
          <a:p>
            <a:fld id="{692C1C3F-912B-442E-94F8-269F16E346DF}" type="datetimeFigureOut">
              <a:rPr lang="lv-LV" smtClean="0"/>
              <a:t>04.01.2023</a:t>
            </a:fld>
            <a:endParaRPr lang="lv-LV"/>
          </a:p>
        </p:txBody>
      </p:sp>
      <p:sp>
        <p:nvSpPr>
          <p:cNvPr id="6" name="Footer Placeholder 5">
            <a:extLst>
              <a:ext uri="{FF2B5EF4-FFF2-40B4-BE49-F238E27FC236}">
                <a16:creationId xmlns:a16="http://schemas.microsoft.com/office/drawing/2014/main" id="{F959063F-1AF4-4C6E-B02B-4BA0FBEB79B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3911C10-257C-45EB-81B1-192892C77242}"/>
              </a:ext>
            </a:extLst>
          </p:cNvPr>
          <p:cNvSpPr>
            <a:spLocks noGrp="1"/>
          </p:cNvSpPr>
          <p:nvPr>
            <p:ph type="sldNum" sz="quarter" idx="12"/>
          </p:nvPr>
        </p:nvSpPr>
        <p:spPr/>
        <p:txBody>
          <a:bodyPr/>
          <a:lstStyle/>
          <a:p>
            <a:fld id="{F8E2FDD1-92DB-40EE-9A59-CAC7EF76A162}" type="slidenum">
              <a:rPr lang="lv-LV" smtClean="0"/>
              <a:t>‹#›</a:t>
            </a:fld>
            <a:endParaRPr lang="lv-LV"/>
          </a:p>
        </p:txBody>
      </p:sp>
    </p:spTree>
    <p:extLst>
      <p:ext uri="{BB962C8B-B14F-4D97-AF65-F5344CB8AC3E}">
        <p14:creationId xmlns:p14="http://schemas.microsoft.com/office/powerpoint/2010/main" val="745283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5AE4F6-2DAB-42F4-9C49-8419ECE60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99EC7DF-D644-4CB9-949C-419CD6179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0B4F635-06E4-4640-BF58-780758F29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C1C3F-912B-442E-94F8-269F16E346DF}" type="datetimeFigureOut">
              <a:rPr lang="lv-LV" smtClean="0"/>
              <a:t>04.01.2023</a:t>
            </a:fld>
            <a:endParaRPr lang="lv-LV"/>
          </a:p>
        </p:txBody>
      </p:sp>
      <p:sp>
        <p:nvSpPr>
          <p:cNvPr id="5" name="Footer Placeholder 4">
            <a:extLst>
              <a:ext uri="{FF2B5EF4-FFF2-40B4-BE49-F238E27FC236}">
                <a16:creationId xmlns:a16="http://schemas.microsoft.com/office/drawing/2014/main" id="{6C79F0B1-96B0-43A9-ADFF-253A3BC23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5254B1AC-D59D-486C-9EC8-FA0A15B3A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FDD1-92DB-40EE-9A59-CAC7EF76A162}" type="slidenum">
              <a:rPr lang="lv-LV" smtClean="0"/>
              <a:t>‹#›</a:t>
            </a:fld>
            <a:endParaRPr lang="lv-LV"/>
          </a:p>
        </p:txBody>
      </p:sp>
    </p:spTree>
    <p:extLst>
      <p:ext uri="{BB962C8B-B14F-4D97-AF65-F5344CB8AC3E}">
        <p14:creationId xmlns:p14="http://schemas.microsoft.com/office/powerpoint/2010/main" val="372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plikacija@marupe.lv"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manapilseta.makit.lv/marupe/companies/signup" TargetMode="External"/><Relationship Id="rId4" Type="http://schemas.openxmlformats.org/officeDocument/2006/relationships/hyperlink" Target="https://manapilseta.makit.l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arupe.lv/lv/uznemejdarbiba/mobila-aplikacija-uznemejie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linda.ostrovska@marupe.l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4663CBBB-2405-4ABE-A327-5F817DFBACF4}"/>
              </a:ext>
            </a:extLst>
          </p:cNvPr>
          <p:cNvSpPr>
            <a:spLocks noGrp="1"/>
          </p:cNvSpPr>
          <p:nvPr>
            <p:ph type="title"/>
          </p:nvPr>
        </p:nvSpPr>
        <p:spPr>
          <a:xfrm>
            <a:off x="3498574" y="795130"/>
            <a:ext cx="7696200" cy="5433392"/>
          </a:xfrm>
        </p:spPr>
        <p:txBody>
          <a:bodyPr>
            <a:normAutofit/>
          </a:bodyPr>
          <a:lstStyle/>
          <a:p>
            <a:r>
              <a:rPr lang="lv-LV" b="1" dirty="0"/>
              <a:t>Mobilā aplikācija - Mārupes novada pašvaldības komunikācijas platforma</a:t>
            </a:r>
            <a:br>
              <a:rPr lang="lv-LV" b="1" dirty="0"/>
            </a:br>
            <a:br>
              <a:rPr lang="lv-LV" b="1" dirty="0"/>
            </a:br>
            <a:br>
              <a:rPr lang="lv-LV" b="1" dirty="0"/>
            </a:br>
            <a:r>
              <a:rPr lang="lv-LV" b="1" i="1" dirty="0"/>
              <a:t>Pašvaldība tavā telefonā!</a:t>
            </a:r>
          </a:p>
        </p:txBody>
      </p:sp>
    </p:spTree>
    <p:extLst>
      <p:ext uri="{BB962C8B-B14F-4D97-AF65-F5344CB8AC3E}">
        <p14:creationId xmlns:p14="http://schemas.microsoft.com/office/powerpoint/2010/main" val="3274292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Attēls 1">
            <a:extLst>
              <a:ext uri="{FF2B5EF4-FFF2-40B4-BE49-F238E27FC236}">
                <a16:creationId xmlns:a16="http://schemas.microsoft.com/office/drawing/2014/main" id="{CFD96BBA-1B8E-4D62-A54D-75507C77FCC8}"/>
              </a:ext>
            </a:extLst>
          </p:cNvPr>
          <p:cNvPicPr>
            <a:picLocks noChangeAspect="1"/>
          </p:cNvPicPr>
          <p:nvPr/>
        </p:nvPicPr>
        <p:blipFill>
          <a:blip r:embed="rId3"/>
          <a:stretch>
            <a:fillRect/>
          </a:stretch>
        </p:blipFill>
        <p:spPr>
          <a:xfrm>
            <a:off x="3048000" y="0"/>
            <a:ext cx="9144000" cy="6858000"/>
          </a:xfrm>
          <a:prstGeom prst="rect">
            <a:avLst/>
          </a:prstGeom>
        </p:spPr>
      </p:pic>
    </p:spTree>
    <p:extLst>
      <p:ext uri="{BB962C8B-B14F-4D97-AF65-F5344CB8AC3E}">
        <p14:creationId xmlns:p14="http://schemas.microsoft.com/office/powerpoint/2010/main" val="452157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8B52-FD2B-47C4-8B1C-107C63650904}"/>
              </a:ext>
            </a:extLst>
          </p:cNvPr>
          <p:cNvSpPr>
            <a:spLocks noGrp="1"/>
          </p:cNvSpPr>
          <p:nvPr>
            <p:ph type="title"/>
          </p:nvPr>
        </p:nvSpPr>
        <p:spPr>
          <a:xfrm>
            <a:off x="3434799" y="225287"/>
            <a:ext cx="8184472" cy="1020417"/>
          </a:xfrm>
        </p:spPr>
        <p:txBody>
          <a:bodyPr>
            <a:noAutofit/>
          </a:bodyPr>
          <a:lstStyle/>
          <a:p>
            <a:pPr algn="ctr"/>
            <a:r>
              <a:rPr lang="lv-LV" sz="3600" b="1" dirty="0">
                <a:solidFill>
                  <a:srgbClr val="3D382D"/>
                </a:solidFill>
                <a:latin typeface="Open Sans" panose="020B0606030504020204" pitchFamily="34" charset="0"/>
                <a:ea typeface="Open Sans" panose="020B0606030504020204" pitchFamily="34" charset="0"/>
                <a:cs typeface="Open Sans" panose="020B0606030504020204" pitchFamily="34" charset="0"/>
              </a:rPr>
              <a:t>Lietotne sastāv no vairākiem blokiem</a:t>
            </a:r>
          </a:p>
        </p:txBody>
      </p:sp>
      <p:sp>
        <p:nvSpPr>
          <p:cNvPr id="3" name="Subtitle 2">
            <a:extLst>
              <a:ext uri="{FF2B5EF4-FFF2-40B4-BE49-F238E27FC236}">
                <a16:creationId xmlns:a16="http://schemas.microsoft.com/office/drawing/2014/main" id="{7998FA53-26D2-4B88-BB60-B600EC03FCC1}"/>
              </a:ext>
            </a:extLst>
          </p:cNvPr>
          <p:cNvSpPr>
            <a:spLocks noGrp="1"/>
          </p:cNvSpPr>
          <p:nvPr>
            <p:ph idx="1"/>
          </p:nvPr>
        </p:nvSpPr>
        <p:spPr>
          <a:xfrm>
            <a:off x="3434799" y="1510748"/>
            <a:ext cx="8158579" cy="4850295"/>
          </a:xfrm>
        </p:spPr>
        <p:txBody>
          <a:bodyPr>
            <a:normAutofit/>
          </a:bodyPr>
          <a:lstStyle/>
          <a:p>
            <a:pPr algn="l">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Tūrisms </a:t>
            </a:r>
            <a:r>
              <a:rPr lang="lv-LV" sz="2400" dirty="0">
                <a:latin typeface="Open Sans" panose="020B0606030504020204" pitchFamily="34" charset="0"/>
                <a:ea typeface="Open Sans" panose="020B0606030504020204" pitchFamily="34" charset="0"/>
                <a:cs typeface="Open Sans" panose="020B0606030504020204" pitchFamily="34" charset="0"/>
              </a:rPr>
              <a:t>– visi tūrisma objekti un maršruti vienuviet, turklāt attēloti gan kartē, gan saraksta veidā. Aplikācija piedāvā iespēju tos grupēt pēc kategorijas vai attāluma no personas atrašanās vietas.</a:t>
            </a:r>
          </a:p>
          <a:p>
            <a:pPr algn="l">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Iedzīvotāju ierosinājumi </a:t>
            </a:r>
            <a:r>
              <a:rPr lang="lv-LV" sz="2400" dirty="0">
                <a:latin typeface="Open Sans" panose="020B0606030504020204" pitchFamily="34" charset="0"/>
                <a:ea typeface="Open Sans" panose="020B0606030504020204" pitchFamily="34" charset="0"/>
                <a:cs typeface="Open Sans" panose="020B0606030504020204" pitchFamily="34" charset="0"/>
              </a:rPr>
              <a:t>– sadaļa, kura jebkuram iedzīvotājam piedāvā iespēju operatīvi iesniegt savu ierosinājumu novada attīstībai, pievienojot aprakstu, fotogrāfijas un atrašanās vietu.</a:t>
            </a:r>
          </a:p>
          <a:p>
            <a:pPr algn="l">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Jaunumi un ziņojumi </a:t>
            </a:r>
            <a:r>
              <a:rPr lang="lv-LV" sz="2400" dirty="0">
                <a:latin typeface="Open Sans" panose="020B0606030504020204" pitchFamily="34" charset="0"/>
                <a:ea typeface="Open Sans" panose="020B0606030504020204" pitchFamily="34" charset="0"/>
                <a:cs typeface="Open Sans" panose="020B0606030504020204" pitchFamily="34" charset="0"/>
              </a:rPr>
              <a:t>– sadaļa, kurā ērti un pārskatāmi atspoguļotas ziņas, ļauj iedzīvotājiem iepazīties ar aktuālo informāciju novadā.</a:t>
            </a:r>
          </a:p>
          <a:p>
            <a:pPr algn="l">
              <a:spcBef>
                <a:spcPts val="1200"/>
              </a:spcBef>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algn="l">
              <a:spcBef>
                <a:spcPts val="1200"/>
              </a:spcBef>
            </a:pPr>
            <a:endParaRPr lang="lv-LV"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0738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8B52-FD2B-47C4-8B1C-107C63650904}"/>
              </a:ext>
            </a:extLst>
          </p:cNvPr>
          <p:cNvSpPr>
            <a:spLocks noGrp="1"/>
          </p:cNvSpPr>
          <p:nvPr>
            <p:ph type="title"/>
          </p:nvPr>
        </p:nvSpPr>
        <p:spPr>
          <a:xfrm>
            <a:off x="3434799" y="225287"/>
            <a:ext cx="8184472" cy="1020417"/>
          </a:xfrm>
        </p:spPr>
        <p:txBody>
          <a:bodyPr>
            <a:noAutofit/>
          </a:bodyPr>
          <a:lstStyle/>
          <a:p>
            <a:pPr algn="ctr"/>
            <a:r>
              <a:rPr lang="lv-LV" sz="3600" b="1" dirty="0">
                <a:solidFill>
                  <a:srgbClr val="3D382D"/>
                </a:solidFill>
                <a:latin typeface="Open Sans" panose="020B0606030504020204" pitchFamily="34" charset="0"/>
                <a:ea typeface="Open Sans" panose="020B0606030504020204" pitchFamily="34" charset="0"/>
                <a:cs typeface="Open Sans" panose="020B0606030504020204" pitchFamily="34" charset="0"/>
              </a:rPr>
              <a:t>Lietotne sastāv no vairākiem blokiem</a:t>
            </a:r>
          </a:p>
        </p:txBody>
      </p:sp>
      <p:sp>
        <p:nvSpPr>
          <p:cNvPr id="3" name="Subtitle 2">
            <a:extLst>
              <a:ext uri="{FF2B5EF4-FFF2-40B4-BE49-F238E27FC236}">
                <a16:creationId xmlns:a16="http://schemas.microsoft.com/office/drawing/2014/main" id="{7998FA53-26D2-4B88-BB60-B600EC03FCC1}"/>
              </a:ext>
            </a:extLst>
          </p:cNvPr>
          <p:cNvSpPr>
            <a:spLocks noGrp="1"/>
          </p:cNvSpPr>
          <p:nvPr>
            <p:ph idx="1"/>
          </p:nvPr>
        </p:nvSpPr>
        <p:spPr>
          <a:xfrm>
            <a:off x="3434799" y="1510748"/>
            <a:ext cx="8158579" cy="5121965"/>
          </a:xfrm>
        </p:spPr>
        <p:txBody>
          <a:bodyPr>
            <a:normAutofit/>
          </a:bodyPr>
          <a:lstStyle/>
          <a:p>
            <a:pPr algn="l">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Iniciatīvas jeb zibaptaujas </a:t>
            </a:r>
            <a:r>
              <a:rPr lang="lv-LV" sz="2400" dirty="0">
                <a:latin typeface="Open Sans" panose="020B0606030504020204" pitchFamily="34" charset="0"/>
                <a:ea typeface="Open Sans" panose="020B0606030504020204" pitchFamily="34" charset="0"/>
                <a:cs typeface="Open Sans" panose="020B0606030504020204" pitchFamily="34" charset="0"/>
              </a:rPr>
              <a:t>– šī sadaļa ir ātrākais veids, kā uzzināt iedzīvotāju viedokli par konkrētu jautājumu. Šeit pašvaldība var uzdot iedzīvotājiem vienu jautājumu ar atbildes variantiem – “jā” vai “nē”. </a:t>
            </a:r>
          </a:p>
          <a:p>
            <a:pPr algn="l">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Ziņo pašvaldības policijai </a:t>
            </a:r>
            <a:r>
              <a:rPr lang="lv-LV" sz="2400" dirty="0">
                <a:latin typeface="Open Sans" panose="020B0606030504020204" pitchFamily="34" charset="0"/>
                <a:ea typeface="Open Sans" panose="020B0606030504020204" pitchFamily="34" charset="0"/>
                <a:cs typeface="Open Sans" panose="020B0606030504020204" pitchFamily="34" charset="0"/>
              </a:rPr>
              <a:t>– lietotne piedāvā ērtu veidu, kā sazināties ar Mārupes novada pašvaldības policiju, lai novērstu pārkāpumus novadā. </a:t>
            </a:r>
          </a:p>
          <a:p>
            <a:pPr algn="l">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Pasākumu kalendārs </a:t>
            </a:r>
            <a:r>
              <a:rPr lang="lv-LV" sz="2400" dirty="0">
                <a:latin typeface="Open Sans" panose="020B0606030504020204" pitchFamily="34" charset="0"/>
                <a:ea typeface="Open Sans" panose="020B0606030504020204" pitchFamily="34" charset="0"/>
                <a:cs typeface="Open Sans" panose="020B0606030504020204" pitchFamily="34" charset="0"/>
              </a:rPr>
              <a:t>– šī sadaļa dod iespēju izziņot visus novada pasākumus vienuviet, kur iedzīvotāji un viesi var tos skatīt mēneša griezumā. </a:t>
            </a:r>
          </a:p>
          <a:p>
            <a:pPr algn="l">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Kontakti </a:t>
            </a:r>
            <a:r>
              <a:rPr lang="lv-LV" sz="2400" dirty="0">
                <a:latin typeface="Open Sans" panose="020B0606030504020204" pitchFamily="34" charset="0"/>
                <a:ea typeface="Open Sans" panose="020B0606030504020204" pitchFamily="34" charset="0"/>
                <a:cs typeface="Open Sans" panose="020B0606030504020204" pitchFamily="34" charset="0"/>
              </a:rPr>
              <a:t>– ērta sadaļa, kur dažu skārienu attālumā pieejami dažādi pašvaldības un tās iestāžu  kontakti.</a:t>
            </a:r>
          </a:p>
          <a:p>
            <a:pPr algn="l">
              <a:spcBef>
                <a:spcPts val="1200"/>
              </a:spcBef>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algn="l">
              <a:spcBef>
                <a:spcPts val="1200"/>
              </a:spcBef>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algn="l">
              <a:spcBef>
                <a:spcPts val="1200"/>
              </a:spcBef>
            </a:pPr>
            <a:endParaRPr lang="lv-LV"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5551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8B52-FD2B-47C4-8B1C-107C63650904}"/>
              </a:ext>
            </a:extLst>
          </p:cNvPr>
          <p:cNvSpPr>
            <a:spLocks noGrp="1"/>
          </p:cNvSpPr>
          <p:nvPr>
            <p:ph type="title"/>
          </p:nvPr>
        </p:nvSpPr>
        <p:spPr>
          <a:xfrm>
            <a:off x="3434799" y="225287"/>
            <a:ext cx="8184472" cy="1020417"/>
          </a:xfrm>
        </p:spPr>
        <p:txBody>
          <a:bodyPr>
            <a:noAutofit/>
          </a:bodyPr>
          <a:lstStyle/>
          <a:p>
            <a:pPr algn="ctr"/>
            <a:r>
              <a:rPr lang="lv-LV" sz="3600" b="1" dirty="0">
                <a:solidFill>
                  <a:srgbClr val="3D382D"/>
                </a:solidFill>
                <a:latin typeface="Open Sans" panose="020B0606030504020204" pitchFamily="34" charset="0"/>
                <a:ea typeface="Open Sans" panose="020B0606030504020204" pitchFamily="34" charset="0"/>
                <a:cs typeface="Open Sans" panose="020B0606030504020204" pitchFamily="34" charset="0"/>
              </a:rPr>
              <a:t>Lietotne sastāv no vairākiem blokiem</a:t>
            </a:r>
          </a:p>
        </p:txBody>
      </p:sp>
      <p:sp>
        <p:nvSpPr>
          <p:cNvPr id="3" name="Subtitle 2">
            <a:extLst>
              <a:ext uri="{FF2B5EF4-FFF2-40B4-BE49-F238E27FC236}">
                <a16:creationId xmlns:a16="http://schemas.microsoft.com/office/drawing/2014/main" id="{7998FA53-26D2-4B88-BB60-B600EC03FCC1}"/>
              </a:ext>
            </a:extLst>
          </p:cNvPr>
          <p:cNvSpPr>
            <a:spLocks noGrp="1"/>
          </p:cNvSpPr>
          <p:nvPr>
            <p:ph idx="1"/>
          </p:nvPr>
        </p:nvSpPr>
        <p:spPr>
          <a:xfrm>
            <a:off x="3434799" y="1510748"/>
            <a:ext cx="8158579" cy="4518991"/>
          </a:xfrm>
        </p:spPr>
        <p:txBody>
          <a:bodyPr>
            <a:normAutofit lnSpcReduction="10000"/>
          </a:bodyPr>
          <a:lstStyle/>
          <a:p>
            <a:pPr>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Informācija par uzņēmumu </a:t>
            </a:r>
            <a:r>
              <a:rPr lang="lv-LV" sz="2400" dirty="0">
                <a:latin typeface="Open Sans" panose="020B0606030504020204" pitchFamily="34" charset="0"/>
                <a:ea typeface="Open Sans" panose="020B0606030504020204" pitchFamily="34" charset="0"/>
                <a:cs typeface="Open Sans" panose="020B0606030504020204" pitchFamily="34" charset="0"/>
              </a:rPr>
              <a:t>– sadaļa, kas apvieno visu aplikācijā reģistrēto uzņēmumu katalogu; uzņēmuma apraksts, adrese, sociālo tīklu adreses, fotoattēli.</a:t>
            </a:r>
          </a:p>
          <a:p>
            <a:pPr>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Darba sludinājumi </a:t>
            </a:r>
            <a:r>
              <a:rPr lang="lv-LV" sz="2400" dirty="0">
                <a:latin typeface="Open Sans" panose="020B0606030504020204" pitchFamily="34" charset="0"/>
                <a:ea typeface="Open Sans" panose="020B0606030504020204" pitchFamily="34" charset="0"/>
                <a:cs typeface="Open Sans" panose="020B0606030504020204" pitchFamily="34" charset="0"/>
              </a:rPr>
              <a:t>– uzņēmumi var izvietot informāciju par aktuālajām vakancēm. </a:t>
            </a:r>
          </a:p>
          <a:p>
            <a:pPr>
              <a:spcBef>
                <a:spcPts val="1200"/>
              </a:spcBef>
            </a:pPr>
            <a:r>
              <a:rPr lang="lv-LV" sz="2400" b="1" dirty="0">
                <a:latin typeface="Open Sans" panose="020B0606030504020204" pitchFamily="34" charset="0"/>
                <a:ea typeface="Open Sans" panose="020B0606030504020204" pitchFamily="34" charset="0"/>
                <a:cs typeface="Open Sans" panose="020B0606030504020204" pitchFamily="34" charset="0"/>
              </a:rPr>
              <a:t>Uzņēmumu piedāvājumi </a:t>
            </a:r>
            <a:r>
              <a:rPr lang="lv-LV" sz="2400" dirty="0">
                <a:latin typeface="Open Sans" panose="020B0606030504020204" pitchFamily="34" charset="0"/>
                <a:ea typeface="Open Sans" panose="020B0606030504020204" pitchFamily="34" charset="0"/>
                <a:cs typeface="Open Sans" panose="020B0606030504020204" pitchFamily="34" charset="0"/>
              </a:rPr>
              <a:t>– sadaļa vietējo uzņēmēju atbalstam, kurā tiek piedāvāta iespēja ievietot tieši lietotnes apmeklētājiem pieejamus īpašos piedāvājumus. Sekojot šai sadaļai,  iedzīvotāji un viesi var iegādāties preces un saņemt vietējo uzņēmēju piedāvātos pakalpojumus ar vēl izdevīgākiem nosacījumiem. Tas ir rīks, ar kura palīdzību uzņēmējs var reklamēt savu produktu vai pakalpojumu.</a:t>
            </a: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745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8B52-FD2B-47C4-8B1C-107C63650904}"/>
              </a:ext>
            </a:extLst>
          </p:cNvPr>
          <p:cNvSpPr>
            <a:spLocks noGrp="1"/>
          </p:cNvSpPr>
          <p:nvPr>
            <p:ph type="title"/>
          </p:nvPr>
        </p:nvSpPr>
        <p:spPr>
          <a:xfrm>
            <a:off x="3434799" y="225288"/>
            <a:ext cx="8184472" cy="715616"/>
          </a:xfrm>
        </p:spPr>
        <p:txBody>
          <a:bodyPr>
            <a:noAutofit/>
          </a:bodyPr>
          <a:lstStyle/>
          <a:p>
            <a:pPr algn="ctr"/>
            <a:r>
              <a:rPr lang="lv-LV" sz="3600" b="1" dirty="0">
                <a:solidFill>
                  <a:srgbClr val="3D382D"/>
                </a:solidFill>
                <a:latin typeface="Open Sans" panose="020B0606030504020204" pitchFamily="34" charset="0"/>
                <a:ea typeface="Open Sans" panose="020B0606030504020204" pitchFamily="34" charset="0"/>
                <a:cs typeface="Open Sans" panose="020B0606030504020204" pitchFamily="34" charset="0"/>
              </a:rPr>
              <a:t>Mobilā aplikācija</a:t>
            </a:r>
          </a:p>
        </p:txBody>
      </p:sp>
      <p:sp>
        <p:nvSpPr>
          <p:cNvPr id="3" name="Subtitle 2">
            <a:extLst>
              <a:ext uri="{FF2B5EF4-FFF2-40B4-BE49-F238E27FC236}">
                <a16:creationId xmlns:a16="http://schemas.microsoft.com/office/drawing/2014/main" id="{7998FA53-26D2-4B88-BB60-B600EC03FCC1}"/>
              </a:ext>
            </a:extLst>
          </p:cNvPr>
          <p:cNvSpPr>
            <a:spLocks noGrp="1"/>
          </p:cNvSpPr>
          <p:nvPr>
            <p:ph idx="1"/>
          </p:nvPr>
        </p:nvSpPr>
        <p:spPr>
          <a:xfrm>
            <a:off x="3434799" y="1006679"/>
            <a:ext cx="8158579" cy="5738679"/>
          </a:xfrm>
        </p:spPr>
        <p:txBody>
          <a:bodyPr>
            <a:normAutofit/>
          </a:bodyPr>
          <a:lstStyle/>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rPr>
              <a:t>Aplikācija ir lejuplādējama Google Play veikalā Android telefoniem, Apple telefoniem - App Store.</a:t>
            </a: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rPr>
              <a:t>Aicinām aplikāciju lejupielādēt un sākt to izmantot, kā arī izteikt konstruktīvus ieteikumus un labojumus, iesūtot tos uz e-pastu: </a:t>
            </a:r>
            <a:r>
              <a:rPr lang="lv-LV" sz="2400" dirty="0">
                <a:latin typeface="Open Sans" panose="020B0606030504020204" pitchFamily="34" charset="0"/>
                <a:ea typeface="Open Sans" panose="020B0606030504020204" pitchFamily="34" charset="0"/>
                <a:cs typeface="Open Sans" panose="020B0606030504020204" pitchFamily="34" charset="0"/>
                <a:hlinkClick r:id="rId3"/>
              </a:rPr>
              <a:t>aplikacija@marupe.lv</a:t>
            </a:r>
            <a:r>
              <a:rPr lang="lv-LV" sz="2400" dirty="0">
                <a:latin typeface="Open Sans" panose="020B0606030504020204" pitchFamily="34" charset="0"/>
                <a:ea typeface="Open Sans" panose="020B0606030504020204" pitchFamily="34" charset="0"/>
                <a:cs typeface="Open Sans" panose="020B0606030504020204" pitchFamily="34" charset="0"/>
              </a:rPr>
              <a:t> </a:t>
            </a: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r>
              <a:rPr lang="lv-LV" sz="2400" b="1" dirty="0">
                <a:latin typeface="Open Sans" panose="020B0606030504020204" pitchFamily="34" charset="0"/>
                <a:ea typeface="Open Sans" panose="020B0606030504020204" pitchFamily="34" charset="0"/>
                <a:cs typeface="Open Sans" panose="020B0606030504020204" pitchFamily="34" charset="0"/>
              </a:rPr>
              <a:t>Reģistrēties </a:t>
            </a: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hlinkClick r:id="rId4"/>
              </a:rPr>
              <a:t>https://manapilseta.makit.lv/</a:t>
            </a:r>
            <a:r>
              <a:rPr lang="lv-LV" sz="2400" dirty="0">
                <a:latin typeface="Open Sans" panose="020B0606030504020204" pitchFamily="34" charset="0"/>
                <a:ea typeface="Open Sans" panose="020B0606030504020204" pitchFamily="34" charset="0"/>
                <a:cs typeface="Open Sans" panose="020B0606030504020204" pitchFamily="34" charset="0"/>
              </a:rPr>
              <a:t> </a:t>
            </a: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rPr>
              <a:t>Pieteikšanās uzņēmējiem savu piedāvājumu publiskošanai mobilajā aplikācijā, aizpildot anketu: </a:t>
            </a:r>
            <a:r>
              <a:rPr lang="lv-LV" sz="2400" dirty="0">
                <a:latin typeface="Open Sans" panose="020B0606030504020204" pitchFamily="34" charset="0"/>
                <a:ea typeface="Open Sans" panose="020B0606030504020204" pitchFamily="34" charset="0"/>
                <a:cs typeface="Open Sans" panose="020B0606030504020204" pitchFamily="34" charset="0"/>
                <a:hlinkClick r:id="rId5"/>
              </a:rPr>
              <a:t>https://manapilseta.makit.lv/marupe/companies/signup</a:t>
            </a:r>
            <a:r>
              <a:rPr lang="lv-LV" sz="2400" dirty="0">
                <a:latin typeface="Open Sans" panose="020B0606030504020204" pitchFamily="34" charset="0"/>
                <a:ea typeface="Open Sans" panose="020B0606030504020204" pitchFamily="34" charset="0"/>
                <a:cs typeface="Open Sans" panose="020B0606030504020204" pitchFamily="34" charset="0"/>
              </a:rPr>
              <a:t> </a:t>
            </a: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93020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8B52-FD2B-47C4-8B1C-107C63650904}"/>
              </a:ext>
            </a:extLst>
          </p:cNvPr>
          <p:cNvSpPr>
            <a:spLocks noGrp="1"/>
          </p:cNvSpPr>
          <p:nvPr>
            <p:ph type="title"/>
          </p:nvPr>
        </p:nvSpPr>
        <p:spPr>
          <a:xfrm>
            <a:off x="3434799" y="225288"/>
            <a:ext cx="8184472" cy="715616"/>
          </a:xfrm>
        </p:spPr>
        <p:txBody>
          <a:bodyPr>
            <a:noAutofit/>
          </a:bodyPr>
          <a:lstStyle/>
          <a:p>
            <a:pPr algn="ctr"/>
            <a:r>
              <a:rPr lang="lv-LV" sz="3600" b="1" dirty="0">
                <a:solidFill>
                  <a:srgbClr val="3D382D"/>
                </a:solidFill>
                <a:latin typeface="Open Sans" panose="020B0606030504020204" pitchFamily="34" charset="0"/>
                <a:ea typeface="Open Sans" panose="020B0606030504020204" pitchFamily="34" charset="0"/>
                <a:cs typeface="Open Sans" panose="020B0606030504020204" pitchFamily="34" charset="0"/>
              </a:rPr>
              <a:t>Mobilā aplikācija uzņēmējiem</a:t>
            </a:r>
          </a:p>
        </p:txBody>
      </p:sp>
      <p:sp>
        <p:nvSpPr>
          <p:cNvPr id="3" name="Subtitle 2">
            <a:extLst>
              <a:ext uri="{FF2B5EF4-FFF2-40B4-BE49-F238E27FC236}">
                <a16:creationId xmlns:a16="http://schemas.microsoft.com/office/drawing/2014/main" id="{7998FA53-26D2-4B88-BB60-B600EC03FCC1}"/>
              </a:ext>
            </a:extLst>
          </p:cNvPr>
          <p:cNvSpPr>
            <a:spLocks noGrp="1"/>
          </p:cNvSpPr>
          <p:nvPr>
            <p:ph idx="1"/>
          </p:nvPr>
        </p:nvSpPr>
        <p:spPr>
          <a:xfrm>
            <a:off x="3434799" y="1139688"/>
            <a:ext cx="8326566" cy="5380382"/>
          </a:xfrm>
        </p:spPr>
        <p:txBody>
          <a:bodyPr>
            <a:normAutofit/>
          </a:bodyPr>
          <a:lstStyle/>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rPr>
              <a:t>Plašāk informācija Mārupes pašvaldības mājas lapā:</a:t>
            </a: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hlinkClick r:id="rId3"/>
              </a:rPr>
              <a:t>https://www.marupe.lv/lv/uznemejdarbiba/mobila-aplikacija-uznemejiem</a:t>
            </a: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rPr>
              <a:t>Lai saņemtu vairāk informācijas, lūgums sazināties:</a:t>
            </a:r>
          </a:p>
          <a:p>
            <a:pPr marL="0" indent="0" algn="l">
              <a:spcBef>
                <a:spcPts val="1200"/>
              </a:spcBef>
              <a:buNone/>
            </a:pPr>
            <a:r>
              <a:rPr lang="lv-LV" sz="2400" b="1" dirty="0">
                <a:latin typeface="Open Sans" panose="020B0606030504020204" pitchFamily="34" charset="0"/>
                <a:ea typeface="Open Sans" panose="020B0606030504020204" pitchFamily="34" charset="0"/>
                <a:cs typeface="Open Sans" panose="020B0606030504020204" pitchFamily="34" charset="0"/>
              </a:rPr>
              <a:t>Linda Ostrovska</a:t>
            </a: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rPr>
              <a:t>Uzņēmējdarbības speciāliste</a:t>
            </a: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rPr>
              <a:t>Tālr.: 29 330 721</a:t>
            </a:r>
          </a:p>
          <a:p>
            <a:pPr marL="0" indent="0" algn="l">
              <a:spcBef>
                <a:spcPts val="1200"/>
              </a:spcBef>
              <a:buNone/>
            </a:pPr>
            <a:r>
              <a:rPr lang="lv-LV" sz="2400" dirty="0">
                <a:latin typeface="Open Sans" panose="020B0606030504020204" pitchFamily="34" charset="0"/>
                <a:ea typeface="Open Sans" panose="020B0606030504020204" pitchFamily="34" charset="0"/>
                <a:cs typeface="Open Sans" panose="020B0606030504020204" pitchFamily="34" charset="0"/>
              </a:rPr>
              <a:t>E-pasts: </a:t>
            </a:r>
            <a:r>
              <a:rPr lang="lv-LV" sz="2400" dirty="0">
                <a:latin typeface="Open Sans" panose="020B0606030504020204" pitchFamily="34" charset="0"/>
                <a:ea typeface="Open Sans" panose="020B0606030504020204" pitchFamily="34" charset="0"/>
                <a:cs typeface="Open Sans" panose="020B0606030504020204" pitchFamily="34" charset="0"/>
                <a:hlinkClick r:id="rId4"/>
              </a:rPr>
              <a:t>linda.ostrovska@marupe.lv</a:t>
            </a:r>
            <a:r>
              <a:rPr lang="lv-LV" sz="2400" dirty="0">
                <a:latin typeface="Open Sans" panose="020B0606030504020204" pitchFamily="34" charset="0"/>
                <a:ea typeface="Open Sans" panose="020B0606030504020204" pitchFamily="34" charset="0"/>
                <a:cs typeface="Open Sans" panose="020B0606030504020204" pitchFamily="34" charset="0"/>
              </a:rPr>
              <a:t>  </a:t>
            </a: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a:p>
            <a:pPr marL="0" indent="0" algn="l">
              <a:spcBef>
                <a:spcPts val="1200"/>
              </a:spcBef>
              <a:buNone/>
            </a:pPr>
            <a:endParaRPr lang="lv-LV"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4493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423</Words>
  <Application>Microsoft Office PowerPoint</Application>
  <PresentationFormat>Platekrāna</PresentationFormat>
  <Paragraphs>38</Paragraphs>
  <Slides>7</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7</vt:i4>
      </vt:variant>
    </vt:vector>
  </HeadingPairs>
  <TitlesOfParts>
    <vt:vector size="12" baseType="lpstr">
      <vt:lpstr>Arial</vt:lpstr>
      <vt:lpstr>Calibri</vt:lpstr>
      <vt:lpstr>Calibri Light</vt:lpstr>
      <vt:lpstr>Open Sans</vt:lpstr>
      <vt:lpstr>Office Theme</vt:lpstr>
      <vt:lpstr>Mobilā aplikācija - Mārupes novada pašvaldības komunikācijas platforma   Pašvaldība tavā telefonā!</vt:lpstr>
      <vt:lpstr>PowerPoint prezentācija</vt:lpstr>
      <vt:lpstr>Lietotne sastāv no vairākiem blokiem</vt:lpstr>
      <vt:lpstr>Lietotne sastāv no vairākiem blokiem</vt:lpstr>
      <vt:lpstr>Lietotne sastāv no vairākiem blokiem</vt:lpstr>
      <vt:lpstr>Mobilā aplikācija</vt:lpstr>
      <vt:lpstr>Mobilā aplikācija uzņēmējiem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Sandis SZ. Zolts</dc:creator>
  <cp:lastModifiedBy>Linda Ostrovska</cp:lastModifiedBy>
  <cp:revision>36</cp:revision>
  <dcterms:created xsi:type="dcterms:W3CDTF">2021-10-18T09:31:21Z</dcterms:created>
  <dcterms:modified xsi:type="dcterms:W3CDTF">2023-01-04T08:40:38Z</dcterms:modified>
</cp:coreProperties>
</file>