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4"/>
    <p:sldMasterId id="2147483670" r:id="rId5"/>
  </p:sldMasterIdLst>
  <p:notesMasterIdLst>
    <p:notesMasterId r:id="rId27"/>
  </p:notesMasterIdLst>
  <p:handoutMasterIdLst>
    <p:handoutMasterId r:id="rId28"/>
  </p:handoutMasterIdLst>
  <p:sldIdLst>
    <p:sldId id="326" r:id="rId6"/>
    <p:sldId id="408" r:id="rId7"/>
    <p:sldId id="431" r:id="rId8"/>
    <p:sldId id="455" r:id="rId9"/>
    <p:sldId id="440" r:id="rId10"/>
    <p:sldId id="443" r:id="rId11"/>
    <p:sldId id="444" r:id="rId12"/>
    <p:sldId id="441" r:id="rId13"/>
    <p:sldId id="445" r:id="rId14"/>
    <p:sldId id="446" r:id="rId15"/>
    <p:sldId id="450" r:id="rId16"/>
    <p:sldId id="447" r:id="rId17"/>
    <p:sldId id="448" r:id="rId18"/>
    <p:sldId id="451" r:id="rId19"/>
    <p:sldId id="449" r:id="rId20"/>
    <p:sldId id="452" r:id="rId21"/>
    <p:sldId id="460" r:id="rId22"/>
    <p:sldId id="454" r:id="rId23"/>
    <p:sldId id="461" r:id="rId24"/>
    <p:sldId id="462" r:id="rId25"/>
    <p:sldId id="367" r:id="rId26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eva Šterna" initials="IŠ" lastIdx="5" clrIdx="0">
    <p:extLst>
      <p:ext uri="{19B8F6BF-5375-455C-9EA6-DF929625EA0E}">
        <p15:presenceInfo xmlns:p15="http://schemas.microsoft.com/office/powerpoint/2012/main" userId="Ieva Šter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2D91"/>
    <a:srgbClr val="DC2A2B"/>
    <a:srgbClr val="4BC3C9"/>
    <a:srgbClr val="318F46"/>
    <a:srgbClr val="F6C81C"/>
    <a:srgbClr val="B7C93B"/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26" autoAdjust="0"/>
  </p:normalViewPr>
  <p:slideViewPr>
    <p:cSldViewPr snapToGrid="0">
      <p:cViewPr varScale="1">
        <p:scale>
          <a:sx n="81" d="100"/>
          <a:sy n="81" d="100"/>
        </p:scale>
        <p:origin x="15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Attēli!$A$19</c:f>
              <c:strCache>
                <c:ptCount val="1"/>
                <c:pt idx="0">
                  <c:v>Mārupes pašvaldības PII kapacitāte</c:v>
                </c:pt>
              </c:strCache>
            </c:strRef>
          </c:tx>
          <c:spPr>
            <a:solidFill>
              <a:srgbClr val="318F46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3951884454667526E-3"/>
                  <c:y val="-2.034883720930243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56-4656-BF1E-6C3CD9DDE7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Attēli!$B$17:$L$17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Attēli!$B$19:$L$19</c:f>
              <c:numCache>
                <c:formatCode>General</c:formatCode>
                <c:ptCount val="11"/>
                <c:pt idx="0">
                  <c:v>1208</c:v>
                </c:pt>
                <c:pt idx="1">
                  <c:v>1416</c:v>
                </c:pt>
                <c:pt idx="2">
                  <c:v>1416</c:v>
                </c:pt>
                <c:pt idx="3">
                  <c:v>1416</c:v>
                </c:pt>
                <c:pt idx="4">
                  <c:v>1416</c:v>
                </c:pt>
                <c:pt idx="5">
                  <c:v>1416</c:v>
                </c:pt>
                <c:pt idx="6">
                  <c:v>1416</c:v>
                </c:pt>
                <c:pt idx="7">
                  <c:v>1416</c:v>
                </c:pt>
                <c:pt idx="8">
                  <c:v>1416</c:v>
                </c:pt>
                <c:pt idx="9">
                  <c:v>1416</c:v>
                </c:pt>
                <c:pt idx="10">
                  <c:v>1416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56-4656-BF1E-6C3CD9DDE71C}"/>
            </c:ext>
          </c:extLst>
        </c:ser>
        <c:ser>
          <c:idx val="2"/>
          <c:order val="2"/>
          <c:tx>
            <c:strRef>
              <c:f>Attēli!$A$20</c:f>
              <c:strCache>
                <c:ptCount val="1"/>
                <c:pt idx="0">
                  <c:v>Mārupes privāto PII kapacitāte</c:v>
                </c:pt>
              </c:strCache>
            </c:strRef>
          </c:tx>
          <c:spPr>
            <a:solidFill>
              <a:srgbClr val="4BC3C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Attēli!$B$17:$L$17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Attēli!$B$20:$L$20</c:f>
              <c:numCache>
                <c:formatCode>General</c:formatCode>
                <c:ptCount val="11"/>
                <c:pt idx="0">
                  <c:v>700</c:v>
                </c:pt>
                <c:pt idx="1">
                  <c:v>700</c:v>
                </c:pt>
                <c:pt idx="2">
                  <c:v>700</c:v>
                </c:pt>
                <c:pt idx="3">
                  <c:v>700</c:v>
                </c:pt>
                <c:pt idx="4">
                  <c:v>700</c:v>
                </c:pt>
                <c:pt idx="5">
                  <c:v>700</c:v>
                </c:pt>
                <c:pt idx="6">
                  <c:v>700</c:v>
                </c:pt>
                <c:pt idx="7">
                  <c:v>700</c:v>
                </c:pt>
                <c:pt idx="8">
                  <c:v>700</c:v>
                </c:pt>
                <c:pt idx="9">
                  <c:v>700</c:v>
                </c:pt>
                <c:pt idx="10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56-4656-BF1E-6C3CD9DDE71C}"/>
            </c:ext>
          </c:extLst>
        </c:ser>
        <c:ser>
          <c:idx val="3"/>
          <c:order val="3"/>
          <c:tx>
            <c:strRef>
              <c:f>Attēli!$A$21</c:f>
              <c:strCache>
                <c:ptCount val="1"/>
                <c:pt idx="0">
                  <c:v>Izglītojamie citās pašvaldībās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Attēli!$B$17:$L$17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Attēli!$B$21:$L$21</c:f>
              <c:numCache>
                <c:formatCode>General</c:formatCode>
                <c:ptCount val="11"/>
                <c:pt idx="0">
                  <c:v>361</c:v>
                </c:pt>
                <c:pt idx="1">
                  <c:v>369</c:v>
                </c:pt>
                <c:pt idx="2">
                  <c:v>374</c:v>
                </c:pt>
                <c:pt idx="3">
                  <c:v>376</c:v>
                </c:pt>
                <c:pt idx="4">
                  <c:v>379</c:v>
                </c:pt>
                <c:pt idx="5">
                  <c:v>381</c:v>
                </c:pt>
                <c:pt idx="6">
                  <c:v>383</c:v>
                </c:pt>
                <c:pt idx="7">
                  <c:v>384</c:v>
                </c:pt>
                <c:pt idx="8">
                  <c:v>385</c:v>
                </c:pt>
                <c:pt idx="9">
                  <c:v>386</c:v>
                </c:pt>
                <c:pt idx="10">
                  <c:v>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56-4656-BF1E-6C3CD9DDE71C}"/>
            </c:ext>
          </c:extLst>
        </c:ser>
        <c:ser>
          <c:idx val="4"/>
          <c:order val="4"/>
          <c:tx>
            <c:strRef>
              <c:f>Attēli!$A$22</c:f>
              <c:strCache>
                <c:ptCount val="1"/>
                <c:pt idx="0">
                  <c:v>Trūkstošā kapacitāte:</c:v>
                </c:pt>
              </c:strCache>
            </c:strRef>
          </c:tx>
          <c:spPr>
            <a:solidFill>
              <a:srgbClr val="DC2A2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Attēli!$B$17:$L$17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Attēli!$B$22:$L$22</c:f>
              <c:numCache>
                <c:formatCode>0</c:formatCode>
                <c:ptCount val="11"/>
                <c:pt idx="0">
                  <c:v>225.68429859850312</c:v>
                </c:pt>
                <c:pt idx="1">
                  <c:v>63.056320310945466</c:v>
                </c:pt>
                <c:pt idx="2">
                  <c:v>93.423725849959737</c:v>
                </c:pt>
                <c:pt idx="3">
                  <c:v>105.20952388368278</c:v>
                </c:pt>
                <c:pt idx="4">
                  <c:v>121.89107645397644</c:v>
                </c:pt>
                <c:pt idx="5">
                  <c:v>134.66477771714608</c:v>
                </c:pt>
                <c:pt idx="6">
                  <c:v>144.21556786756491</c:v>
                </c:pt>
                <c:pt idx="7">
                  <c:v>149.9268014215445</c:v>
                </c:pt>
                <c:pt idx="8">
                  <c:v>153.60129350195621</c:v>
                </c:pt>
                <c:pt idx="9">
                  <c:v>160.70221695457531</c:v>
                </c:pt>
                <c:pt idx="10">
                  <c:v>173.02184274615865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56-4656-BF1E-6C3CD9DDE7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4612527"/>
        <c:axId val="1850995743"/>
      </c:barChart>
      <c:lineChart>
        <c:grouping val="stacked"/>
        <c:varyColors val="0"/>
        <c:ser>
          <c:idx val="0"/>
          <c:order val="0"/>
          <c:tx>
            <c:strRef>
              <c:f>Attēli!$A$18</c:f>
              <c:strCache>
                <c:ptCount val="1"/>
                <c:pt idx="0">
                  <c:v>Kopējais izglītojamo skaits (PII)</c:v>
                </c:pt>
              </c:strCache>
            </c:strRef>
          </c:tx>
          <c:spPr>
            <a:ln w="38100" cap="rnd">
              <a:solidFill>
                <a:sysClr val="windowText" lastClr="000000">
                  <a:lumMod val="85000"/>
                  <a:lumOff val="15000"/>
                </a:sys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noFill/>
              <a:ln w="38100">
                <a:solidFill>
                  <a:sysClr val="windowText" lastClr="000000">
                    <a:lumMod val="85000"/>
                    <a:lumOff val="15000"/>
                  </a:sysClr>
                </a:solidFill>
                <a:prstDash val="dash"/>
              </a:ln>
              <a:effectLst/>
            </c:spPr>
          </c:marker>
          <c:dLbls>
            <c:delete val="1"/>
          </c:dLbls>
          <c:cat>
            <c:numRef>
              <c:f>Attēli!$B$17:$L$17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Attēli!$B$18:$L$18</c:f>
              <c:numCache>
                <c:formatCode>0</c:formatCode>
                <c:ptCount val="11"/>
                <c:pt idx="0">
                  <c:v>2494.3344689394153</c:v>
                </c:pt>
                <c:pt idx="1">
                  <c:v>2547.7133180128772</c:v>
                </c:pt>
                <c:pt idx="2">
                  <c:v>2583.439677470541</c:v>
                </c:pt>
                <c:pt idx="3">
                  <c:v>2597.305322216097</c:v>
                </c:pt>
                <c:pt idx="4">
                  <c:v>2616.9306781811488</c:v>
                </c:pt>
                <c:pt idx="5">
                  <c:v>2631.9585620201719</c:v>
                </c:pt>
                <c:pt idx="6">
                  <c:v>2643.1947857265468</c:v>
                </c:pt>
                <c:pt idx="7">
                  <c:v>2649.9138840253468</c:v>
                </c:pt>
                <c:pt idx="8">
                  <c:v>2654.2368158846543</c:v>
                </c:pt>
                <c:pt idx="9">
                  <c:v>2662.5908434759708</c:v>
                </c:pt>
                <c:pt idx="10">
                  <c:v>2677.0845208778337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856-4656-BF1E-6C3CD9DDE7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44612527"/>
        <c:axId val="1850995743"/>
      </c:lineChart>
      <c:catAx>
        <c:axId val="1744612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850995743"/>
        <c:crosses val="autoZero"/>
        <c:auto val="1"/>
        <c:lblAlgn val="ctr"/>
        <c:lblOffset val="100"/>
        <c:noMultiLvlLbl val="0"/>
      </c:catAx>
      <c:valAx>
        <c:axId val="1850995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744612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Attēli!$A$28</c:f>
              <c:strCache>
                <c:ptCount val="1"/>
                <c:pt idx="0">
                  <c:v>Mārupes pašvaldības II kapacitāte (1. - 9. klase)</c:v>
                </c:pt>
              </c:strCache>
            </c:strRef>
          </c:tx>
          <c:spPr>
            <a:solidFill>
              <a:srgbClr val="318F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Attēli!$B$26:$L$26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Attēli!$B$28:$L$28</c:f>
              <c:numCache>
                <c:formatCode>General</c:formatCode>
                <c:ptCount val="11"/>
                <c:pt idx="0">
                  <c:v>2646</c:v>
                </c:pt>
                <c:pt idx="1">
                  <c:v>3191</c:v>
                </c:pt>
                <c:pt idx="2">
                  <c:v>3191</c:v>
                </c:pt>
                <c:pt idx="3">
                  <c:v>3191</c:v>
                </c:pt>
                <c:pt idx="4">
                  <c:v>3191</c:v>
                </c:pt>
                <c:pt idx="5">
                  <c:v>3191</c:v>
                </c:pt>
                <c:pt idx="6">
                  <c:v>3191</c:v>
                </c:pt>
                <c:pt idx="7">
                  <c:v>3191</c:v>
                </c:pt>
                <c:pt idx="8">
                  <c:v>3191</c:v>
                </c:pt>
                <c:pt idx="9">
                  <c:v>3191</c:v>
                </c:pt>
                <c:pt idx="10">
                  <c:v>3191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EC-4E4C-84DE-D17B64D42173}"/>
            </c:ext>
          </c:extLst>
        </c:ser>
        <c:ser>
          <c:idx val="2"/>
          <c:order val="2"/>
          <c:tx>
            <c:strRef>
              <c:f>Attēli!$A$29</c:f>
              <c:strCache>
                <c:ptCount val="1"/>
                <c:pt idx="0">
                  <c:v>Izglītojamie citās pašvaldībās (1. - 9. klase)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Attēli!$B$26:$L$26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Attēli!$B$29:$L$29</c:f>
              <c:numCache>
                <c:formatCode>0</c:formatCode>
                <c:ptCount val="11"/>
                <c:pt idx="0">
                  <c:v>1115.2960875423098</c:v>
                </c:pt>
                <c:pt idx="1">
                  <c:v>1185.9385442576965</c:v>
                </c:pt>
                <c:pt idx="2">
                  <c:v>1250.325040469028</c:v>
                </c:pt>
                <c:pt idx="3">
                  <c:v>1308.3432252707266</c:v>
                </c:pt>
                <c:pt idx="4">
                  <c:v>1358.8561850930178</c:v>
                </c:pt>
                <c:pt idx="5">
                  <c:v>1401.721901967109</c:v>
                </c:pt>
                <c:pt idx="6">
                  <c:v>1438.8418787041078</c:v>
                </c:pt>
                <c:pt idx="7">
                  <c:v>1469.6089434114804</c:v>
                </c:pt>
                <c:pt idx="8">
                  <c:v>1495.282528340312</c:v>
                </c:pt>
                <c:pt idx="9">
                  <c:v>1515.6330396923345</c:v>
                </c:pt>
                <c:pt idx="10">
                  <c:v>1532.5825308039116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EC-4E4C-84DE-D17B64D42173}"/>
            </c:ext>
          </c:extLst>
        </c:ser>
        <c:ser>
          <c:idx val="3"/>
          <c:order val="3"/>
          <c:tx>
            <c:strRef>
              <c:f>Attēli!$A$30</c:f>
              <c:strCache>
                <c:ptCount val="1"/>
                <c:pt idx="0">
                  <c:v>Trūkstošā kapacitāte (1. - 9. klase)</c:v>
                </c:pt>
              </c:strCache>
            </c:strRef>
          </c:tx>
          <c:spPr>
            <a:solidFill>
              <a:srgbClr val="DC2A2B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-2.9186398127290384E-3"/>
                  <c:y val="-5.16314965680639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7EC-4E4C-84DE-D17B64D42173}"/>
                </c:ext>
              </c:extLst>
            </c:dLbl>
            <c:dLbl>
              <c:idx val="9"/>
              <c:layout>
                <c:manualLayout>
                  <c:x val="-3.2015064726521308E-3"/>
                  <c:y val="-6.32390260905442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7EC-4E4C-84DE-D17B64D42173}"/>
                </c:ext>
              </c:extLst>
            </c:dLbl>
            <c:dLbl>
              <c:idx val="10"/>
              <c:layout>
                <c:manualLayout>
                  <c:x val="-1.1738721459678709E-16"/>
                  <c:y val="-3.16195130452721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EC-4E4C-84DE-D17B64D42173}"/>
                </c:ext>
              </c:extLst>
            </c:dLbl>
            <c:dLbl>
              <c:idx val="11"/>
              <c:layout>
                <c:manualLayout>
                  <c:x val="-3.2015064726520132E-3"/>
                  <c:y val="-6.323902609054421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7EC-4E4C-84DE-D17B64D421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Attēli!$B$26:$L$26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Attēli!$B$30:$L$30</c:f>
              <c:numCache>
                <c:formatCode>General</c:formatCode>
                <c:ptCount val="11"/>
                <c:pt idx="8" formatCode="0">
                  <c:v>19.67941612384675</c:v>
                </c:pt>
                <c:pt idx="9" formatCode="0">
                  <c:v>56.816224975276782</c:v>
                </c:pt>
                <c:pt idx="10" formatCode="0">
                  <c:v>87.74665225798617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EC-4E4C-84DE-D17B64D421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4612527"/>
        <c:axId val="1850995743"/>
      </c:barChart>
      <c:lineChart>
        <c:grouping val="stacked"/>
        <c:varyColors val="0"/>
        <c:ser>
          <c:idx val="0"/>
          <c:order val="0"/>
          <c:tx>
            <c:strRef>
              <c:f>Attēli!$A$27</c:f>
              <c:strCache>
                <c:ptCount val="1"/>
                <c:pt idx="0">
                  <c:v>Kopējais izglītojamo skaits (1. - 9. klase)</c:v>
                </c:pt>
              </c:strCache>
            </c:strRef>
          </c:tx>
          <c:spPr>
            <a:ln w="38100" cap="rnd">
              <a:solidFill>
                <a:sysClr val="windowText" lastClr="000000">
                  <a:lumMod val="85000"/>
                  <a:lumOff val="15000"/>
                </a:sys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noFill/>
              <a:ln w="38100">
                <a:solidFill>
                  <a:sysClr val="windowText" lastClr="000000">
                    <a:lumMod val="85000"/>
                    <a:lumOff val="15000"/>
                  </a:sysClr>
                </a:solidFill>
                <a:prstDash val="dash"/>
              </a:ln>
              <a:effectLst/>
            </c:spPr>
          </c:marker>
          <c:dLbls>
            <c:delete val="1"/>
          </c:dLbls>
          <c:cat>
            <c:numRef>
              <c:f>Attēli!$B$26:$L$26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Attēli!$B$27:$L$27</c:f>
              <c:numCache>
                <c:formatCode>0</c:formatCode>
                <c:ptCount val="11"/>
                <c:pt idx="0">
                  <c:v>3632.5539196110449</c:v>
                </c:pt>
                <c:pt idx="1">
                  <c:v>3832.1088820838886</c:v>
                </c:pt>
                <c:pt idx="2">
                  <c:v>4013.991639743017</c:v>
                </c:pt>
                <c:pt idx="3">
                  <c:v>4177.8848171489453</c:v>
                </c:pt>
                <c:pt idx="4">
                  <c:v>4320.5767940480728</c:v>
                </c:pt>
                <c:pt idx="5">
                  <c:v>4441.6663897375965</c:v>
                </c:pt>
                <c:pt idx="6">
                  <c:v>4546.5250810850503</c:v>
                </c:pt>
                <c:pt idx="7">
                  <c:v>4633.4376932527693</c:v>
                </c:pt>
                <c:pt idx="8">
                  <c:v>4705.9619444641585</c:v>
                </c:pt>
                <c:pt idx="9">
                  <c:v>4763.4492646676117</c:v>
                </c:pt>
                <c:pt idx="10">
                  <c:v>4811.3291830618973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7EC-4E4C-84DE-D17B64D4217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44612527"/>
        <c:axId val="1850995743"/>
      </c:lineChart>
      <c:catAx>
        <c:axId val="1744612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850995743"/>
        <c:crosses val="autoZero"/>
        <c:auto val="1"/>
        <c:lblAlgn val="ctr"/>
        <c:lblOffset val="100"/>
        <c:noMultiLvlLbl val="0"/>
      </c:catAx>
      <c:valAx>
        <c:axId val="1850995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744612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Attēli!$A$39</c:f>
              <c:strCache>
                <c:ptCount val="1"/>
                <c:pt idx="0">
                  <c:v>Mārupes pašvaldības II kapacitāte (10.-12. klase)</c:v>
                </c:pt>
              </c:strCache>
            </c:strRef>
          </c:tx>
          <c:spPr>
            <a:solidFill>
              <a:srgbClr val="318F4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Attēli!$B$37:$L$37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Attēli!$B$39:$L$39</c:f>
              <c:numCache>
                <c:formatCode>General</c:formatCode>
                <c:ptCount val="11"/>
                <c:pt idx="0">
                  <c:v>337</c:v>
                </c:pt>
                <c:pt idx="1">
                  <c:v>337</c:v>
                </c:pt>
                <c:pt idx="2">
                  <c:v>337</c:v>
                </c:pt>
                <c:pt idx="3">
                  <c:v>337</c:v>
                </c:pt>
                <c:pt idx="4">
                  <c:v>337</c:v>
                </c:pt>
                <c:pt idx="5">
                  <c:v>337</c:v>
                </c:pt>
                <c:pt idx="6">
                  <c:v>337</c:v>
                </c:pt>
                <c:pt idx="7">
                  <c:v>337</c:v>
                </c:pt>
                <c:pt idx="8">
                  <c:v>337</c:v>
                </c:pt>
                <c:pt idx="9">
                  <c:v>337</c:v>
                </c:pt>
                <c:pt idx="10">
                  <c:v>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99-4224-B0BE-A14D6C4BE7C3}"/>
            </c:ext>
          </c:extLst>
        </c:ser>
        <c:ser>
          <c:idx val="2"/>
          <c:order val="2"/>
          <c:tx>
            <c:strRef>
              <c:f>Attēli!$A$40</c:f>
              <c:strCache>
                <c:ptCount val="1"/>
                <c:pt idx="0">
                  <c:v>Izglītojamie citās pašvaldībās (10.-12. klase)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Attēli!$B$37:$L$37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Attēli!$B$40:$L$40</c:f>
              <c:numCache>
                <c:formatCode>0</c:formatCode>
                <c:ptCount val="11"/>
                <c:pt idx="0">
                  <c:v>408.64478708382347</c:v>
                </c:pt>
                <c:pt idx="1">
                  <c:v>458.59510523958602</c:v>
                </c:pt>
                <c:pt idx="2">
                  <c:v>510.71109225439335</c:v>
                </c:pt>
                <c:pt idx="3">
                  <c:v>563.93325371199126</c:v>
                </c:pt>
                <c:pt idx="4">
                  <c:v>615.74687350428223</c:v>
                </c:pt>
                <c:pt idx="5">
                  <c:v>665.01641834990744</c:v>
                </c:pt>
                <c:pt idx="6">
                  <c:v>711.56096128715888</c:v>
                </c:pt>
                <c:pt idx="7">
                  <c:v>754.19689025826835</c:v>
                </c:pt>
                <c:pt idx="8">
                  <c:v>792.95033634875813</c:v>
                </c:pt>
                <c:pt idx="9">
                  <c:v>827.13446473752231</c:v>
                </c:pt>
                <c:pt idx="10">
                  <c:v>857.8454027773696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99-4224-B0BE-A14D6C4BE7C3}"/>
            </c:ext>
          </c:extLst>
        </c:ser>
        <c:ser>
          <c:idx val="3"/>
          <c:order val="3"/>
          <c:tx>
            <c:strRef>
              <c:f>Attēli!$A$41</c:f>
              <c:strCache>
                <c:ptCount val="1"/>
                <c:pt idx="0">
                  <c:v>Trūkstošā kapacitāte (10.-12. klase)</c:v>
                </c:pt>
              </c:strCache>
            </c:strRef>
          </c:tx>
          <c:spPr>
            <a:solidFill>
              <a:srgbClr val="DC2A2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Attēli!$B$37:$L$37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Attēli!$B$41:$L$41</c:f>
              <c:numCache>
                <c:formatCode>#,##0</c:formatCode>
                <c:ptCount val="11"/>
                <c:pt idx="0">
                  <c:v>38.997732096848608</c:v>
                </c:pt>
                <c:pt idx="1">
                  <c:v>68.333633235947332</c:v>
                </c:pt>
                <c:pt idx="2">
                  <c:v>98.941435133532536</c:v>
                </c:pt>
                <c:pt idx="3">
                  <c:v>130.19889503720105</c:v>
                </c:pt>
                <c:pt idx="4">
                  <c:v>160.62911618505484</c:v>
                </c:pt>
                <c:pt idx="5">
                  <c:v>189.56519807851703</c:v>
                </c:pt>
                <c:pt idx="6">
                  <c:v>216.90088202579159</c:v>
                </c:pt>
                <c:pt idx="7">
                  <c:v>241.94103078660191</c:v>
                </c:pt>
                <c:pt idx="8">
                  <c:v>264.70099118895314</c:v>
                </c:pt>
                <c:pt idx="9">
                  <c:v>284.77738405219566</c:v>
                </c:pt>
                <c:pt idx="10">
                  <c:v>302.81396671051857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99-4224-B0BE-A14D6C4BE7C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44612527"/>
        <c:axId val="1850995743"/>
      </c:barChart>
      <c:lineChart>
        <c:grouping val="stacked"/>
        <c:varyColors val="0"/>
        <c:ser>
          <c:idx val="0"/>
          <c:order val="0"/>
          <c:tx>
            <c:strRef>
              <c:f>Attēli!$A$38</c:f>
              <c:strCache>
                <c:ptCount val="1"/>
                <c:pt idx="0">
                  <c:v>Kopējais izglītojamo skaits (10.-12. klase)</c:v>
                </c:pt>
              </c:strCache>
            </c:strRef>
          </c:tx>
          <c:spPr>
            <a:ln w="38100" cap="rnd">
              <a:solidFill>
                <a:sysClr val="windowText" lastClr="000000">
                  <a:lumMod val="85000"/>
                  <a:lumOff val="15000"/>
                </a:sys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noFill/>
              <a:ln w="38100">
                <a:solidFill>
                  <a:sysClr val="windowText" lastClr="000000">
                    <a:lumMod val="85000"/>
                    <a:lumOff val="15000"/>
                  </a:sysClr>
                </a:solidFill>
                <a:prstDash val="dash"/>
              </a:ln>
              <a:effectLst/>
            </c:spPr>
          </c:marker>
          <c:dLbls>
            <c:delete val="1"/>
          </c:dLbls>
          <c:cat>
            <c:numRef>
              <c:f>Attēli!$B$37:$L$37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Attēli!$B$38:$L$38</c:f>
              <c:numCache>
                <c:formatCode>#,##0</c:formatCode>
                <c:ptCount val="11"/>
                <c:pt idx="0">
                  <c:v>784.64251918067214</c:v>
                </c:pt>
                <c:pt idx="1">
                  <c:v>863.92873847553335</c:v>
                </c:pt>
                <c:pt idx="2">
                  <c:v>946.65252738792594</c:v>
                </c:pt>
                <c:pt idx="3">
                  <c:v>1031.1321487491923</c:v>
                </c:pt>
                <c:pt idx="4">
                  <c:v>1113.3759896893371</c:v>
                </c:pt>
                <c:pt idx="5">
                  <c:v>1191.5816164284245</c:v>
                </c:pt>
                <c:pt idx="6">
                  <c:v>1265.4618433129506</c:v>
                </c:pt>
                <c:pt idx="7">
                  <c:v>1333.1379210448704</c:v>
                </c:pt>
                <c:pt idx="8">
                  <c:v>1394.6513275377113</c:v>
                </c:pt>
                <c:pt idx="9">
                  <c:v>1448.9118487897179</c:v>
                </c:pt>
                <c:pt idx="10">
                  <c:v>1497.6593694878882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399-4224-B0BE-A14D6C4BE7C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44612527"/>
        <c:axId val="1850995743"/>
      </c:lineChart>
      <c:catAx>
        <c:axId val="1744612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850995743"/>
        <c:crosses val="autoZero"/>
        <c:auto val="1"/>
        <c:lblAlgn val="ctr"/>
        <c:lblOffset val="100"/>
        <c:noMultiLvlLbl val="0"/>
      </c:catAx>
      <c:valAx>
        <c:axId val="1850995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1744612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458EF1-F9C5-4F91-B7D5-3797FCC991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B56BE35-5C13-4AF5-8FE4-4178FF9BBBDE}">
      <dgm:prSet phldrT="[Text]"/>
      <dgm:spPr>
        <a:solidFill>
          <a:srgbClr val="B7C93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1: Veidot jaunu pašvaldības PII</a:t>
          </a:r>
        </a:p>
      </dgm:t>
    </dgm:pt>
    <dgm:pt modelId="{5010AE6C-0BA4-4400-9987-EC434D94B86E}" type="parTrans" cxnId="{14DFF156-A440-4B3F-B2D3-60B51CCC24B5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7DAE66-3E4D-4A89-8A38-A57D13007067}" type="sibTrans" cxnId="{14DFF156-A440-4B3F-B2D3-60B51CCC24B5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9E18BA-83DE-446A-B9E9-87EA46C52F5B}">
      <dgm:prSet phldrT="[Text]"/>
      <dgm:spPr>
        <a:solidFill>
          <a:srgbClr val="4BC3C9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2: Attīstīt ilgtermiņa sadarbību ar privātajām PII</a:t>
          </a:r>
        </a:p>
      </dgm:t>
    </dgm:pt>
    <dgm:pt modelId="{E4FA6E52-53BB-440B-A4BE-1E55C32E6FB4}" type="parTrans" cxnId="{E683E070-D429-485B-BDA8-748A4857A369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56D174-A241-446B-930D-8BF9A6D97D33}" type="sibTrans" cxnId="{E683E070-D429-485B-BDA8-748A4857A369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2FB9BE-1558-4B99-8F9D-BC5B14433EA3}">
      <dgm:prSet phldrT="[Text]"/>
      <dgm:spPr>
        <a:solidFill>
          <a:srgbClr val="F6C81C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4: Piedāvāt 5-6 gadīgo bērnu apmācības grupas</a:t>
          </a:r>
        </a:p>
      </dgm:t>
    </dgm:pt>
    <dgm:pt modelId="{EACC322B-0300-4C71-B7FF-6BD4E6471875}" type="parTrans" cxnId="{DBB53EAC-D3E5-4C02-807F-2384118869E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355BE0-DEBB-408B-BDB7-1767876BEC19}" type="sibTrans" cxnId="{DBB53EAC-D3E5-4C02-807F-2384118869E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CDFDD2-07AB-4711-8CB8-346DE200393E}">
      <dgm:prSet phldrT="[Text]"/>
      <dgm:spPr>
        <a:solidFill>
          <a:srgbClr val="318F46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5: Attīstīt citus pakalpojums mazākajiem – pieskatīšana, pulciņi, «skoliņas», utt.</a:t>
          </a:r>
        </a:p>
      </dgm:t>
    </dgm:pt>
    <dgm:pt modelId="{25C1F6D5-8AEB-41F0-A991-C819DA2519F9}" type="parTrans" cxnId="{86F50A33-7A4E-40A1-B442-62A6DA06918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E3350-D074-4631-B144-8304B54005AD}" type="sibTrans" cxnId="{86F50A33-7A4E-40A1-B442-62A6DA06918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26BE6B-4D7B-4120-8D79-1CC51B87ADE7}">
      <dgm:prSet phldrT="[Text]"/>
      <dgm:spPr>
        <a:solidFill>
          <a:srgbClr val="DC2A2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3: Atbalstīt aukļu pakalpojumu attīstību</a:t>
          </a:r>
        </a:p>
      </dgm:t>
    </dgm:pt>
    <dgm:pt modelId="{5A6B8051-D1B9-49F7-A447-02E45C312C2C}" type="sibTrans" cxnId="{DDBBB365-845F-4486-B4A7-BCE558014B01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13AEE9-CB49-4BB2-8219-9DF6664387E7}" type="parTrans" cxnId="{DDBBB365-845F-4486-B4A7-BCE558014B01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836E2-C162-49ED-AC8A-5D70BB44AA86}" type="pres">
      <dgm:prSet presAssocID="{9D458EF1-F9C5-4F91-B7D5-3797FCC99122}" presName="linear" presStyleCnt="0">
        <dgm:presLayoutVars>
          <dgm:animLvl val="lvl"/>
          <dgm:resizeHandles val="exact"/>
        </dgm:presLayoutVars>
      </dgm:prSet>
      <dgm:spPr/>
    </dgm:pt>
    <dgm:pt modelId="{261A93E0-F869-4801-8535-6CB0DEB9BD8F}" type="pres">
      <dgm:prSet presAssocID="{BB56BE35-5C13-4AF5-8FE4-4178FF9BBBD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03EA1D6-2685-4E13-A4A7-B09BCAD96CBA}" type="pres">
      <dgm:prSet presAssocID="{E87DAE66-3E4D-4A89-8A38-A57D13007067}" presName="spacer" presStyleCnt="0"/>
      <dgm:spPr/>
    </dgm:pt>
    <dgm:pt modelId="{494CB391-3EB9-4B9B-AE72-78B97681F8FB}" type="pres">
      <dgm:prSet presAssocID="{5C9E18BA-83DE-446A-B9E9-87EA46C52F5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2A2719E-3E33-4072-9D74-817507E3A324}" type="pres">
      <dgm:prSet presAssocID="{E956D174-A241-446B-930D-8BF9A6D97D33}" presName="spacer" presStyleCnt="0"/>
      <dgm:spPr/>
    </dgm:pt>
    <dgm:pt modelId="{0CCEF14E-03D5-4D70-B4CA-06EC595D399D}" type="pres">
      <dgm:prSet presAssocID="{7B26BE6B-4D7B-4120-8D79-1CC51B87ADE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75D94A-D6FF-4689-B0B7-BBF72AEB4F84}" type="pres">
      <dgm:prSet presAssocID="{5A6B8051-D1B9-49F7-A447-02E45C312C2C}" presName="spacer" presStyleCnt="0"/>
      <dgm:spPr/>
    </dgm:pt>
    <dgm:pt modelId="{D266D7F9-DB84-4A4B-BC6D-86331AF7DBDE}" type="pres">
      <dgm:prSet presAssocID="{2D2FB9BE-1558-4B99-8F9D-BC5B14433EA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E4FB8D0-356B-4775-850F-C823C84C5CE2}" type="pres">
      <dgm:prSet presAssocID="{D8355BE0-DEBB-408B-BDB7-1767876BEC19}" presName="spacer" presStyleCnt="0"/>
      <dgm:spPr/>
    </dgm:pt>
    <dgm:pt modelId="{C662B89C-2C98-47B8-8EB5-8BDB14054A54}" type="pres">
      <dgm:prSet presAssocID="{77CDFDD2-07AB-4711-8CB8-346DE200393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E392E00-C49C-4897-8DE1-FDE79E1BCF9B}" type="presOf" srcId="{5C9E18BA-83DE-446A-B9E9-87EA46C52F5B}" destId="{494CB391-3EB9-4B9B-AE72-78B97681F8FB}" srcOrd="0" destOrd="0" presId="urn:microsoft.com/office/officeart/2005/8/layout/vList2"/>
    <dgm:cxn modelId="{86F50A33-7A4E-40A1-B442-62A6DA069182}" srcId="{9D458EF1-F9C5-4F91-B7D5-3797FCC99122}" destId="{77CDFDD2-07AB-4711-8CB8-346DE200393E}" srcOrd="4" destOrd="0" parTransId="{25C1F6D5-8AEB-41F0-A991-C819DA2519F9}" sibTransId="{9E1E3350-D074-4631-B144-8304B54005AD}"/>
    <dgm:cxn modelId="{DDBBB365-845F-4486-B4A7-BCE558014B01}" srcId="{9D458EF1-F9C5-4F91-B7D5-3797FCC99122}" destId="{7B26BE6B-4D7B-4120-8D79-1CC51B87ADE7}" srcOrd="2" destOrd="0" parTransId="{2D13AEE9-CB49-4BB2-8219-9DF6664387E7}" sibTransId="{5A6B8051-D1B9-49F7-A447-02E45C312C2C}"/>
    <dgm:cxn modelId="{280D1F47-771B-4C65-A67B-AC9F2434F5CD}" type="presOf" srcId="{9D458EF1-F9C5-4F91-B7D5-3797FCC99122}" destId="{01E836E2-C162-49ED-AC8A-5D70BB44AA86}" srcOrd="0" destOrd="0" presId="urn:microsoft.com/office/officeart/2005/8/layout/vList2"/>
    <dgm:cxn modelId="{B8F8774F-E7A7-434F-B577-EBB7AFB30F98}" type="presOf" srcId="{7B26BE6B-4D7B-4120-8D79-1CC51B87ADE7}" destId="{0CCEF14E-03D5-4D70-B4CA-06EC595D399D}" srcOrd="0" destOrd="0" presId="urn:microsoft.com/office/officeart/2005/8/layout/vList2"/>
    <dgm:cxn modelId="{E683E070-D429-485B-BDA8-748A4857A369}" srcId="{9D458EF1-F9C5-4F91-B7D5-3797FCC99122}" destId="{5C9E18BA-83DE-446A-B9E9-87EA46C52F5B}" srcOrd="1" destOrd="0" parTransId="{E4FA6E52-53BB-440B-A4BE-1E55C32E6FB4}" sibTransId="{E956D174-A241-446B-930D-8BF9A6D97D33}"/>
    <dgm:cxn modelId="{F6DFB076-A095-44E1-AD33-3C24AA5AC0EA}" type="presOf" srcId="{2D2FB9BE-1558-4B99-8F9D-BC5B14433EA3}" destId="{D266D7F9-DB84-4A4B-BC6D-86331AF7DBDE}" srcOrd="0" destOrd="0" presId="urn:microsoft.com/office/officeart/2005/8/layout/vList2"/>
    <dgm:cxn modelId="{14DFF156-A440-4B3F-B2D3-60B51CCC24B5}" srcId="{9D458EF1-F9C5-4F91-B7D5-3797FCC99122}" destId="{BB56BE35-5C13-4AF5-8FE4-4178FF9BBBDE}" srcOrd="0" destOrd="0" parTransId="{5010AE6C-0BA4-4400-9987-EC434D94B86E}" sibTransId="{E87DAE66-3E4D-4A89-8A38-A57D13007067}"/>
    <dgm:cxn modelId="{E0FBCC89-C191-4D9E-A501-11B1EFB192DE}" type="presOf" srcId="{BB56BE35-5C13-4AF5-8FE4-4178FF9BBBDE}" destId="{261A93E0-F869-4801-8535-6CB0DEB9BD8F}" srcOrd="0" destOrd="0" presId="urn:microsoft.com/office/officeart/2005/8/layout/vList2"/>
    <dgm:cxn modelId="{DBB53EAC-D3E5-4C02-807F-2384118869E2}" srcId="{9D458EF1-F9C5-4F91-B7D5-3797FCC99122}" destId="{2D2FB9BE-1558-4B99-8F9D-BC5B14433EA3}" srcOrd="3" destOrd="0" parTransId="{EACC322B-0300-4C71-B7FF-6BD4E6471875}" sibTransId="{D8355BE0-DEBB-408B-BDB7-1767876BEC19}"/>
    <dgm:cxn modelId="{CD90CAF4-4917-4812-A005-FCE9A4ADA299}" type="presOf" srcId="{77CDFDD2-07AB-4711-8CB8-346DE200393E}" destId="{C662B89C-2C98-47B8-8EB5-8BDB14054A54}" srcOrd="0" destOrd="0" presId="urn:microsoft.com/office/officeart/2005/8/layout/vList2"/>
    <dgm:cxn modelId="{E35E1EC4-F919-4C36-9E04-DDA4DDDFD054}" type="presParOf" srcId="{01E836E2-C162-49ED-AC8A-5D70BB44AA86}" destId="{261A93E0-F869-4801-8535-6CB0DEB9BD8F}" srcOrd="0" destOrd="0" presId="urn:microsoft.com/office/officeart/2005/8/layout/vList2"/>
    <dgm:cxn modelId="{6F9A6C99-BB11-4E74-81FC-9F2A8C1BBBE1}" type="presParOf" srcId="{01E836E2-C162-49ED-AC8A-5D70BB44AA86}" destId="{B03EA1D6-2685-4E13-A4A7-B09BCAD96CBA}" srcOrd="1" destOrd="0" presId="urn:microsoft.com/office/officeart/2005/8/layout/vList2"/>
    <dgm:cxn modelId="{BF09C019-7E74-48B3-8360-8DEE20246AA1}" type="presParOf" srcId="{01E836E2-C162-49ED-AC8A-5D70BB44AA86}" destId="{494CB391-3EB9-4B9B-AE72-78B97681F8FB}" srcOrd="2" destOrd="0" presId="urn:microsoft.com/office/officeart/2005/8/layout/vList2"/>
    <dgm:cxn modelId="{86B643E3-CD73-474C-9232-C357F8E16878}" type="presParOf" srcId="{01E836E2-C162-49ED-AC8A-5D70BB44AA86}" destId="{F2A2719E-3E33-4072-9D74-817507E3A324}" srcOrd="3" destOrd="0" presId="urn:microsoft.com/office/officeart/2005/8/layout/vList2"/>
    <dgm:cxn modelId="{7B67DF7D-FCEB-4644-A319-DEF4EB008F2D}" type="presParOf" srcId="{01E836E2-C162-49ED-AC8A-5D70BB44AA86}" destId="{0CCEF14E-03D5-4D70-B4CA-06EC595D399D}" srcOrd="4" destOrd="0" presId="urn:microsoft.com/office/officeart/2005/8/layout/vList2"/>
    <dgm:cxn modelId="{0E3555F3-F420-4497-AD67-211F869F980A}" type="presParOf" srcId="{01E836E2-C162-49ED-AC8A-5D70BB44AA86}" destId="{6875D94A-D6FF-4689-B0B7-BBF72AEB4F84}" srcOrd="5" destOrd="0" presId="urn:microsoft.com/office/officeart/2005/8/layout/vList2"/>
    <dgm:cxn modelId="{134EB2A6-0EAA-4107-B0B2-2EF51B4DBB45}" type="presParOf" srcId="{01E836E2-C162-49ED-AC8A-5D70BB44AA86}" destId="{D266D7F9-DB84-4A4B-BC6D-86331AF7DBDE}" srcOrd="6" destOrd="0" presId="urn:microsoft.com/office/officeart/2005/8/layout/vList2"/>
    <dgm:cxn modelId="{F047B37A-7BA2-4408-84E5-69C61D3751B4}" type="presParOf" srcId="{01E836E2-C162-49ED-AC8A-5D70BB44AA86}" destId="{AE4FB8D0-356B-4775-850F-C823C84C5CE2}" srcOrd="7" destOrd="0" presId="urn:microsoft.com/office/officeart/2005/8/layout/vList2"/>
    <dgm:cxn modelId="{7A3A45B6-B3E2-49BF-A06B-6BBB99EF753A}" type="presParOf" srcId="{01E836E2-C162-49ED-AC8A-5D70BB44AA86}" destId="{C662B89C-2C98-47B8-8EB5-8BDB14054A5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458EF1-F9C5-4F91-B7D5-3797FCC991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B56BE35-5C13-4AF5-8FE4-4178FF9BBBDE}">
      <dgm:prSet phldrT="[Text]" custT="1"/>
      <dgm:spPr>
        <a:solidFill>
          <a:srgbClr val="B7C93B"/>
        </a:solidFill>
      </dgm:spPr>
      <dgm:t>
        <a:bodyPr/>
        <a:lstStyle/>
        <a:p>
          <a:r>
            <a:rPr lang="lv-LV" sz="2000" dirty="0">
              <a:latin typeface="Arial" panose="020B0604020202020204" pitchFamily="34" charset="0"/>
              <a:cs typeface="Arial" panose="020B0604020202020204" pitchFamily="34" charset="0"/>
            </a:rPr>
            <a:t>1: No 2021. gada atvērt 10. klases esošajās pamatskolās</a:t>
          </a:r>
        </a:p>
      </dgm:t>
    </dgm:pt>
    <dgm:pt modelId="{5010AE6C-0BA4-4400-9987-EC434D94B86E}" type="parTrans" cxnId="{14DFF156-A440-4B3F-B2D3-60B51CCC24B5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7DAE66-3E4D-4A89-8A38-A57D13007067}" type="sibTrans" cxnId="{14DFF156-A440-4B3F-B2D3-60B51CCC24B5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9E18BA-83DE-446A-B9E9-87EA46C52F5B}">
      <dgm:prSet phldrT="[Text]" custT="1"/>
      <dgm:spPr>
        <a:solidFill>
          <a:srgbClr val="4BC3C9"/>
        </a:solidFill>
      </dgm:spPr>
      <dgm:t>
        <a:bodyPr/>
        <a:lstStyle/>
        <a:p>
          <a:r>
            <a:rPr lang="lv-LV" sz="2000" dirty="0">
              <a:latin typeface="Arial" panose="020B0604020202020204" pitchFamily="34" charset="0"/>
              <a:cs typeface="Arial" panose="020B0604020202020204" pitchFamily="34" charset="0"/>
            </a:rPr>
            <a:t>2: Veidot jaunu izglītības iestādi</a:t>
          </a:r>
        </a:p>
      </dgm:t>
    </dgm:pt>
    <dgm:pt modelId="{E4FA6E52-53BB-440B-A4BE-1E55C32E6FB4}" type="parTrans" cxnId="{E683E070-D429-485B-BDA8-748A4857A369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56D174-A241-446B-930D-8BF9A6D97D33}" type="sibTrans" cxnId="{E683E070-D429-485B-BDA8-748A4857A369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2FB9BE-1558-4B99-8F9D-BC5B14433EA3}">
      <dgm:prSet phldrT="[Text]" custT="1"/>
      <dgm:spPr>
        <a:solidFill>
          <a:srgbClr val="F6C81C"/>
        </a:solidFill>
      </dgm:spPr>
      <dgm:t>
        <a:bodyPr/>
        <a:lstStyle/>
        <a:p>
          <a:r>
            <a:rPr lang="lv-LV" sz="2000" dirty="0">
              <a:latin typeface="Arial" panose="020B0604020202020204" pitchFamily="34" charset="0"/>
              <a:cs typeface="Arial" panose="020B0604020202020204" pitchFamily="34" charset="0"/>
            </a:rPr>
            <a:t>4: Skolu specializācija</a:t>
          </a:r>
        </a:p>
      </dgm:t>
    </dgm:pt>
    <dgm:pt modelId="{EACC322B-0300-4C71-B7FF-6BD4E6471875}" type="parTrans" cxnId="{DBB53EAC-D3E5-4C02-807F-2384118869E2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355BE0-DEBB-408B-BDB7-1767876BEC19}" type="sibTrans" cxnId="{DBB53EAC-D3E5-4C02-807F-2384118869E2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CDFDD2-07AB-4711-8CB8-346DE200393E}">
      <dgm:prSet phldrT="[Text]" custT="1"/>
      <dgm:spPr>
        <a:solidFill>
          <a:srgbClr val="318F46"/>
        </a:solidFill>
      </dgm:spPr>
      <dgm:t>
        <a:bodyPr/>
        <a:lstStyle/>
        <a:p>
          <a:r>
            <a:rPr lang="lv-LV" sz="2000">
              <a:latin typeface="Arial" panose="020B0604020202020204" pitchFamily="34" charset="0"/>
              <a:cs typeface="Arial" panose="020B0604020202020204" pitchFamily="34" charset="0"/>
            </a:rPr>
            <a:t>5: Cits?</a:t>
          </a:r>
          <a:endParaRPr lang="lv-LV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C1F6D5-8AEB-41F0-A991-C819DA2519F9}" type="parTrans" cxnId="{86F50A33-7A4E-40A1-B442-62A6DA069182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E3350-D074-4631-B144-8304B54005AD}" type="sibTrans" cxnId="{86F50A33-7A4E-40A1-B442-62A6DA069182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26BE6B-4D7B-4120-8D79-1CC51B87ADE7}">
      <dgm:prSet phldrT="[Text]" custT="1"/>
      <dgm:spPr>
        <a:solidFill>
          <a:srgbClr val="DC2A2B"/>
        </a:solidFill>
      </dgm:spPr>
      <dgm:t>
        <a:bodyPr/>
        <a:lstStyle/>
        <a:p>
          <a:r>
            <a:rPr lang="lv-LV" sz="2000" dirty="0">
              <a:latin typeface="Arial" panose="020B0604020202020204" pitchFamily="34" charset="0"/>
              <a:cs typeface="Arial" panose="020B0604020202020204" pitchFamily="34" charset="0"/>
            </a:rPr>
            <a:t>3: Kāpināt vidējās izglītības kapacitāti ģimnāzijā, mazinot/atsakoties no sākumskolas posma</a:t>
          </a:r>
        </a:p>
      </dgm:t>
    </dgm:pt>
    <dgm:pt modelId="{5A6B8051-D1B9-49F7-A447-02E45C312C2C}" type="sibTrans" cxnId="{DDBBB365-845F-4486-B4A7-BCE558014B01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13AEE9-CB49-4BB2-8219-9DF6664387E7}" type="parTrans" cxnId="{DDBBB365-845F-4486-B4A7-BCE558014B01}">
      <dgm:prSet/>
      <dgm:spPr/>
      <dgm:t>
        <a:bodyPr/>
        <a:lstStyle/>
        <a:p>
          <a:endParaRPr lang="lv-LV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836E2-C162-49ED-AC8A-5D70BB44AA86}" type="pres">
      <dgm:prSet presAssocID="{9D458EF1-F9C5-4F91-B7D5-3797FCC99122}" presName="linear" presStyleCnt="0">
        <dgm:presLayoutVars>
          <dgm:animLvl val="lvl"/>
          <dgm:resizeHandles val="exact"/>
        </dgm:presLayoutVars>
      </dgm:prSet>
      <dgm:spPr/>
    </dgm:pt>
    <dgm:pt modelId="{261A93E0-F869-4801-8535-6CB0DEB9BD8F}" type="pres">
      <dgm:prSet presAssocID="{BB56BE35-5C13-4AF5-8FE4-4178FF9BBBD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03EA1D6-2685-4E13-A4A7-B09BCAD96CBA}" type="pres">
      <dgm:prSet presAssocID="{E87DAE66-3E4D-4A89-8A38-A57D13007067}" presName="spacer" presStyleCnt="0"/>
      <dgm:spPr/>
    </dgm:pt>
    <dgm:pt modelId="{494CB391-3EB9-4B9B-AE72-78B97681F8FB}" type="pres">
      <dgm:prSet presAssocID="{5C9E18BA-83DE-446A-B9E9-87EA46C52F5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2A2719E-3E33-4072-9D74-817507E3A324}" type="pres">
      <dgm:prSet presAssocID="{E956D174-A241-446B-930D-8BF9A6D97D33}" presName="spacer" presStyleCnt="0"/>
      <dgm:spPr/>
    </dgm:pt>
    <dgm:pt modelId="{0CCEF14E-03D5-4D70-B4CA-06EC595D399D}" type="pres">
      <dgm:prSet presAssocID="{7B26BE6B-4D7B-4120-8D79-1CC51B87ADE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75D94A-D6FF-4689-B0B7-BBF72AEB4F84}" type="pres">
      <dgm:prSet presAssocID="{5A6B8051-D1B9-49F7-A447-02E45C312C2C}" presName="spacer" presStyleCnt="0"/>
      <dgm:spPr/>
    </dgm:pt>
    <dgm:pt modelId="{D266D7F9-DB84-4A4B-BC6D-86331AF7DBDE}" type="pres">
      <dgm:prSet presAssocID="{2D2FB9BE-1558-4B99-8F9D-BC5B14433EA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E4FB8D0-356B-4775-850F-C823C84C5CE2}" type="pres">
      <dgm:prSet presAssocID="{D8355BE0-DEBB-408B-BDB7-1767876BEC19}" presName="spacer" presStyleCnt="0"/>
      <dgm:spPr/>
    </dgm:pt>
    <dgm:pt modelId="{C662B89C-2C98-47B8-8EB5-8BDB14054A54}" type="pres">
      <dgm:prSet presAssocID="{77CDFDD2-07AB-4711-8CB8-346DE200393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E392E00-C49C-4897-8DE1-FDE79E1BCF9B}" type="presOf" srcId="{5C9E18BA-83DE-446A-B9E9-87EA46C52F5B}" destId="{494CB391-3EB9-4B9B-AE72-78B97681F8FB}" srcOrd="0" destOrd="0" presId="urn:microsoft.com/office/officeart/2005/8/layout/vList2"/>
    <dgm:cxn modelId="{86F50A33-7A4E-40A1-B442-62A6DA069182}" srcId="{9D458EF1-F9C5-4F91-B7D5-3797FCC99122}" destId="{77CDFDD2-07AB-4711-8CB8-346DE200393E}" srcOrd="4" destOrd="0" parTransId="{25C1F6D5-8AEB-41F0-A991-C819DA2519F9}" sibTransId="{9E1E3350-D074-4631-B144-8304B54005AD}"/>
    <dgm:cxn modelId="{DDBBB365-845F-4486-B4A7-BCE558014B01}" srcId="{9D458EF1-F9C5-4F91-B7D5-3797FCC99122}" destId="{7B26BE6B-4D7B-4120-8D79-1CC51B87ADE7}" srcOrd="2" destOrd="0" parTransId="{2D13AEE9-CB49-4BB2-8219-9DF6664387E7}" sibTransId="{5A6B8051-D1B9-49F7-A447-02E45C312C2C}"/>
    <dgm:cxn modelId="{280D1F47-771B-4C65-A67B-AC9F2434F5CD}" type="presOf" srcId="{9D458EF1-F9C5-4F91-B7D5-3797FCC99122}" destId="{01E836E2-C162-49ED-AC8A-5D70BB44AA86}" srcOrd="0" destOrd="0" presId="urn:microsoft.com/office/officeart/2005/8/layout/vList2"/>
    <dgm:cxn modelId="{B8F8774F-E7A7-434F-B577-EBB7AFB30F98}" type="presOf" srcId="{7B26BE6B-4D7B-4120-8D79-1CC51B87ADE7}" destId="{0CCEF14E-03D5-4D70-B4CA-06EC595D399D}" srcOrd="0" destOrd="0" presId="urn:microsoft.com/office/officeart/2005/8/layout/vList2"/>
    <dgm:cxn modelId="{E683E070-D429-485B-BDA8-748A4857A369}" srcId="{9D458EF1-F9C5-4F91-B7D5-3797FCC99122}" destId="{5C9E18BA-83DE-446A-B9E9-87EA46C52F5B}" srcOrd="1" destOrd="0" parTransId="{E4FA6E52-53BB-440B-A4BE-1E55C32E6FB4}" sibTransId="{E956D174-A241-446B-930D-8BF9A6D97D33}"/>
    <dgm:cxn modelId="{F6DFB076-A095-44E1-AD33-3C24AA5AC0EA}" type="presOf" srcId="{2D2FB9BE-1558-4B99-8F9D-BC5B14433EA3}" destId="{D266D7F9-DB84-4A4B-BC6D-86331AF7DBDE}" srcOrd="0" destOrd="0" presId="urn:microsoft.com/office/officeart/2005/8/layout/vList2"/>
    <dgm:cxn modelId="{14DFF156-A440-4B3F-B2D3-60B51CCC24B5}" srcId="{9D458EF1-F9C5-4F91-B7D5-3797FCC99122}" destId="{BB56BE35-5C13-4AF5-8FE4-4178FF9BBBDE}" srcOrd="0" destOrd="0" parTransId="{5010AE6C-0BA4-4400-9987-EC434D94B86E}" sibTransId="{E87DAE66-3E4D-4A89-8A38-A57D13007067}"/>
    <dgm:cxn modelId="{E0FBCC89-C191-4D9E-A501-11B1EFB192DE}" type="presOf" srcId="{BB56BE35-5C13-4AF5-8FE4-4178FF9BBBDE}" destId="{261A93E0-F869-4801-8535-6CB0DEB9BD8F}" srcOrd="0" destOrd="0" presId="urn:microsoft.com/office/officeart/2005/8/layout/vList2"/>
    <dgm:cxn modelId="{DBB53EAC-D3E5-4C02-807F-2384118869E2}" srcId="{9D458EF1-F9C5-4F91-B7D5-3797FCC99122}" destId="{2D2FB9BE-1558-4B99-8F9D-BC5B14433EA3}" srcOrd="3" destOrd="0" parTransId="{EACC322B-0300-4C71-B7FF-6BD4E6471875}" sibTransId="{D8355BE0-DEBB-408B-BDB7-1767876BEC19}"/>
    <dgm:cxn modelId="{CD90CAF4-4917-4812-A005-FCE9A4ADA299}" type="presOf" srcId="{77CDFDD2-07AB-4711-8CB8-346DE200393E}" destId="{C662B89C-2C98-47B8-8EB5-8BDB14054A54}" srcOrd="0" destOrd="0" presId="urn:microsoft.com/office/officeart/2005/8/layout/vList2"/>
    <dgm:cxn modelId="{E35E1EC4-F919-4C36-9E04-DDA4DDDFD054}" type="presParOf" srcId="{01E836E2-C162-49ED-AC8A-5D70BB44AA86}" destId="{261A93E0-F869-4801-8535-6CB0DEB9BD8F}" srcOrd="0" destOrd="0" presId="urn:microsoft.com/office/officeart/2005/8/layout/vList2"/>
    <dgm:cxn modelId="{6F9A6C99-BB11-4E74-81FC-9F2A8C1BBBE1}" type="presParOf" srcId="{01E836E2-C162-49ED-AC8A-5D70BB44AA86}" destId="{B03EA1D6-2685-4E13-A4A7-B09BCAD96CBA}" srcOrd="1" destOrd="0" presId="urn:microsoft.com/office/officeart/2005/8/layout/vList2"/>
    <dgm:cxn modelId="{BF09C019-7E74-48B3-8360-8DEE20246AA1}" type="presParOf" srcId="{01E836E2-C162-49ED-AC8A-5D70BB44AA86}" destId="{494CB391-3EB9-4B9B-AE72-78B97681F8FB}" srcOrd="2" destOrd="0" presId="urn:microsoft.com/office/officeart/2005/8/layout/vList2"/>
    <dgm:cxn modelId="{86B643E3-CD73-474C-9232-C357F8E16878}" type="presParOf" srcId="{01E836E2-C162-49ED-AC8A-5D70BB44AA86}" destId="{F2A2719E-3E33-4072-9D74-817507E3A324}" srcOrd="3" destOrd="0" presId="urn:microsoft.com/office/officeart/2005/8/layout/vList2"/>
    <dgm:cxn modelId="{7B67DF7D-FCEB-4644-A319-DEF4EB008F2D}" type="presParOf" srcId="{01E836E2-C162-49ED-AC8A-5D70BB44AA86}" destId="{0CCEF14E-03D5-4D70-B4CA-06EC595D399D}" srcOrd="4" destOrd="0" presId="urn:microsoft.com/office/officeart/2005/8/layout/vList2"/>
    <dgm:cxn modelId="{0E3555F3-F420-4497-AD67-211F869F980A}" type="presParOf" srcId="{01E836E2-C162-49ED-AC8A-5D70BB44AA86}" destId="{6875D94A-D6FF-4689-B0B7-BBF72AEB4F84}" srcOrd="5" destOrd="0" presId="urn:microsoft.com/office/officeart/2005/8/layout/vList2"/>
    <dgm:cxn modelId="{134EB2A6-0EAA-4107-B0B2-2EF51B4DBB45}" type="presParOf" srcId="{01E836E2-C162-49ED-AC8A-5D70BB44AA86}" destId="{D266D7F9-DB84-4A4B-BC6D-86331AF7DBDE}" srcOrd="6" destOrd="0" presId="urn:microsoft.com/office/officeart/2005/8/layout/vList2"/>
    <dgm:cxn modelId="{F047B37A-7BA2-4408-84E5-69C61D3751B4}" type="presParOf" srcId="{01E836E2-C162-49ED-AC8A-5D70BB44AA86}" destId="{AE4FB8D0-356B-4775-850F-C823C84C5CE2}" srcOrd="7" destOrd="0" presId="urn:microsoft.com/office/officeart/2005/8/layout/vList2"/>
    <dgm:cxn modelId="{7A3A45B6-B3E2-49BF-A06B-6BBB99EF753A}" type="presParOf" srcId="{01E836E2-C162-49ED-AC8A-5D70BB44AA86}" destId="{C662B89C-2C98-47B8-8EB5-8BDB14054A5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458EF1-F9C5-4F91-B7D5-3797FCC991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B56BE35-5C13-4AF5-8FE4-4178FF9BBBDE}">
      <dgm:prSet phldrT="[Text]"/>
      <dgm:spPr>
        <a:solidFill>
          <a:srgbClr val="B7C93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1: Attīstīt interešu izglītību ārpus izglītības iestādēm – muzejs, bibliotēka, dienas centrs…</a:t>
          </a:r>
        </a:p>
      </dgm:t>
    </dgm:pt>
    <dgm:pt modelId="{5010AE6C-0BA4-4400-9987-EC434D94B86E}" type="parTrans" cxnId="{14DFF156-A440-4B3F-B2D3-60B51CCC24B5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7DAE66-3E4D-4A89-8A38-A57D13007067}" type="sibTrans" cxnId="{14DFF156-A440-4B3F-B2D3-60B51CCC24B5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9E18BA-83DE-446A-B9E9-87EA46C52F5B}">
      <dgm:prSet phldrT="[Text]"/>
      <dgm:spPr>
        <a:solidFill>
          <a:srgbClr val="4BC3C9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2: Veidot interešu izglītības centru (jaunrades nams, kompetenču centrs, u.tml.) sinerģijā ar mūžizglītības attīstību</a:t>
          </a:r>
        </a:p>
      </dgm:t>
    </dgm:pt>
    <dgm:pt modelId="{E4FA6E52-53BB-440B-A4BE-1E55C32E6FB4}" type="parTrans" cxnId="{E683E070-D429-485B-BDA8-748A4857A369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56D174-A241-446B-930D-8BF9A6D97D33}" type="sibTrans" cxnId="{E683E070-D429-485B-BDA8-748A4857A369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2FB9BE-1558-4B99-8F9D-BC5B14433EA3}">
      <dgm:prSet phldrT="[Text]"/>
      <dgm:spPr>
        <a:solidFill>
          <a:srgbClr val="F6C81C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4: «Starpdisciplinārs» interešu izglītības klāsts – debates, retorika, projektu vadība, pētniecība, vide un ekoloģija, pilsētvides attīstība, sociālie skolēnu uzņēmumi, aviācija, arhitektūra…</a:t>
          </a:r>
        </a:p>
      </dgm:t>
    </dgm:pt>
    <dgm:pt modelId="{EACC322B-0300-4C71-B7FF-6BD4E6471875}" type="parTrans" cxnId="{DBB53EAC-D3E5-4C02-807F-2384118869E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355BE0-DEBB-408B-BDB7-1767876BEC19}" type="sibTrans" cxnId="{DBB53EAC-D3E5-4C02-807F-2384118869E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26BE6B-4D7B-4120-8D79-1CC51B87ADE7}">
      <dgm:prSet phldrT="[Text]"/>
      <dgm:spPr>
        <a:solidFill>
          <a:srgbClr val="DC2A2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3: Bezmaksas interešu izglītība pirmsskolā</a:t>
          </a:r>
        </a:p>
      </dgm:t>
    </dgm:pt>
    <dgm:pt modelId="{5A6B8051-D1B9-49F7-A447-02E45C312C2C}" type="sibTrans" cxnId="{DDBBB365-845F-4486-B4A7-BCE558014B01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13AEE9-CB49-4BB2-8219-9DF6664387E7}" type="parTrans" cxnId="{DDBBB365-845F-4486-B4A7-BCE558014B01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836E2-C162-49ED-AC8A-5D70BB44AA86}" type="pres">
      <dgm:prSet presAssocID="{9D458EF1-F9C5-4F91-B7D5-3797FCC99122}" presName="linear" presStyleCnt="0">
        <dgm:presLayoutVars>
          <dgm:animLvl val="lvl"/>
          <dgm:resizeHandles val="exact"/>
        </dgm:presLayoutVars>
      </dgm:prSet>
      <dgm:spPr/>
    </dgm:pt>
    <dgm:pt modelId="{261A93E0-F869-4801-8535-6CB0DEB9BD8F}" type="pres">
      <dgm:prSet presAssocID="{BB56BE35-5C13-4AF5-8FE4-4178FF9BBBD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03EA1D6-2685-4E13-A4A7-B09BCAD96CBA}" type="pres">
      <dgm:prSet presAssocID="{E87DAE66-3E4D-4A89-8A38-A57D13007067}" presName="spacer" presStyleCnt="0"/>
      <dgm:spPr/>
    </dgm:pt>
    <dgm:pt modelId="{494CB391-3EB9-4B9B-AE72-78B97681F8FB}" type="pres">
      <dgm:prSet presAssocID="{5C9E18BA-83DE-446A-B9E9-87EA46C52F5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2A2719E-3E33-4072-9D74-817507E3A324}" type="pres">
      <dgm:prSet presAssocID="{E956D174-A241-446B-930D-8BF9A6D97D33}" presName="spacer" presStyleCnt="0"/>
      <dgm:spPr/>
    </dgm:pt>
    <dgm:pt modelId="{0CCEF14E-03D5-4D70-B4CA-06EC595D399D}" type="pres">
      <dgm:prSet presAssocID="{7B26BE6B-4D7B-4120-8D79-1CC51B87ADE7}" presName="parentText" presStyleLbl="node1" presStyleIdx="2" presStyleCnt="4" custLinFactNeighborX="-13349" custLinFactNeighborY="1">
        <dgm:presLayoutVars>
          <dgm:chMax val="0"/>
          <dgm:bulletEnabled val="1"/>
        </dgm:presLayoutVars>
      </dgm:prSet>
      <dgm:spPr/>
    </dgm:pt>
    <dgm:pt modelId="{6875D94A-D6FF-4689-B0B7-BBF72AEB4F84}" type="pres">
      <dgm:prSet presAssocID="{5A6B8051-D1B9-49F7-A447-02E45C312C2C}" presName="spacer" presStyleCnt="0"/>
      <dgm:spPr/>
    </dgm:pt>
    <dgm:pt modelId="{D266D7F9-DB84-4A4B-BC6D-86331AF7DBDE}" type="pres">
      <dgm:prSet presAssocID="{2D2FB9BE-1558-4B99-8F9D-BC5B14433EA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E392E00-C49C-4897-8DE1-FDE79E1BCF9B}" type="presOf" srcId="{5C9E18BA-83DE-446A-B9E9-87EA46C52F5B}" destId="{494CB391-3EB9-4B9B-AE72-78B97681F8FB}" srcOrd="0" destOrd="0" presId="urn:microsoft.com/office/officeart/2005/8/layout/vList2"/>
    <dgm:cxn modelId="{DDBBB365-845F-4486-B4A7-BCE558014B01}" srcId="{9D458EF1-F9C5-4F91-B7D5-3797FCC99122}" destId="{7B26BE6B-4D7B-4120-8D79-1CC51B87ADE7}" srcOrd="2" destOrd="0" parTransId="{2D13AEE9-CB49-4BB2-8219-9DF6664387E7}" sibTransId="{5A6B8051-D1B9-49F7-A447-02E45C312C2C}"/>
    <dgm:cxn modelId="{280D1F47-771B-4C65-A67B-AC9F2434F5CD}" type="presOf" srcId="{9D458EF1-F9C5-4F91-B7D5-3797FCC99122}" destId="{01E836E2-C162-49ED-AC8A-5D70BB44AA86}" srcOrd="0" destOrd="0" presId="urn:microsoft.com/office/officeart/2005/8/layout/vList2"/>
    <dgm:cxn modelId="{B8F8774F-E7A7-434F-B577-EBB7AFB30F98}" type="presOf" srcId="{7B26BE6B-4D7B-4120-8D79-1CC51B87ADE7}" destId="{0CCEF14E-03D5-4D70-B4CA-06EC595D399D}" srcOrd="0" destOrd="0" presId="urn:microsoft.com/office/officeart/2005/8/layout/vList2"/>
    <dgm:cxn modelId="{E683E070-D429-485B-BDA8-748A4857A369}" srcId="{9D458EF1-F9C5-4F91-B7D5-3797FCC99122}" destId="{5C9E18BA-83DE-446A-B9E9-87EA46C52F5B}" srcOrd="1" destOrd="0" parTransId="{E4FA6E52-53BB-440B-A4BE-1E55C32E6FB4}" sibTransId="{E956D174-A241-446B-930D-8BF9A6D97D33}"/>
    <dgm:cxn modelId="{F6DFB076-A095-44E1-AD33-3C24AA5AC0EA}" type="presOf" srcId="{2D2FB9BE-1558-4B99-8F9D-BC5B14433EA3}" destId="{D266D7F9-DB84-4A4B-BC6D-86331AF7DBDE}" srcOrd="0" destOrd="0" presId="urn:microsoft.com/office/officeart/2005/8/layout/vList2"/>
    <dgm:cxn modelId="{14DFF156-A440-4B3F-B2D3-60B51CCC24B5}" srcId="{9D458EF1-F9C5-4F91-B7D5-3797FCC99122}" destId="{BB56BE35-5C13-4AF5-8FE4-4178FF9BBBDE}" srcOrd="0" destOrd="0" parTransId="{5010AE6C-0BA4-4400-9987-EC434D94B86E}" sibTransId="{E87DAE66-3E4D-4A89-8A38-A57D13007067}"/>
    <dgm:cxn modelId="{E0FBCC89-C191-4D9E-A501-11B1EFB192DE}" type="presOf" srcId="{BB56BE35-5C13-4AF5-8FE4-4178FF9BBBDE}" destId="{261A93E0-F869-4801-8535-6CB0DEB9BD8F}" srcOrd="0" destOrd="0" presId="urn:microsoft.com/office/officeart/2005/8/layout/vList2"/>
    <dgm:cxn modelId="{DBB53EAC-D3E5-4C02-807F-2384118869E2}" srcId="{9D458EF1-F9C5-4F91-B7D5-3797FCC99122}" destId="{2D2FB9BE-1558-4B99-8F9D-BC5B14433EA3}" srcOrd="3" destOrd="0" parTransId="{EACC322B-0300-4C71-B7FF-6BD4E6471875}" sibTransId="{D8355BE0-DEBB-408B-BDB7-1767876BEC19}"/>
    <dgm:cxn modelId="{E35E1EC4-F919-4C36-9E04-DDA4DDDFD054}" type="presParOf" srcId="{01E836E2-C162-49ED-AC8A-5D70BB44AA86}" destId="{261A93E0-F869-4801-8535-6CB0DEB9BD8F}" srcOrd="0" destOrd="0" presId="urn:microsoft.com/office/officeart/2005/8/layout/vList2"/>
    <dgm:cxn modelId="{6F9A6C99-BB11-4E74-81FC-9F2A8C1BBBE1}" type="presParOf" srcId="{01E836E2-C162-49ED-AC8A-5D70BB44AA86}" destId="{B03EA1D6-2685-4E13-A4A7-B09BCAD96CBA}" srcOrd="1" destOrd="0" presId="urn:microsoft.com/office/officeart/2005/8/layout/vList2"/>
    <dgm:cxn modelId="{BF09C019-7E74-48B3-8360-8DEE20246AA1}" type="presParOf" srcId="{01E836E2-C162-49ED-AC8A-5D70BB44AA86}" destId="{494CB391-3EB9-4B9B-AE72-78B97681F8FB}" srcOrd="2" destOrd="0" presId="urn:microsoft.com/office/officeart/2005/8/layout/vList2"/>
    <dgm:cxn modelId="{86B643E3-CD73-474C-9232-C357F8E16878}" type="presParOf" srcId="{01E836E2-C162-49ED-AC8A-5D70BB44AA86}" destId="{F2A2719E-3E33-4072-9D74-817507E3A324}" srcOrd="3" destOrd="0" presId="urn:microsoft.com/office/officeart/2005/8/layout/vList2"/>
    <dgm:cxn modelId="{7B67DF7D-FCEB-4644-A319-DEF4EB008F2D}" type="presParOf" srcId="{01E836E2-C162-49ED-AC8A-5D70BB44AA86}" destId="{0CCEF14E-03D5-4D70-B4CA-06EC595D399D}" srcOrd="4" destOrd="0" presId="urn:microsoft.com/office/officeart/2005/8/layout/vList2"/>
    <dgm:cxn modelId="{0E3555F3-F420-4497-AD67-211F869F980A}" type="presParOf" srcId="{01E836E2-C162-49ED-AC8A-5D70BB44AA86}" destId="{6875D94A-D6FF-4689-B0B7-BBF72AEB4F84}" srcOrd="5" destOrd="0" presId="urn:microsoft.com/office/officeart/2005/8/layout/vList2"/>
    <dgm:cxn modelId="{134EB2A6-0EAA-4107-B0B2-2EF51B4DBB45}" type="presParOf" srcId="{01E836E2-C162-49ED-AC8A-5D70BB44AA86}" destId="{D266D7F9-DB84-4A4B-BC6D-86331AF7DBD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458EF1-F9C5-4F91-B7D5-3797FCC991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B56BE35-5C13-4AF5-8FE4-4178FF9BBBDE}">
      <dgm:prSet phldrT="[Text]"/>
      <dgm:spPr>
        <a:solidFill>
          <a:srgbClr val="B7C93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1: Veidot pieaugušo izglītības centru</a:t>
          </a:r>
        </a:p>
      </dgm:t>
    </dgm:pt>
    <dgm:pt modelId="{5010AE6C-0BA4-4400-9987-EC434D94B86E}" type="parTrans" cxnId="{14DFF156-A440-4B3F-B2D3-60B51CCC24B5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7DAE66-3E4D-4A89-8A38-A57D13007067}" type="sibTrans" cxnId="{14DFF156-A440-4B3F-B2D3-60B51CCC24B5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9E18BA-83DE-446A-B9E9-87EA46C52F5B}">
      <dgm:prSet phldrT="[Text]"/>
      <dgm:spPr>
        <a:solidFill>
          <a:srgbClr val="4BC3C9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2: Deleģējuma līgumi privātajiem pieaugušo izglītotājiem</a:t>
          </a:r>
        </a:p>
      </dgm:t>
    </dgm:pt>
    <dgm:pt modelId="{E4FA6E52-53BB-440B-A4BE-1E55C32E6FB4}" type="parTrans" cxnId="{E683E070-D429-485B-BDA8-748A4857A369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56D174-A241-446B-930D-8BF9A6D97D33}" type="sibTrans" cxnId="{E683E070-D429-485B-BDA8-748A4857A369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2FB9BE-1558-4B99-8F9D-BC5B14433EA3}">
      <dgm:prSet phldrT="[Text]"/>
      <dgm:spPr>
        <a:solidFill>
          <a:srgbClr val="F6C81C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4: Mērķa grupas: vecāki, iedzīvotāji, kas atgriežas darba tirgū, </a:t>
          </a:r>
          <a:r>
            <a:rPr lang="lv-LV" dirty="0" err="1">
              <a:latin typeface="Arial" panose="020B0604020202020204" pitchFamily="34" charset="0"/>
              <a:cs typeface="Arial" panose="020B0604020202020204" pitchFamily="34" charset="0"/>
            </a:rPr>
            <a:t>pārkvalifikācija</a:t>
          </a:r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 vai kvalifikācijas celšana, seniori </a:t>
          </a:r>
        </a:p>
      </dgm:t>
    </dgm:pt>
    <dgm:pt modelId="{EACC322B-0300-4C71-B7FF-6BD4E6471875}" type="parTrans" cxnId="{DBB53EAC-D3E5-4C02-807F-2384118869E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355BE0-DEBB-408B-BDB7-1767876BEC19}" type="sibTrans" cxnId="{DBB53EAC-D3E5-4C02-807F-2384118869E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CDFDD2-07AB-4711-8CB8-346DE200393E}">
      <dgm:prSet phldrT="[Text]"/>
      <dgm:spPr>
        <a:solidFill>
          <a:srgbClr val="318F46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5: Tēmas: : </a:t>
          </a:r>
          <a:r>
            <a:rPr lang="lv-LV" dirty="0" err="1">
              <a:latin typeface="Arial" panose="020B0604020202020204" pitchFamily="34" charset="0"/>
              <a:cs typeface="Arial" panose="020B0604020202020204" pitchFamily="34" charset="0"/>
            </a:rPr>
            <a:t>uzņēmējspējas</a:t>
          </a:r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, māksla un mūzika, digitālās prasmes, komandas un projektu vadība, resursu plānošana</a:t>
          </a:r>
        </a:p>
      </dgm:t>
    </dgm:pt>
    <dgm:pt modelId="{25C1F6D5-8AEB-41F0-A991-C819DA2519F9}" type="parTrans" cxnId="{86F50A33-7A4E-40A1-B442-62A6DA06918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E3350-D074-4631-B144-8304B54005AD}" type="sibTrans" cxnId="{86F50A33-7A4E-40A1-B442-62A6DA069182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26BE6B-4D7B-4120-8D79-1CC51B87ADE7}">
      <dgm:prSet phldrT="[Text]"/>
      <dgm:spPr>
        <a:solidFill>
          <a:srgbClr val="DC2A2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3:Izmantot Rīgas piedāvājumu («</a:t>
          </a:r>
          <a:r>
            <a:rPr lang="lv-LV" dirty="0" err="1">
              <a:latin typeface="Arial" panose="020B0604020202020204" pitchFamily="34" charset="0"/>
              <a:cs typeface="Arial" panose="020B0604020202020204" pitchFamily="34" charset="0"/>
            </a:rPr>
            <a:t>vaučeru</a:t>
          </a:r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») sistēma</a:t>
          </a:r>
        </a:p>
      </dgm:t>
    </dgm:pt>
    <dgm:pt modelId="{5A6B8051-D1B9-49F7-A447-02E45C312C2C}" type="sibTrans" cxnId="{DDBBB365-845F-4486-B4A7-BCE558014B01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13AEE9-CB49-4BB2-8219-9DF6664387E7}" type="parTrans" cxnId="{DDBBB365-845F-4486-B4A7-BCE558014B01}">
      <dgm:prSet/>
      <dgm:spPr/>
      <dgm:t>
        <a:bodyPr/>
        <a:lstStyle/>
        <a:p>
          <a:endParaRPr lang="lv-L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836E2-C162-49ED-AC8A-5D70BB44AA86}" type="pres">
      <dgm:prSet presAssocID="{9D458EF1-F9C5-4F91-B7D5-3797FCC99122}" presName="linear" presStyleCnt="0">
        <dgm:presLayoutVars>
          <dgm:animLvl val="lvl"/>
          <dgm:resizeHandles val="exact"/>
        </dgm:presLayoutVars>
      </dgm:prSet>
      <dgm:spPr/>
    </dgm:pt>
    <dgm:pt modelId="{261A93E0-F869-4801-8535-6CB0DEB9BD8F}" type="pres">
      <dgm:prSet presAssocID="{BB56BE35-5C13-4AF5-8FE4-4178FF9BBBD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03EA1D6-2685-4E13-A4A7-B09BCAD96CBA}" type="pres">
      <dgm:prSet presAssocID="{E87DAE66-3E4D-4A89-8A38-A57D13007067}" presName="spacer" presStyleCnt="0"/>
      <dgm:spPr/>
    </dgm:pt>
    <dgm:pt modelId="{494CB391-3EB9-4B9B-AE72-78B97681F8FB}" type="pres">
      <dgm:prSet presAssocID="{5C9E18BA-83DE-446A-B9E9-87EA46C52F5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2A2719E-3E33-4072-9D74-817507E3A324}" type="pres">
      <dgm:prSet presAssocID="{E956D174-A241-446B-930D-8BF9A6D97D33}" presName="spacer" presStyleCnt="0"/>
      <dgm:spPr/>
    </dgm:pt>
    <dgm:pt modelId="{0CCEF14E-03D5-4D70-B4CA-06EC595D399D}" type="pres">
      <dgm:prSet presAssocID="{7B26BE6B-4D7B-4120-8D79-1CC51B87ADE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75D94A-D6FF-4689-B0B7-BBF72AEB4F84}" type="pres">
      <dgm:prSet presAssocID="{5A6B8051-D1B9-49F7-A447-02E45C312C2C}" presName="spacer" presStyleCnt="0"/>
      <dgm:spPr/>
    </dgm:pt>
    <dgm:pt modelId="{D266D7F9-DB84-4A4B-BC6D-86331AF7DBDE}" type="pres">
      <dgm:prSet presAssocID="{2D2FB9BE-1558-4B99-8F9D-BC5B14433EA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E4FB8D0-356B-4775-850F-C823C84C5CE2}" type="pres">
      <dgm:prSet presAssocID="{D8355BE0-DEBB-408B-BDB7-1767876BEC19}" presName="spacer" presStyleCnt="0"/>
      <dgm:spPr/>
    </dgm:pt>
    <dgm:pt modelId="{C662B89C-2C98-47B8-8EB5-8BDB14054A54}" type="pres">
      <dgm:prSet presAssocID="{77CDFDD2-07AB-4711-8CB8-346DE200393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E392E00-C49C-4897-8DE1-FDE79E1BCF9B}" type="presOf" srcId="{5C9E18BA-83DE-446A-B9E9-87EA46C52F5B}" destId="{494CB391-3EB9-4B9B-AE72-78B97681F8FB}" srcOrd="0" destOrd="0" presId="urn:microsoft.com/office/officeart/2005/8/layout/vList2"/>
    <dgm:cxn modelId="{86F50A33-7A4E-40A1-B442-62A6DA069182}" srcId="{9D458EF1-F9C5-4F91-B7D5-3797FCC99122}" destId="{77CDFDD2-07AB-4711-8CB8-346DE200393E}" srcOrd="4" destOrd="0" parTransId="{25C1F6D5-8AEB-41F0-A991-C819DA2519F9}" sibTransId="{9E1E3350-D074-4631-B144-8304B54005AD}"/>
    <dgm:cxn modelId="{DDBBB365-845F-4486-B4A7-BCE558014B01}" srcId="{9D458EF1-F9C5-4F91-B7D5-3797FCC99122}" destId="{7B26BE6B-4D7B-4120-8D79-1CC51B87ADE7}" srcOrd="2" destOrd="0" parTransId="{2D13AEE9-CB49-4BB2-8219-9DF6664387E7}" sibTransId="{5A6B8051-D1B9-49F7-A447-02E45C312C2C}"/>
    <dgm:cxn modelId="{280D1F47-771B-4C65-A67B-AC9F2434F5CD}" type="presOf" srcId="{9D458EF1-F9C5-4F91-B7D5-3797FCC99122}" destId="{01E836E2-C162-49ED-AC8A-5D70BB44AA86}" srcOrd="0" destOrd="0" presId="urn:microsoft.com/office/officeart/2005/8/layout/vList2"/>
    <dgm:cxn modelId="{B8F8774F-E7A7-434F-B577-EBB7AFB30F98}" type="presOf" srcId="{7B26BE6B-4D7B-4120-8D79-1CC51B87ADE7}" destId="{0CCEF14E-03D5-4D70-B4CA-06EC595D399D}" srcOrd="0" destOrd="0" presId="urn:microsoft.com/office/officeart/2005/8/layout/vList2"/>
    <dgm:cxn modelId="{E683E070-D429-485B-BDA8-748A4857A369}" srcId="{9D458EF1-F9C5-4F91-B7D5-3797FCC99122}" destId="{5C9E18BA-83DE-446A-B9E9-87EA46C52F5B}" srcOrd="1" destOrd="0" parTransId="{E4FA6E52-53BB-440B-A4BE-1E55C32E6FB4}" sibTransId="{E956D174-A241-446B-930D-8BF9A6D97D33}"/>
    <dgm:cxn modelId="{F6DFB076-A095-44E1-AD33-3C24AA5AC0EA}" type="presOf" srcId="{2D2FB9BE-1558-4B99-8F9D-BC5B14433EA3}" destId="{D266D7F9-DB84-4A4B-BC6D-86331AF7DBDE}" srcOrd="0" destOrd="0" presId="urn:microsoft.com/office/officeart/2005/8/layout/vList2"/>
    <dgm:cxn modelId="{14DFF156-A440-4B3F-B2D3-60B51CCC24B5}" srcId="{9D458EF1-F9C5-4F91-B7D5-3797FCC99122}" destId="{BB56BE35-5C13-4AF5-8FE4-4178FF9BBBDE}" srcOrd="0" destOrd="0" parTransId="{5010AE6C-0BA4-4400-9987-EC434D94B86E}" sibTransId="{E87DAE66-3E4D-4A89-8A38-A57D13007067}"/>
    <dgm:cxn modelId="{E0FBCC89-C191-4D9E-A501-11B1EFB192DE}" type="presOf" srcId="{BB56BE35-5C13-4AF5-8FE4-4178FF9BBBDE}" destId="{261A93E0-F869-4801-8535-6CB0DEB9BD8F}" srcOrd="0" destOrd="0" presId="urn:microsoft.com/office/officeart/2005/8/layout/vList2"/>
    <dgm:cxn modelId="{DBB53EAC-D3E5-4C02-807F-2384118869E2}" srcId="{9D458EF1-F9C5-4F91-B7D5-3797FCC99122}" destId="{2D2FB9BE-1558-4B99-8F9D-BC5B14433EA3}" srcOrd="3" destOrd="0" parTransId="{EACC322B-0300-4C71-B7FF-6BD4E6471875}" sibTransId="{D8355BE0-DEBB-408B-BDB7-1767876BEC19}"/>
    <dgm:cxn modelId="{CD90CAF4-4917-4812-A005-FCE9A4ADA299}" type="presOf" srcId="{77CDFDD2-07AB-4711-8CB8-346DE200393E}" destId="{C662B89C-2C98-47B8-8EB5-8BDB14054A54}" srcOrd="0" destOrd="0" presId="urn:microsoft.com/office/officeart/2005/8/layout/vList2"/>
    <dgm:cxn modelId="{E35E1EC4-F919-4C36-9E04-DDA4DDDFD054}" type="presParOf" srcId="{01E836E2-C162-49ED-AC8A-5D70BB44AA86}" destId="{261A93E0-F869-4801-8535-6CB0DEB9BD8F}" srcOrd="0" destOrd="0" presId="urn:microsoft.com/office/officeart/2005/8/layout/vList2"/>
    <dgm:cxn modelId="{6F9A6C99-BB11-4E74-81FC-9F2A8C1BBBE1}" type="presParOf" srcId="{01E836E2-C162-49ED-AC8A-5D70BB44AA86}" destId="{B03EA1D6-2685-4E13-A4A7-B09BCAD96CBA}" srcOrd="1" destOrd="0" presId="urn:microsoft.com/office/officeart/2005/8/layout/vList2"/>
    <dgm:cxn modelId="{BF09C019-7E74-48B3-8360-8DEE20246AA1}" type="presParOf" srcId="{01E836E2-C162-49ED-AC8A-5D70BB44AA86}" destId="{494CB391-3EB9-4B9B-AE72-78B97681F8FB}" srcOrd="2" destOrd="0" presId="urn:microsoft.com/office/officeart/2005/8/layout/vList2"/>
    <dgm:cxn modelId="{86B643E3-CD73-474C-9232-C357F8E16878}" type="presParOf" srcId="{01E836E2-C162-49ED-AC8A-5D70BB44AA86}" destId="{F2A2719E-3E33-4072-9D74-817507E3A324}" srcOrd="3" destOrd="0" presId="urn:microsoft.com/office/officeart/2005/8/layout/vList2"/>
    <dgm:cxn modelId="{7B67DF7D-FCEB-4644-A319-DEF4EB008F2D}" type="presParOf" srcId="{01E836E2-C162-49ED-AC8A-5D70BB44AA86}" destId="{0CCEF14E-03D5-4D70-B4CA-06EC595D399D}" srcOrd="4" destOrd="0" presId="urn:microsoft.com/office/officeart/2005/8/layout/vList2"/>
    <dgm:cxn modelId="{0E3555F3-F420-4497-AD67-211F869F980A}" type="presParOf" srcId="{01E836E2-C162-49ED-AC8A-5D70BB44AA86}" destId="{6875D94A-D6FF-4689-B0B7-BBF72AEB4F84}" srcOrd="5" destOrd="0" presId="urn:microsoft.com/office/officeart/2005/8/layout/vList2"/>
    <dgm:cxn modelId="{134EB2A6-0EAA-4107-B0B2-2EF51B4DBB45}" type="presParOf" srcId="{01E836E2-C162-49ED-AC8A-5D70BB44AA86}" destId="{D266D7F9-DB84-4A4B-BC6D-86331AF7DBDE}" srcOrd="6" destOrd="0" presId="urn:microsoft.com/office/officeart/2005/8/layout/vList2"/>
    <dgm:cxn modelId="{F047B37A-7BA2-4408-84E5-69C61D3751B4}" type="presParOf" srcId="{01E836E2-C162-49ED-AC8A-5D70BB44AA86}" destId="{AE4FB8D0-356B-4775-850F-C823C84C5CE2}" srcOrd="7" destOrd="0" presId="urn:microsoft.com/office/officeart/2005/8/layout/vList2"/>
    <dgm:cxn modelId="{7A3A45B6-B3E2-49BF-A06B-6BBB99EF753A}" type="presParOf" srcId="{01E836E2-C162-49ED-AC8A-5D70BB44AA86}" destId="{C662B89C-2C98-47B8-8EB5-8BDB14054A5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458EF1-F9C5-4F91-B7D5-3797FCC991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B56BE35-5C13-4AF5-8FE4-4178FF9BBBDE}">
      <dgm:prSet phldrT="[Text]"/>
      <dgm:spPr>
        <a:solidFill>
          <a:srgbClr val="B7C93B"/>
        </a:solidFill>
      </dgm:spPr>
      <dgm:t>
        <a:bodyPr/>
        <a:lstStyle/>
        <a:p>
          <a:r>
            <a:rPr lang="lv-LV" dirty="0">
              <a:latin typeface="Arial" panose="020B0604020202020204" pitchFamily="34" charset="0"/>
              <a:cs typeface="Arial" panose="020B0604020202020204" pitchFamily="34" charset="0"/>
            </a:rPr>
            <a:t>1: Jāpalielina atbalsta personāla nodrošinājums</a:t>
          </a:r>
        </a:p>
      </dgm:t>
    </dgm:pt>
    <dgm:pt modelId="{5010AE6C-0BA4-4400-9987-EC434D94B86E}" type="parTrans" cxnId="{14DFF156-A440-4B3F-B2D3-60B51CCC24B5}">
      <dgm:prSet/>
      <dgm:spPr/>
      <dgm:t>
        <a:bodyPr/>
        <a:lstStyle/>
        <a:p>
          <a:endParaRPr lang="lv-LV"/>
        </a:p>
      </dgm:t>
    </dgm:pt>
    <dgm:pt modelId="{E87DAE66-3E4D-4A89-8A38-A57D13007067}" type="sibTrans" cxnId="{14DFF156-A440-4B3F-B2D3-60B51CCC24B5}">
      <dgm:prSet/>
      <dgm:spPr/>
      <dgm:t>
        <a:bodyPr/>
        <a:lstStyle/>
        <a:p>
          <a:endParaRPr lang="lv-LV"/>
        </a:p>
      </dgm:t>
    </dgm:pt>
    <dgm:pt modelId="{5C9E18BA-83DE-446A-B9E9-87EA46C52F5B}">
      <dgm:prSet phldrT="[Text]"/>
      <dgm:spPr>
        <a:solidFill>
          <a:srgbClr val="4BC3C9"/>
        </a:solidFill>
      </dgm:spPr>
      <dgm:t>
        <a:bodyPr/>
        <a:lstStyle/>
        <a:p>
          <a:r>
            <a:rPr lang="lv-LV" dirty="0"/>
            <a:t>2: Pedagogu palīgi pēc vajadzības (īpaši – sākumskolas posmā)</a:t>
          </a:r>
        </a:p>
      </dgm:t>
    </dgm:pt>
    <dgm:pt modelId="{E4FA6E52-53BB-440B-A4BE-1E55C32E6FB4}" type="parTrans" cxnId="{E683E070-D429-485B-BDA8-748A4857A369}">
      <dgm:prSet/>
      <dgm:spPr/>
      <dgm:t>
        <a:bodyPr/>
        <a:lstStyle/>
        <a:p>
          <a:endParaRPr lang="lv-LV"/>
        </a:p>
      </dgm:t>
    </dgm:pt>
    <dgm:pt modelId="{E956D174-A241-446B-930D-8BF9A6D97D33}" type="sibTrans" cxnId="{E683E070-D429-485B-BDA8-748A4857A369}">
      <dgm:prSet/>
      <dgm:spPr/>
      <dgm:t>
        <a:bodyPr/>
        <a:lstStyle/>
        <a:p>
          <a:endParaRPr lang="lv-LV"/>
        </a:p>
      </dgm:t>
    </dgm:pt>
    <dgm:pt modelId="{2D2FB9BE-1558-4B99-8F9D-BC5B14433EA3}">
      <dgm:prSet phldrT="[Text]"/>
      <dgm:spPr>
        <a:solidFill>
          <a:srgbClr val="F6C81C"/>
        </a:solidFill>
      </dgm:spPr>
      <dgm:t>
        <a:bodyPr/>
        <a:lstStyle/>
        <a:p>
          <a:r>
            <a:rPr lang="lv-LV" dirty="0"/>
            <a:t>4: Katrā skolā viena «mazāka» klase (~20-22 skolēni)</a:t>
          </a:r>
        </a:p>
      </dgm:t>
    </dgm:pt>
    <dgm:pt modelId="{EACC322B-0300-4C71-B7FF-6BD4E6471875}" type="parTrans" cxnId="{DBB53EAC-D3E5-4C02-807F-2384118869E2}">
      <dgm:prSet/>
      <dgm:spPr/>
      <dgm:t>
        <a:bodyPr/>
        <a:lstStyle/>
        <a:p>
          <a:endParaRPr lang="lv-LV"/>
        </a:p>
      </dgm:t>
    </dgm:pt>
    <dgm:pt modelId="{D8355BE0-DEBB-408B-BDB7-1767876BEC19}" type="sibTrans" cxnId="{DBB53EAC-D3E5-4C02-807F-2384118869E2}">
      <dgm:prSet/>
      <dgm:spPr/>
      <dgm:t>
        <a:bodyPr/>
        <a:lstStyle/>
        <a:p>
          <a:endParaRPr lang="lv-LV"/>
        </a:p>
      </dgm:t>
    </dgm:pt>
    <dgm:pt modelId="{77CDFDD2-07AB-4711-8CB8-346DE200393E}">
      <dgm:prSet phldrT="[Text]"/>
      <dgm:spPr>
        <a:solidFill>
          <a:srgbClr val="318F46"/>
        </a:solidFill>
      </dgm:spPr>
      <dgm:t>
        <a:bodyPr/>
        <a:lstStyle/>
        <a:p>
          <a:r>
            <a:rPr lang="lv-LV" dirty="0"/>
            <a:t>5: APU pielāgota ieviešana visās skolās</a:t>
          </a:r>
        </a:p>
      </dgm:t>
    </dgm:pt>
    <dgm:pt modelId="{25C1F6D5-8AEB-41F0-A991-C819DA2519F9}" type="parTrans" cxnId="{86F50A33-7A4E-40A1-B442-62A6DA069182}">
      <dgm:prSet/>
      <dgm:spPr/>
      <dgm:t>
        <a:bodyPr/>
        <a:lstStyle/>
        <a:p>
          <a:endParaRPr lang="lv-LV"/>
        </a:p>
      </dgm:t>
    </dgm:pt>
    <dgm:pt modelId="{9E1E3350-D074-4631-B144-8304B54005AD}" type="sibTrans" cxnId="{86F50A33-7A4E-40A1-B442-62A6DA069182}">
      <dgm:prSet/>
      <dgm:spPr/>
      <dgm:t>
        <a:bodyPr/>
        <a:lstStyle/>
        <a:p>
          <a:endParaRPr lang="lv-LV"/>
        </a:p>
      </dgm:t>
    </dgm:pt>
    <dgm:pt modelId="{7B26BE6B-4D7B-4120-8D79-1CC51B87ADE7}">
      <dgm:prSet phldrT="[Text]"/>
      <dgm:spPr>
        <a:solidFill>
          <a:srgbClr val="DC2A2B"/>
        </a:solidFill>
      </dgm:spPr>
      <dgm:t>
        <a:bodyPr/>
        <a:lstStyle/>
        <a:p>
          <a:r>
            <a:rPr lang="lv-LV" dirty="0"/>
            <a:t>3: Papildus atbalsta personāls dienestā vai izglītības iestādēs</a:t>
          </a:r>
        </a:p>
      </dgm:t>
    </dgm:pt>
    <dgm:pt modelId="{5A6B8051-D1B9-49F7-A447-02E45C312C2C}" type="sibTrans" cxnId="{DDBBB365-845F-4486-B4A7-BCE558014B01}">
      <dgm:prSet/>
      <dgm:spPr/>
      <dgm:t>
        <a:bodyPr/>
        <a:lstStyle/>
        <a:p>
          <a:endParaRPr lang="lv-LV"/>
        </a:p>
      </dgm:t>
    </dgm:pt>
    <dgm:pt modelId="{2D13AEE9-CB49-4BB2-8219-9DF6664387E7}" type="parTrans" cxnId="{DDBBB365-845F-4486-B4A7-BCE558014B01}">
      <dgm:prSet/>
      <dgm:spPr/>
      <dgm:t>
        <a:bodyPr/>
        <a:lstStyle/>
        <a:p>
          <a:endParaRPr lang="lv-LV"/>
        </a:p>
      </dgm:t>
    </dgm:pt>
    <dgm:pt modelId="{2D346C04-C17D-441A-9CF1-64B8C3726B64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lv-LV" dirty="0"/>
            <a:t>6: Atbalsts personālam, kas strādā ar bērniem ar speciālām vajadzībām</a:t>
          </a:r>
        </a:p>
      </dgm:t>
    </dgm:pt>
    <dgm:pt modelId="{240AC229-3723-49AC-854E-94AAEAD7CFB3}" type="parTrans" cxnId="{6432DBB0-45AD-4F4A-B8AE-953B6D4E61B4}">
      <dgm:prSet/>
      <dgm:spPr/>
      <dgm:t>
        <a:bodyPr/>
        <a:lstStyle/>
        <a:p>
          <a:endParaRPr lang="lv-LV"/>
        </a:p>
      </dgm:t>
    </dgm:pt>
    <dgm:pt modelId="{2396609C-8106-4E9B-A586-70652BEDC918}" type="sibTrans" cxnId="{6432DBB0-45AD-4F4A-B8AE-953B6D4E61B4}">
      <dgm:prSet/>
      <dgm:spPr/>
      <dgm:t>
        <a:bodyPr/>
        <a:lstStyle/>
        <a:p>
          <a:endParaRPr lang="lv-LV"/>
        </a:p>
      </dgm:t>
    </dgm:pt>
    <dgm:pt modelId="{71E4538D-BB9D-4C36-80EE-79D99BE6FE34}">
      <dgm:prSet/>
      <dgm:spPr>
        <a:solidFill>
          <a:srgbClr val="662D91"/>
        </a:solidFill>
      </dgm:spPr>
      <dgm:t>
        <a:bodyPr/>
        <a:lstStyle/>
        <a:p>
          <a:r>
            <a:rPr lang="lv-LV" dirty="0"/>
            <a:t>7: Pedagogu profesionālā pilnveide darbam ar bērniem speciālām vajadzībām</a:t>
          </a:r>
        </a:p>
      </dgm:t>
    </dgm:pt>
    <dgm:pt modelId="{65BBEF8A-1FE3-4A0F-80ED-95CCC8B8FAE4}" type="parTrans" cxnId="{564F13F9-D54D-4835-B2A1-F6775339E7C3}">
      <dgm:prSet/>
      <dgm:spPr/>
      <dgm:t>
        <a:bodyPr/>
        <a:lstStyle/>
        <a:p>
          <a:endParaRPr lang="lv-LV"/>
        </a:p>
      </dgm:t>
    </dgm:pt>
    <dgm:pt modelId="{92B0A878-06D8-4074-9419-8ED5F3DF4696}" type="sibTrans" cxnId="{564F13F9-D54D-4835-B2A1-F6775339E7C3}">
      <dgm:prSet/>
      <dgm:spPr/>
      <dgm:t>
        <a:bodyPr/>
        <a:lstStyle/>
        <a:p>
          <a:endParaRPr lang="lv-LV"/>
        </a:p>
      </dgm:t>
    </dgm:pt>
    <dgm:pt modelId="{01E836E2-C162-49ED-AC8A-5D70BB44AA86}" type="pres">
      <dgm:prSet presAssocID="{9D458EF1-F9C5-4F91-B7D5-3797FCC99122}" presName="linear" presStyleCnt="0">
        <dgm:presLayoutVars>
          <dgm:animLvl val="lvl"/>
          <dgm:resizeHandles val="exact"/>
        </dgm:presLayoutVars>
      </dgm:prSet>
      <dgm:spPr/>
    </dgm:pt>
    <dgm:pt modelId="{261A93E0-F869-4801-8535-6CB0DEB9BD8F}" type="pres">
      <dgm:prSet presAssocID="{BB56BE35-5C13-4AF5-8FE4-4178FF9BBBDE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B03EA1D6-2685-4E13-A4A7-B09BCAD96CBA}" type="pres">
      <dgm:prSet presAssocID="{E87DAE66-3E4D-4A89-8A38-A57D13007067}" presName="spacer" presStyleCnt="0"/>
      <dgm:spPr/>
    </dgm:pt>
    <dgm:pt modelId="{494CB391-3EB9-4B9B-AE72-78B97681F8FB}" type="pres">
      <dgm:prSet presAssocID="{5C9E18BA-83DE-446A-B9E9-87EA46C52F5B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F2A2719E-3E33-4072-9D74-817507E3A324}" type="pres">
      <dgm:prSet presAssocID="{E956D174-A241-446B-930D-8BF9A6D97D33}" presName="spacer" presStyleCnt="0"/>
      <dgm:spPr/>
    </dgm:pt>
    <dgm:pt modelId="{0CCEF14E-03D5-4D70-B4CA-06EC595D399D}" type="pres">
      <dgm:prSet presAssocID="{7B26BE6B-4D7B-4120-8D79-1CC51B87ADE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6875D94A-D6FF-4689-B0B7-BBF72AEB4F84}" type="pres">
      <dgm:prSet presAssocID="{5A6B8051-D1B9-49F7-A447-02E45C312C2C}" presName="spacer" presStyleCnt="0"/>
      <dgm:spPr/>
    </dgm:pt>
    <dgm:pt modelId="{D266D7F9-DB84-4A4B-BC6D-86331AF7DBDE}" type="pres">
      <dgm:prSet presAssocID="{2D2FB9BE-1558-4B99-8F9D-BC5B14433EA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E4FB8D0-356B-4775-850F-C823C84C5CE2}" type="pres">
      <dgm:prSet presAssocID="{D8355BE0-DEBB-408B-BDB7-1767876BEC19}" presName="spacer" presStyleCnt="0"/>
      <dgm:spPr/>
    </dgm:pt>
    <dgm:pt modelId="{C662B89C-2C98-47B8-8EB5-8BDB14054A54}" type="pres">
      <dgm:prSet presAssocID="{77CDFDD2-07AB-4711-8CB8-346DE200393E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7775D50-4A94-4BB0-885D-4A42C6F252C1}" type="pres">
      <dgm:prSet presAssocID="{9E1E3350-D074-4631-B144-8304B54005AD}" presName="spacer" presStyleCnt="0"/>
      <dgm:spPr/>
    </dgm:pt>
    <dgm:pt modelId="{164093F5-9E5E-49EB-8E93-97B1ABF558CC}" type="pres">
      <dgm:prSet presAssocID="{2D346C04-C17D-441A-9CF1-64B8C3726B64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B1541F81-852B-4996-9F22-CCA870BECAF4}" type="pres">
      <dgm:prSet presAssocID="{2396609C-8106-4E9B-A586-70652BEDC918}" presName="spacer" presStyleCnt="0"/>
      <dgm:spPr/>
    </dgm:pt>
    <dgm:pt modelId="{C80E6B45-BAE1-4D25-95A6-E7553499F0D4}" type="pres">
      <dgm:prSet presAssocID="{71E4538D-BB9D-4C36-80EE-79D99BE6FE34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E392E00-C49C-4897-8DE1-FDE79E1BCF9B}" type="presOf" srcId="{5C9E18BA-83DE-446A-B9E9-87EA46C52F5B}" destId="{494CB391-3EB9-4B9B-AE72-78B97681F8FB}" srcOrd="0" destOrd="0" presId="urn:microsoft.com/office/officeart/2005/8/layout/vList2"/>
    <dgm:cxn modelId="{D8A52203-BAF7-4BE4-B503-71EA403F3E0F}" type="presOf" srcId="{2D346C04-C17D-441A-9CF1-64B8C3726B64}" destId="{164093F5-9E5E-49EB-8E93-97B1ABF558CC}" srcOrd="0" destOrd="0" presId="urn:microsoft.com/office/officeart/2005/8/layout/vList2"/>
    <dgm:cxn modelId="{86F50A33-7A4E-40A1-B442-62A6DA069182}" srcId="{9D458EF1-F9C5-4F91-B7D5-3797FCC99122}" destId="{77CDFDD2-07AB-4711-8CB8-346DE200393E}" srcOrd="4" destOrd="0" parTransId="{25C1F6D5-8AEB-41F0-A991-C819DA2519F9}" sibTransId="{9E1E3350-D074-4631-B144-8304B54005AD}"/>
    <dgm:cxn modelId="{DDBBB365-845F-4486-B4A7-BCE558014B01}" srcId="{9D458EF1-F9C5-4F91-B7D5-3797FCC99122}" destId="{7B26BE6B-4D7B-4120-8D79-1CC51B87ADE7}" srcOrd="2" destOrd="0" parTransId="{2D13AEE9-CB49-4BB2-8219-9DF6664387E7}" sibTransId="{5A6B8051-D1B9-49F7-A447-02E45C312C2C}"/>
    <dgm:cxn modelId="{280D1F47-771B-4C65-A67B-AC9F2434F5CD}" type="presOf" srcId="{9D458EF1-F9C5-4F91-B7D5-3797FCC99122}" destId="{01E836E2-C162-49ED-AC8A-5D70BB44AA86}" srcOrd="0" destOrd="0" presId="urn:microsoft.com/office/officeart/2005/8/layout/vList2"/>
    <dgm:cxn modelId="{B8F8774F-E7A7-434F-B577-EBB7AFB30F98}" type="presOf" srcId="{7B26BE6B-4D7B-4120-8D79-1CC51B87ADE7}" destId="{0CCEF14E-03D5-4D70-B4CA-06EC595D399D}" srcOrd="0" destOrd="0" presId="urn:microsoft.com/office/officeart/2005/8/layout/vList2"/>
    <dgm:cxn modelId="{E683E070-D429-485B-BDA8-748A4857A369}" srcId="{9D458EF1-F9C5-4F91-B7D5-3797FCC99122}" destId="{5C9E18BA-83DE-446A-B9E9-87EA46C52F5B}" srcOrd="1" destOrd="0" parTransId="{E4FA6E52-53BB-440B-A4BE-1E55C32E6FB4}" sibTransId="{E956D174-A241-446B-930D-8BF9A6D97D33}"/>
    <dgm:cxn modelId="{F6DFB076-A095-44E1-AD33-3C24AA5AC0EA}" type="presOf" srcId="{2D2FB9BE-1558-4B99-8F9D-BC5B14433EA3}" destId="{D266D7F9-DB84-4A4B-BC6D-86331AF7DBDE}" srcOrd="0" destOrd="0" presId="urn:microsoft.com/office/officeart/2005/8/layout/vList2"/>
    <dgm:cxn modelId="{14DFF156-A440-4B3F-B2D3-60B51CCC24B5}" srcId="{9D458EF1-F9C5-4F91-B7D5-3797FCC99122}" destId="{BB56BE35-5C13-4AF5-8FE4-4178FF9BBBDE}" srcOrd="0" destOrd="0" parTransId="{5010AE6C-0BA4-4400-9987-EC434D94B86E}" sibTransId="{E87DAE66-3E4D-4A89-8A38-A57D13007067}"/>
    <dgm:cxn modelId="{E0FBCC89-C191-4D9E-A501-11B1EFB192DE}" type="presOf" srcId="{BB56BE35-5C13-4AF5-8FE4-4178FF9BBBDE}" destId="{261A93E0-F869-4801-8535-6CB0DEB9BD8F}" srcOrd="0" destOrd="0" presId="urn:microsoft.com/office/officeart/2005/8/layout/vList2"/>
    <dgm:cxn modelId="{DBB53EAC-D3E5-4C02-807F-2384118869E2}" srcId="{9D458EF1-F9C5-4F91-B7D5-3797FCC99122}" destId="{2D2FB9BE-1558-4B99-8F9D-BC5B14433EA3}" srcOrd="3" destOrd="0" parTransId="{EACC322B-0300-4C71-B7FF-6BD4E6471875}" sibTransId="{D8355BE0-DEBB-408B-BDB7-1767876BEC19}"/>
    <dgm:cxn modelId="{6432DBB0-45AD-4F4A-B8AE-953B6D4E61B4}" srcId="{9D458EF1-F9C5-4F91-B7D5-3797FCC99122}" destId="{2D346C04-C17D-441A-9CF1-64B8C3726B64}" srcOrd="5" destOrd="0" parTransId="{240AC229-3723-49AC-854E-94AAEAD7CFB3}" sibTransId="{2396609C-8106-4E9B-A586-70652BEDC918}"/>
    <dgm:cxn modelId="{DA89DFDD-9D9F-4892-8EAE-12BBED937362}" type="presOf" srcId="{71E4538D-BB9D-4C36-80EE-79D99BE6FE34}" destId="{C80E6B45-BAE1-4D25-95A6-E7553499F0D4}" srcOrd="0" destOrd="0" presId="urn:microsoft.com/office/officeart/2005/8/layout/vList2"/>
    <dgm:cxn modelId="{CD90CAF4-4917-4812-A005-FCE9A4ADA299}" type="presOf" srcId="{77CDFDD2-07AB-4711-8CB8-346DE200393E}" destId="{C662B89C-2C98-47B8-8EB5-8BDB14054A54}" srcOrd="0" destOrd="0" presId="urn:microsoft.com/office/officeart/2005/8/layout/vList2"/>
    <dgm:cxn modelId="{564F13F9-D54D-4835-B2A1-F6775339E7C3}" srcId="{9D458EF1-F9C5-4F91-B7D5-3797FCC99122}" destId="{71E4538D-BB9D-4C36-80EE-79D99BE6FE34}" srcOrd="6" destOrd="0" parTransId="{65BBEF8A-1FE3-4A0F-80ED-95CCC8B8FAE4}" sibTransId="{92B0A878-06D8-4074-9419-8ED5F3DF4696}"/>
    <dgm:cxn modelId="{E35E1EC4-F919-4C36-9E04-DDA4DDDFD054}" type="presParOf" srcId="{01E836E2-C162-49ED-AC8A-5D70BB44AA86}" destId="{261A93E0-F869-4801-8535-6CB0DEB9BD8F}" srcOrd="0" destOrd="0" presId="urn:microsoft.com/office/officeart/2005/8/layout/vList2"/>
    <dgm:cxn modelId="{6F9A6C99-BB11-4E74-81FC-9F2A8C1BBBE1}" type="presParOf" srcId="{01E836E2-C162-49ED-AC8A-5D70BB44AA86}" destId="{B03EA1D6-2685-4E13-A4A7-B09BCAD96CBA}" srcOrd="1" destOrd="0" presId="urn:microsoft.com/office/officeart/2005/8/layout/vList2"/>
    <dgm:cxn modelId="{BF09C019-7E74-48B3-8360-8DEE20246AA1}" type="presParOf" srcId="{01E836E2-C162-49ED-AC8A-5D70BB44AA86}" destId="{494CB391-3EB9-4B9B-AE72-78B97681F8FB}" srcOrd="2" destOrd="0" presId="urn:microsoft.com/office/officeart/2005/8/layout/vList2"/>
    <dgm:cxn modelId="{86B643E3-CD73-474C-9232-C357F8E16878}" type="presParOf" srcId="{01E836E2-C162-49ED-AC8A-5D70BB44AA86}" destId="{F2A2719E-3E33-4072-9D74-817507E3A324}" srcOrd="3" destOrd="0" presId="urn:microsoft.com/office/officeart/2005/8/layout/vList2"/>
    <dgm:cxn modelId="{7B67DF7D-FCEB-4644-A319-DEF4EB008F2D}" type="presParOf" srcId="{01E836E2-C162-49ED-AC8A-5D70BB44AA86}" destId="{0CCEF14E-03D5-4D70-B4CA-06EC595D399D}" srcOrd="4" destOrd="0" presId="urn:microsoft.com/office/officeart/2005/8/layout/vList2"/>
    <dgm:cxn modelId="{0E3555F3-F420-4497-AD67-211F869F980A}" type="presParOf" srcId="{01E836E2-C162-49ED-AC8A-5D70BB44AA86}" destId="{6875D94A-D6FF-4689-B0B7-BBF72AEB4F84}" srcOrd="5" destOrd="0" presId="urn:microsoft.com/office/officeart/2005/8/layout/vList2"/>
    <dgm:cxn modelId="{134EB2A6-0EAA-4107-B0B2-2EF51B4DBB45}" type="presParOf" srcId="{01E836E2-C162-49ED-AC8A-5D70BB44AA86}" destId="{D266D7F9-DB84-4A4B-BC6D-86331AF7DBDE}" srcOrd="6" destOrd="0" presId="urn:microsoft.com/office/officeart/2005/8/layout/vList2"/>
    <dgm:cxn modelId="{F047B37A-7BA2-4408-84E5-69C61D3751B4}" type="presParOf" srcId="{01E836E2-C162-49ED-AC8A-5D70BB44AA86}" destId="{AE4FB8D0-356B-4775-850F-C823C84C5CE2}" srcOrd="7" destOrd="0" presId="urn:microsoft.com/office/officeart/2005/8/layout/vList2"/>
    <dgm:cxn modelId="{7A3A45B6-B3E2-49BF-A06B-6BBB99EF753A}" type="presParOf" srcId="{01E836E2-C162-49ED-AC8A-5D70BB44AA86}" destId="{C662B89C-2C98-47B8-8EB5-8BDB14054A54}" srcOrd="8" destOrd="0" presId="urn:microsoft.com/office/officeart/2005/8/layout/vList2"/>
    <dgm:cxn modelId="{06925653-069E-4DD9-9947-173735D13B86}" type="presParOf" srcId="{01E836E2-C162-49ED-AC8A-5D70BB44AA86}" destId="{57775D50-4A94-4BB0-885D-4A42C6F252C1}" srcOrd="9" destOrd="0" presId="urn:microsoft.com/office/officeart/2005/8/layout/vList2"/>
    <dgm:cxn modelId="{75013378-BC5D-4DDE-98D2-D376CFCA4C9D}" type="presParOf" srcId="{01E836E2-C162-49ED-AC8A-5D70BB44AA86}" destId="{164093F5-9E5E-49EB-8E93-97B1ABF558CC}" srcOrd="10" destOrd="0" presId="urn:microsoft.com/office/officeart/2005/8/layout/vList2"/>
    <dgm:cxn modelId="{592776BC-2B82-485B-8B09-F56091B52FC3}" type="presParOf" srcId="{01E836E2-C162-49ED-AC8A-5D70BB44AA86}" destId="{B1541F81-852B-4996-9F22-CCA870BECAF4}" srcOrd="11" destOrd="0" presId="urn:microsoft.com/office/officeart/2005/8/layout/vList2"/>
    <dgm:cxn modelId="{FD8D198C-6D5D-4E1C-A855-5CBEBF303875}" type="presParOf" srcId="{01E836E2-C162-49ED-AC8A-5D70BB44AA86}" destId="{C80E6B45-BAE1-4D25-95A6-E7553499F0D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A93E0-F869-4801-8535-6CB0DEB9BD8F}">
      <dsp:nvSpPr>
        <dsp:cNvPr id="0" name=""/>
        <dsp:cNvSpPr/>
      </dsp:nvSpPr>
      <dsp:spPr>
        <a:xfrm>
          <a:off x="0" y="14762"/>
          <a:ext cx="8203252" cy="722474"/>
        </a:xfrm>
        <a:prstGeom prst="roundRect">
          <a:avLst/>
        </a:prstGeom>
        <a:solidFill>
          <a:srgbClr val="B7C9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rial" panose="020B0604020202020204" pitchFamily="34" charset="0"/>
              <a:cs typeface="Arial" panose="020B0604020202020204" pitchFamily="34" charset="0"/>
            </a:rPr>
            <a:t>1: Veidot jaunu pašvaldības PII</a:t>
          </a:r>
        </a:p>
      </dsp:txBody>
      <dsp:txXfrm>
        <a:off x="35268" y="50030"/>
        <a:ext cx="8132716" cy="651938"/>
      </dsp:txXfrm>
    </dsp:sp>
    <dsp:sp modelId="{494CB391-3EB9-4B9B-AE72-78B97681F8FB}">
      <dsp:nvSpPr>
        <dsp:cNvPr id="0" name=""/>
        <dsp:cNvSpPr/>
      </dsp:nvSpPr>
      <dsp:spPr>
        <a:xfrm>
          <a:off x="0" y="791957"/>
          <a:ext cx="8203252" cy="722474"/>
        </a:xfrm>
        <a:prstGeom prst="roundRect">
          <a:avLst/>
        </a:prstGeom>
        <a:solidFill>
          <a:srgbClr val="4BC3C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rial" panose="020B0604020202020204" pitchFamily="34" charset="0"/>
              <a:cs typeface="Arial" panose="020B0604020202020204" pitchFamily="34" charset="0"/>
            </a:rPr>
            <a:t>2: Attīstīt ilgtermiņa sadarbību ar privātajām PII</a:t>
          </a:r>
        </a:p>
      </dsp:txBody>
      <dsp:txXfrm>
        <a:off x="35268" y="827225"/>
        <a:ext cx="8132716" cy="651938"/>
      </dsp:txXfrm>
    </dsp:sp>
    <dsp:sp modelId="{0CCEF14E-03D5-4D70-B4CA-06EC595D399D}">
      <dsp:nvSpPr>
        <dsp:cNvPr id="0" name=""/>
        <dsp:cNvSpPr/>
      </dsp:nvSpPr>
      <dsp:spPr>
        <a:xfrm>
          <a:off x="0" y="1569152"/>
          <a:ext cx="8203252" cy="722474"/>
        </a:xfrm>
        <a:prstGeom prst="roundRect">
          <a:avLst/>
        </a:prstGeom>
        <a:solidFill>
          <a:srgbClr val="DC2A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rial" panose="020B0604020202020204" pitchFamily="34" charset="0"/>
              <a:cs typeface="Arial" panose="020B0604020202020204" pitchFamily="34" charset="0"/>
            </a:rPr>
            <a:t>3: Atbalstīt aukļu pakalpojumu attīstību</a:t>
          </a:r>
        </a:p>
      </dsp:txBody>
      <dsp:txXfrm>
        <a:off x="35268" y="1604420"/>
        <a:ext cx="8132716" cy="651938"/>
      </dsp:txXfrm>
    </dsp:sp>
    <dsp:sp modelId="{D266D7F9-DB84-4A4B-BC6D-86331AF7DBDE}">
      <dsp:nvSpPr>
        <dsp:cNvPr id="0" name=""/>
        <dsp:cNvSpPr/>
      </dsp:nvSpPr>
      <dsp:spPr>
        <a:xfrm>
          <a:off x="0" y="2346347"/>
          <a:ext cx="8203252" cy="722474"/>
        </a:xfrm>
        <a:prstGeom prst="roundRect">
          <a:avLst/>
        </a:prstGeom>
        <a:solidFill>
          <a:srgbClr val="F6C8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rial" panose="020B0604020202020204" pitchFamily="34" charset="0"/>
              <a:cs typeface="Arial" panose="020B0604020202020204" pitchFamily="34" charset="0"/>
            </a:rPr>
            <a:t>4: Piedāvāt 5-6 gadīgo bērnu apmācības grupas</a:t>
          </a:r>
        </a:p>
      </dsp:txBody>
      <dsp:txXfrm>
        <a:off x="35268" y="2381615"/>
        <a:ext cx="8132716" cy="651938"/>
      </dsp:txXfrm>
    </dsp:sp>
    <dsp:sp modelId="{C662B89C-2C98-47B8-8EB5-8BDB14054A54}">
      <dsp:nvSpPr>
        <dsp:cNvPr id="0" name=""/>
        <dsp:cNvSpPr/>
      </dsp:nvSpPr>
      <dsp:spPr>
        <a:xfrm>
          <a:off x="0" y="3123542"/>
          <a:ext cx="8203252" cy="722474"/>
        </a:xfrm>
        <a:prstGeom prst="roundRect">
          <a:avLst/>
        </a:prstGeom>
        <a:solidFill>
          <a:srgbClr val="318F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rial" panose="020B0604020202020204" pitchFamily="34" charset="0"/>
              <a:cs typeface="Arial" panose="020B0604020202020204" pitchFamily="34" charset="0"/>
            </a:rPr>
            <a:t>5: Attīstīt citus pakalpojums mazākajiem – pieskatīšana, pulciņi, «skoliņas», utt.</a:t>
          </a:r>
        </a:p>
      </dsp:txBody>
      <dsp:txXfrm>
        <a:off x="35268" y="3158810"/>
        <a:ext cx="8132716" cy="651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A93E0-F869-4801-8535-6CB0DEB9BD8F}">
      <dsp:nvSpPr>
        <dsp:cNvPr id="0" name=""/>
        <dsp:cNvSpPr/>
      </dsp:nvSpPr>
      <dsp:spPr>
        <a:xfrm>
          <a:off x="0" y="6070"/>
          <a:ext cx="7874000" cy="753480"/>
        </a:xfrm>
        <a:prstGeom prst="roundRect">
          <a:avLst/>
        </a:prstGeom>
        <a:solidFill>
          <a:srgbClr val="B7C9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1: No 2021. gada atvērt 10. klases esošajās pamatskolās</a:t>
          </a:r>
        </a:p>
      </dsp:txBody>
      <dsp:txXfrm>
        <a:off x="36782" y="42852"/>
        <a:ext cx="7800436" cy="679916"/>
      </dsp:txXfrm>
    </dsp:sp>
    <dsp:sp modelId="{494CB391-3EB9-4B9B-AE72-78B97681F8FB}">
      <dsp:nvSpPr>
        <dsp:cNvPr id="0" name=""/>
        <dsp:cNvSpPr/>
      </dsp:nvSpPr>
      <dsp:spPr>
        <a:xfrm>
          <a:off x="0" y="840190"/>
          <a:ext cx="7874000" cy="753480"/>
        </a:xfrm>
        <a:prstGeom prst="roundRect">
          <a:avLst/>
        </a:prstGeom>
        <a:solidFill>
          <a:srgbClr val="4BC3C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2: Veidot jaunu izglītības iestādi</a:t>
          </a:r>
        </a:p>
      </dsp:txBody>
      <dsp:txXfrm>
        <a:off x="36782" y="876972"/>
        <a:ext cx="7800436" cy="679916"/>
      </dsp:txXfrm>
    </dsp:sp>
    <dsp:sp modelId="{0CCEF14E-03D5-4D70-B4CA-06EC595D399D}">
      <dsp:nvSpPr>
        <dsp:cNvPr id="0" name=""/>
        <dsp:cNvSpPr/>
      </dsp:nvSpPr>
      <dsp:spPr>
        <a:xfrm>
          <a:off x="0" y="1674310"/>
          <a:ext cx="7874000" cy="753480"/>
        </a:xfrm>
        <a:prstGeom prst="roundRect">
          <a:avLst/>
        </a:prstGeom>
        <a:solidFill>
          <a:srgbClr val="DC2A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3: Kāpināt vidējās izglītības kapacitāti ģimnāzijā, mazinot/atsakoties no sākumskolas posma</a:t>
          </a:r>
        </a:p>
      </dsp:txBody>
      <dsp:txXfrm>
        <a:off x="36782" y="1711092"/>
        <a:ext cx="7800436" cy="679916"/>
      </dsp:txXfrm>
    </dsp:sp>
    <dsp:sp modelId="{D266D7F9-DB84-4A4B-BC6D-86331AF7DBDE}">
      <dsp:nvSpPr>
        <dsp:cNvPr id="0" name=""/>
        <dsp:cNvSpPr/>
      </dsp:nvSpPr>
      <dsp:spPr>
        <a:xfrm>
          <a:off x="0" y="2508430"/>
          <a:ext cx="7874000" cy="753480"/>
        </a:xfrm>
        <a:prstGeom prst="roundRect">
          <a:avLst/>
        </a:prstGeom>
        <a:solidFill>
          <a:srgbClr val="F6C8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4: Skolu specializācija</a:t>
          </a:r>
        </a:p>
      </dsp:txBody>
      <dsp:txXfrm>
        <a:off x="36782" y="2545212"/>
        <a:ext cx="7800436" cy="679916"/>
      </dsp:txXfrm>
    </dsp:sp>
    <dsp:sp modelId="{C662B89C-2C98-47B8-8EB5-8BDB14054A54}">
      <dsp:nvSpPr>
        <dsp:cNvPr id="0" name=""/>
        <dsp:cNvSpPr/>
      </dsp:nvSpPr>
      <dsp:spPr>
        <a:xfrm>
          <a:off x="0" y="3342550"/>
          <a:ext cx="7874000" cy="753480"/>
        </a:xfrm>
        <a:prstGeom prst="roundRect">
          <a:avLst/>
        </a:prstGeom>
        <a:solidFill>
          <a:srgbClr val="318F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latin typeface="Arial" panose="020B0604020202020204" pitchFamily="34" charset="0"/>
              <a:cs typeface="Arial" panose="020B0604020202020204" pitchFamily="34" charset="0"/>
            </a:rPr>
            <a:t>5: Cits?</a:t>
          </a:r>
          <a:endParaRPr lang="lv-LV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782" y="3379332"/>
        <a:ext cx="7800436" cy="6799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A93E0-F869-4801-8535-6CB0DEB9BD8F}">
      <dsp:nvSpPr>
        <dsp:cNvPr id="0" name=""/>
        <dsp:cNvSpPr/>
      </dsp:nvSpPr>
      <dsp:spPr>
        <a:xfrm>
          <a:off x="0" y="19761"/>
          <a:ext cx="7188200" cy="955597"/>
        </a:xfrm>
        <a:prstGeom prst="roundRect">
          <a:avLst/>
        </a:prstGeom>
        <a:solidFill>
          <a:srgbClr val="B7C9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1: Attīstīt interešu izglītību ārpus izglītības iestādēm – muzejs, bibliotēka, dienas centrs…</a:t>
          </a:r>
        </a:p>
      </dsp:txBody>
      <dsp:txXfrm>
        <a:off x="46648" y="66409"/>
        <a:ext cx="7094904" cy="862301"/>
      </dsp:txXfrm>
    </dsp:sp>
    <dsp:sp modelId="{494CB391-3EB9-4B9B-AE72-78B97681F8FB}">
      <dsp:nvSpPr>
        <dsp:cNvPr id="0" name=""/>
        <dsp:cNvSpPr/>
      </dsp:nvSpPr>
      <dsp:spPr>
        <a:xfrm>
          <a:off x="0" y="1027199"/>
          <a:ext cx="7188200" cy="955597"/>
        </a:xfrm>
        <a:prstGeom prst="roundRect">
          <a:avLst/>
        </a:prstGeom>
        <a:solidFill>
          <a:srgbClr val="4BC3C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2: Veidot interešu izglītības centru (jaunrades nams, kompetenču centrs, u.tml.) sinerģijā ar mūžizglītības attīstību</a:t>
          </a:r>
        </a:p>
      </dsp:txBody>
      <dsp:txXfrm>
        <a:off x="46648" y="1073847"/>
        <a:ext cx="7094904" cy="862301"/>
      </dsp:txXfrm>
    </dsp:sp>
    <dsp:sp modelId="{0CCEF14E-03D5-4D70-B4CA-06EC595D399D}">
      <dsp:nvSpPr>
        <dsp:cNvPr id="0" name=""/>
        <dsp:cNvSpPr/>
      </dsp:nvSpPr>
      <dsp:spPr>
        <a:xfrm>
          <a:off x="0" y="2034637"/>
          <a:ext cx="7188200" cy="955597"/>
        </a:xfrm>
        <a:prstGeom prst="roundRect">
          <a:avLst/>
        </a:prstGeom>
        <a:solidFill>
          <a:srgbClr val="DC2A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3: Bezmaksas interešu izglītība pirmsskolā</a:t>
          </a:r>
        </a:p>
      </dsp:txBody>
      <dsp:txXfrm>
        <a:off x="46648" y="2081285"/>
        <a:ext cx="7094904" cy="862301"/>
      </dsp:txXfrm>
    </dsp:sp>
    <dsp:sp modelId="{D266D7F9-DB84-4A4B-BC6D-86331AF7DBDE}">
      <dsp:nvSpPr>
        <dsp:cNvPr id="0" name=""/>
        <dsp:cNvSpPr/>
      </dsp:nvSpPr>
      <dsp:spPr>
        <a:xfrm>
          <a:off x="0" y="3042074"/>
          <a:ext cx="7188200" cy="955597"/>
        </a:xfrm>
        <a:prstGeom prst="roundRect">
          <a:avLst/>
        </a:prstGeom>
        <a:solidFill>
          <a:srgbClr val="F6C8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Arial" panose="020B0604020202020204" pitchFamily="34" charset="0"/>
              <a:cs typeface="Arial" panose="020B0604020202020204" pitchFamily="34" charset="0"/>
            </a:rPr>
            <a:t>4: «Starpdisciplinārs» interešu izglītības klāsts – debates, retorika, projektu vadība, pētniecība, vide un ekoloģija, pilsētvides attīstība, sociālie skolēnu uzņēmumi, aviācija, arhitektūra…</a:t>
          </a:r>
        </a:p>
      </dsp:txBody>
      <dsp:txXfrm>
        <a:off x="46648" y="3088722"/>
        <a:ext cx="7094904" cy="8623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A93E0-F869-4801-8535-6CB0DEB9BD8F}">
      <dsp:nvSpPr>
        <dsp:cNvPr id="0" name=""/>
        <dsp:cNvSpPr/>
      </dsp:nvSpPr>
      <dsp:spPr>
        <a:xfrm>
          <a:off x="0" y="307650"/>
          <a:ext cx="7188200" cy="760500"/>
        </a:xfrm>
        <a:prstGeom prst="roundRect">
          <a:avLst/>
        </a:prstGeom>
        <a:solidFill>
          <a:srgbClr val="B7C9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1: Veidot pieaugušo izglītības centru</a:t>
          </a:r>
        </a:p>
      </dsp:txBody>
      <dsp:txXfrm>
        <a:off x="37125" y="344775"/>
        <a:ext cx="7113950" cy="686250"/>
      </dsp:txXfrm>
    </dsp:sp>
    <dsp:sp modelId="{494CB391-3EB9-4B9B-AE72-78B97681F8FB}">
      <dsp:nvSpPr>
        <dsp:cNvPr id="0" name=""/>
        <dsp:cNvSpPr/>
      </dsp:nvSpPr>
      <dsp:spPr>
        <a:xfrm>
          <a:off x="0" y="1125750"/>
          <a:ext cx="7188200" cy="760500"/>
        </a:xfrm>
        <a:prstGeom prst="roundRect">
          <a:avLst/>
        </a:prstGeom>
        <a:solidFill>
          <a:srgbClr val="4BC3C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2: Deleģējuma līgumi privātajiem pieaugušo izglītotājiem</a:t>
          </a:r>
        </a:p>
      </dsp:txBody>
      <dsp:txXfrm>
        <a:off x="37125" y="1162875"/>
        <a:ext cx="7113950" cy="686250"/>
      </dsp:txXfrm>
    </dsp:sp>
    <dsp:sp modelId="{0CCEF14E-03D5-4D70-B4CA-06EC595D399D}">
      <dsp:nvSpPr>
        <dsp:cNvPr id="0" name=""/>
        <dsp:cNvSpPr/>
      </dsp:nvSpPr>
      <dsp:spPr>
        <a:xfrm>
          <a:off x="0" y="1943850"/>
          <a:ext cx="7188200" cy="760500"/>
        </a:xfrm>
        <a:prstGeom prst="roundRect">
          <a:avLst/>
        </a:prstGeom>
        <a:solidFill>
          <a:srgbClr val="DC2A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3:Izmantot Rīgas piedāvājumu («</a:t>
          </a:r>
          <a:r>
            <a:rPr lang="lv-LV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vaučeru</a:t>
          </a: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») sistēma</a:t>
          </a:r>
        </a:p>
      </dsp:txBody>
      <dsp:txXfrm>
        <a:off x="37125" y="1980975"/>
        <a:ext cx="7113950" cy="686250"/>
      </dsp:txXfrm>
    </dsp:sp>
    <dsp:sp modelId="{D266D7F9-DB84-4A4B-BC6D-86331AF7DBDE}">
      <dsp:nvSpPr>
        <dsp:cNvPr id="0" name=""/>
        <dsp:cNvSpPr/>
      </dsp:nvSpPr>
      <dsp:spPr>
        <a:xfrm>
          <a:off x="0" y="2761950"/>
          <a:ext cx="7188200" cy="760500"/>
        </a:xfrm>
        <a:prstGeom prst="roundRect">
          <a:avLst/>
        </a:prstGeom>
        <a:solidFill>
          <a:srgbClr val="F6C8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4: Mērķa grupas: vecāki, iedzīvotāji, kas atgriežas darba tirgū, </a:t>
          </a:r>
          <a:r>
            <a:rPr lang="lv-LV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pārkvalifikācija</a:t>
          </a: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 vai kvalifikācijas celšana, seniori </a:t>
          </a:r>
        </a:p>
      </dsp:txBody>
      <dsp:txXfrm>
        <a:off x="37125" y="2799075"/>
        <a:ext cx="7113950" cy="686250"/>
      </dsp:txXfrm>
    </dsp:sp>
    <dsp:sp modelId="{C662B89C-2C98-47B8-8EB5-8BDB14054A54}">
      <dsp:nvSpPr>
        <dsp:cNvPr id="0" name=""/>
        <dsp:cNvSpPr/>
      </dsp:nvSpPr>
      <dsp:spPr>
        <a:xfrm>
          <a:off x="0" y="3580050"/>
          <a:ext cx="7188200" cy="760500"/>
        </a:xfrm>
        <a:prstGeom prst="roundRect">
          <a:avLst/>
        </a:prstGeom>
        <a:solidFill>
          <a:srgbClr val="318F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5: Tēmas: : </a:t>
          </a:r>
          <a:r>
            <a:rPr lang="lv-LV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uzņēmējspējas</a:t>
          </a:r>
          <a:r>
            <a:rPr lang="lv-LV" sz="2000" kern="1200" dirty="0">
              <a:latin typeface="Arial" panose="020B0604020202020204" pitchFamily="34" charset="0"/>
              <a:cs typeface="Arial" panose="020B0604020202020204" pitchFamily="34" charset="0"/>
            </a:rPr>
            <a:t>, māksla un mūzika, digitālās prasmes, komandas un projektu vadība, resursu plānošana</a:t>
          </a:r>
        </a:p>
      </dsp:txBody>
      <dsp:txXfrm>
        <a:off x="37125" y="3617175"/>
        <a:ext cx="7113950" cy="6862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A93E0-F869-4801-8535-6CB0DEB9BD8F}">
      <dsp:nvSpPr>
        <dsp:cNvPr id="0" name=""/>
        <dsp:cNvSpPr/>
      </dsp:nvSpPr>
      <dsp:spPr>
        <a:xfrm>
          <a:off x="0" y="635645"/>
          <a:ext cx="8029222" cy="458493"/>
        </a:xfrm>
        <a:prstGeom prst="roundRect">
          <a:avLst/>
        </a:prstGeom>
        <a:solidFill>
          <a:srgbClr val="B7C9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rial" panose="020B0604020202020204" pitchFamily="34" charset="0"/>
              <a:cs typeface="Arial" panose="020B0604020202020204" pitchFamily="34" charset="0"/>
            </a:rPr>
            <a:t>1: Jāpalielina atbalsta personāla nodrošinājums</a:t>
          </a:r>
        </a:p>
      </dsp:txBody>
      <dsp:txXfrm>
        <a:off x="22382" y="658027"/>
        <a:ext cx="7984458" cy="413729"/>
      </dsp:txXfrm>
    </dsp:sp>
    <dsp:sp modelId="{494CB391-3EB9-4B9B-AE72-78B97681F8FB}">
      <dsp:nvSpPr>
        <dsp:cNvPr id="0" name=""/>
        <dsp:cNvSpPr/>
      </dsp:nvSpPr>
      <dsp:spPr>
        <a:xfrm>
          <a:off x="0" y="1148859"/>
          <a:ext cx="8029222" cy="458493"/>
        </a:xfrm>
        <a:prstGeom prst="roundRect">
          <a:avLst/>
        </a:prstGeom>
        <a:solidFill>
          <a:srgbClr val="4BC3C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2: Pedagogu palīgi pēc vajadzības (īpaši – sākumskolas posmā)</a:t>
          </a:r>
        </a:p>
      </dsp:txBody>
      <dsp:txXfrm>
        <a:off x="22382" y="1171241"/>
        <a:ext cx="7984458" cy="413729"/>
      </dsp:txXfrm>
    </dsp:sp>
    <dsp:sp modelId="{0CCEF14E-03D5-4D70-B4CA-06EC595D399D}">
      <dsp:nvSpPr>
        <dsp:cNvPr id="0" name=""/>
        <dsp:cNvSpPr/>
      </dsp:nvSpPr>
      <dsp:spPr>
        <a:xfrm>
          <a:off x="0" y="1662072"/>
          <a:ext cx="8029222" cy="458493"/>
        </a:xfrm>
        <a:prstGeom prst="roundRect">
          <a:avLst/>
        </a:prstGeom>
        <a:solidFill>
          <a:srgbClr val="DC2A2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3: Papildus atbalsta personāls dienestā vai izglītības iestādēs</a:t>
          </a:r>
        </a:p>
      </dsp:txBody>
      <dsp:txXfrm>
        <a:off x="22382" y="1684454"/>
        <a:ext cx="7984458" cy="413729"/>
      </dsp:txXfrm>
    </dsp:sp>
    <dsp:sp modelId="{D266D7F9-DB84-4A4B-BC6D-86331AF7DBDE}">
      <dsp:nvSpPr>
        <dsp:cNvPr id="0" name=""/>
        <dsp:cNvSpPr/>
      </dsp:nvSpPr>
      <dsp:spPr>
        <a:xfrm>
          <a:off x="0" y="2175286"/>
          <a:ext cx="8029222" cy="458493"/>
        </a:xfrm>
        <a:prstGeom prst="roundRect">
          <a:avLst/>
        </a:prstGeom>
        <a:solidFill>
          <a:srgbClr val="F6C8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4: Katrā skolā viena «mazāka» klase (~20-22 skolēni)</a:t>
          </a:r>
        </a:p>
      </dsp:txBody>
      <dsp:txXfrm>
        <a:off x="22382" y="2197668"/>
        <a:ext cx="7984458" cy="413729"/>
      </dsp:txXfrm>
    </dsp:sp>
    <dsp:sp modelId="{C662B89C-2C98-47B8-8EB5-8BDB14054A54}">
      <dsp:nvSpPr>
        <dsp:cNvPr id="0" name=""/>
        <dsp:cNvSpPr/>
      </dsp:nvSpPr>
      <dsp:spPr>
        <a:xfrm>
          <a:off x="0" y="2688500"/>
          <a:ext cx="8029222" cy="458493"/>
        </a:xfrm>
        <a:prstGeom prst="roundRect">
          <a:avLst/>
        </a:prstGeom>
        <a:solidFill>
          <a:srgbClr val="318F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5: APU pielāgota ieviešana visās skolās</a:t>
          </a:r>
        </a:p>
      </dsp:txBody>
      <dsp:txXfrm>
        <a:off x="22382" y="2710882"/>
        <a:ext cx="7984458" cy="413729"/>
      </dsp:txXfrm>
    </dsp:sp>
    <dsp:sp modelId="{164093F5-9E5E-49EB-8E93-97B1ABF558CC}">
      <dsp:nvSpPr>
        <dsp:cNvPr id="0" name=""/>
        <dsp:cNvSpPr/>
      </dsp:nvSpPr>
      <dsp:spPr>
        <a:xfrm>
          <a:off x="0" y="3201714"/>
          <a:ext cx="8029222" cy="458493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6: Atbalsts personālam, kas strādā ar bērniem ar speciālām vajadzībām</a:t>
          </a:r>
        </a:p>
      </dsp:txBody>
      <dsp:txXfrm>
        <a:off x="22382" y="3224096"/>
        <a:ext cx="7984458" cy="413729"/>
      </dsp:txXfrm>
    </dsp:sp>
    <dsp:sp modelId="{C80E6B45-BAE1-4D25-95A6-E7553499F0D4}">
      <dsp:nvSpPr>
        <dsp:cNvPr id="0" name=""/>
        <dsp:cNvSpPr/>
      </dsp:nvSpPr>
      <dsp:spPr>
        <a:xfrm>
          <a:off x="0" y="3714927"/>
          <a:ext cx="8029222" cy="458493"/>
        </a:xfrm>
        <a:prstGeom prst="roundRect">
          <a:avLst/>
        </a:prstGeom>
        <a:solidFill>
          <a:srgbClr val="662D9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7: Pedagogu profesionālā pilnveide darbam ar bērniem speciālām vajadzībām</a:t>
          </a:r>
        </a:p>
      </dsp:txBody>
      <dsp:txXfrm>
        <a:off x="22382" y="3737309"/>
        <a:ext cx="7984458" cy="413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EB21A-5E21-4941-A780-3A5BDFD4AFB4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5DEAD-DFA8-4DBB-817F-C6133CD5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18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2C2AA-AEED-4BAE-9B21-9D99DE856D6F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44BD0-88AA-4E07-BB38-86493CAC6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3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44BD0-88AA-4E07-BB38-86493CAC60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73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44BD0-88AA-4E07-BB38-86493CAC60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63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44BD0-88AA-4E07-BB38-86493CAC60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64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550" y="180609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494" y="3561865"/>
            <a:ext cx="6400800" cy="2724657"/>
          </a:xfrm>
        </p:spPr>
        <p:txBody>
          <a:bodyPr/>
          <a:lstStyle>
            <a:lvl1pPr marL="0" indent="0" algn="l">
              <a:buNone/>
              <a:defRPr>
                <a:solidFill>
                  <a:srgbClr val="58595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9336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53846" cy="46863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2654" y="1600200"/>
            <a:ext cx="4153846" cy="46863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601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1952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2595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91" y="4809146"/>
            <a:ext cx="671260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7391" y="621321"/>
            <a:ext cx="6712606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91" y="5375884"/>
            <a:ext cx="6712606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2524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836932" y="3214686"/>
            <a:ext cx="80713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600">
                <a:solidFill>
                  <a:srgbClr val="662D9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083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03252" cy="4643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028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53846" cy="46863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2654" y="1600200"/>
            <a:ext cx="4153846" cy="46863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080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742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747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91" y="4809146"/>
            <a:ext cx="671260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7391" y="621321"/>
            <a:ext cx="6712606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391" y="5375884"/>
            <a:ext cx="6712606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70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836932" y="3214686"/>
            <a:ext cx="80713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600">
                <a:solidFill>
                  <a:srgbClr val="662D9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706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550" y="180609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494" y="3561865"/>
            <a:ext cx="6400800" cy="2724657"/>
          </a:xfrm>
        </p:spPr>
        <p:txBody>
          <a:bodyPr/>
          <a:lstStyle>
            <a:lvl1pPr marL="0" indent="0" algn="l">
              <a:buNone/>
              <a:defRPr>
                <a:solidFill>
                  <a:srgbClr val="58595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71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03252" cy="4643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221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Dynamic ppt_B_detalas-03.png"/>
          <p:cNvPicPr>
            <a:picLocks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" y="0"/>
            <a:ext cx="91381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2" y="233363"/>
            <a:ext cx="609306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2" y="1643063"/>
            <a:ext cx="8203223" cy="478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TextBox 5"/>
          <p:cNvSpPr txBox="1"/>
          <p:nvPr userDrawn="1"/>
        </p:nvSpPr>
        <p:spPr>
          <a:xfrm rot="16200000">
            <a:off x="-1781025" y="4273923"/>
            <a:ext cx="37928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kern="1200" noProof="0" dirty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©</a:t>
            </a:r>
            <a:r>
              <a:rPr lang="en-GB" sz="900" kern="1200" baseline="0" noProof="0" dirty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 </a:t>
            </a:r>
            <a:r>
              <a:rPr lang="en-GB" sz="900" kern="1200" noProof="0" dirty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Dynamic University</a:t>
            </a:r>
            <a:r>
              <a:rPr lang="lv-LV" sz="900" kern="1200" noProof="0" dirty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 SIA</a:t>
            </a:r>
            <a:r>
              <a:rPr lang="en-GB" sz="900" kern="1200" noProof="0" dirty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, 201</a:t>
            </a:r>
            <a:r>
              <a:rPr lang="lv-LV" sz="900" kern="1200" noProof="0" dirty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9</a:t>
            </a:r>
            <a:endParaRPr lang="en-GB" sz="900" kern="1200" noProof="0" dirty="0">
              <a:solidFill>
                <a:srgbClr val="58595B"/>
              </a:solidFill>
              <a:latin typeface="Franklin Gothic Boo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72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8" r:id="rId7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662D9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Dynamic ppt_B_detalas-03.png"/>
          <p:cNvPicPr>
            <a:picLocks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" y="0"/>
            <a:ext cx="91381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2" y="233363"/>
            <a:ext cx="609306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2" y="1643063"/>
            <a:ext cx="8203223" cy="478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Box 4"/>
          <p:cNvSpPr txBox="1"/>
          <p:nvPr userDrawn="1"/>
        </p:nvSpPr>
        <p:spPr>
          <a:xfrm rot="16200000">
            <a:off x="-1781025" y="4273923"/>
            <a:ext cx="37928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kern="1200" noProof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©</a:t>
            </a:r>
            <a:r>
              <a:rPr lang="en-GB" sz="900" kern="1200" baseline="0" noProof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 </a:t>
            </a:r>
            <a:r>
              <a:rPr lang="en-GB" sz="900" kern="1200" noProof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Dynamic University</a:t>
            </a:r>
            <a:r>
              <a:rPr lang="lv-LV" sz="900" kern="1200" noProof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 SIA</a:t>
            </a:r>
            <a:r>
              <a:rPr lang="en-GB" sz="900" kern="1200" noProof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, 201</a:t>
            </a:r>
            <a:r>
              <a:rPr lang="lv-LV" sz="900" kern="1200" noProof="0">
                <a:solidFill>
                  <a:srgbClr val="58595B"/>
                </a:solidFill>
                <a:latin typeface="Franklin Gothic Book" pitchFamily="34" charset="0"/>
                <a:ea typeface="+mn-ea"/>
                <a:cs typeface="+mn-cs"/>
              </a:rPr>
              <a:t>8</a:t>
            </a:r>
            <a:endParaRPr lang="en-GB" sz="900" kern="1200" noProof="0">
              <a:solidFill>
                <a:srgbClr val="58595B"/>
              </a:solidFill>
              <a:latin typeface="Franklin Gothic Boo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609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662D9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662D91"/>
          </a:solidFill>
          <a:latin typeface="DINPro-Bold" pitchFamily="50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0"/>
        </a:buBlip>
        <a:defRPr sz="24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8595B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AFE668C-F986-476B-AA87-0E21A6493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33" y="2923338"/>
            <a:ext cx="8649333" cy="3016797"/>
          </a:xfrm>
        </p:spPr>
        <p:txBody>
          <a:bodyPr/>
          <a:lstStyle/>
          <a:p>
            <a:pPr algn="ctr"/>
            <a:r>
              <a:rPr lang="lv-LV" cap="all" dirty="0">
                <a:solidFill>
                  <a:srgbClr val="318F46"/>
                </a:solidFill>
              </a:rPr>
              <a:t>Mārupes novada </a:t>
            </a:r>
            <a:br>
              <a:rPr lang="lv-LV" cap="all" dirty="0">
                <a:solidFill>
                  <a:srgbClr val="318F46"/>
                </a:solidFill>
              </a:rPr>
            </a:br>
            <a:r>
              <a:rPr lang="lv-LV" cap="all" dirty="0">
                <a:solidFill>
                  <a:srgbClr val="318F46"/>
                </a:solidFill>
              </a:rPr>
              <a:t>Izglītības attīstības stratēģija </a:t>
            </a:r>
            <a:br>
              <a:rPr lang="lv-LV" cap="all" dirty="0">
                <a:solidFill>
                  <a:srgbClr val="318F46"/>
                </a:solidFill>
              </a:rPr>
            </a:br>
            <a:r>
              <a:rPr lang="lv-LV" cap="all" dirty="0">
                <a:solidFill>
                  <a:srgbClr val="318F46"/>
                </a:solidFill>
              </a:rPr>
              <a:t>2020.-2026. gadam</a:t>
            </a:r>
            <a:br>
              <a:rPr lang="lv-LV" sz="2800" cap="all" dirty="0">
                <a:solidFill>
                  <a:srgbClr val="318F46"/>
                </a:solidFill>
              </a:rPr>
            </a:br>
            <a:br>
              <a:rPr lang="lv-LV" dirty="0">
                <a:solidFill>
                  <a:schemeClr val="accent5"/>
                </a:solidFill>
              </a:rPr>
            </a:br>
            <a:r>
              <a:rPr lang="lv-LV" sz="2800" dirty="0">
                <a:solidFill>
                  <a:srgbClr val="B7C93B"/>
                </a:solidFill>
              </a:rPr>
              <a:t>DARBSEMINĀRS</a:t>
            </a:r>
            <a:br>
              <a:rPr lang="lv-LV" sz="2800" dirty="0">
                <a:solidFill>
                  <a:srgbClr val="B7C93B"/>
                </a:solidFill>
              </a:rPr>
            </a:br>
            <a:r>
              <a:rPr lang="lv-LV" sz="2800" dirty="0">
                <a:solidFill>
                  <a:srgbClr val="B7C93B"/>
                </a:solidFill>
              </a:rPr>
              <a:t>13.05.2019.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E423CD-6C59-48EF-9216-28FD900AA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78" y="181628"/>
            <a:ext cx="3961622" cy="193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30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2" y="0"/>
            <a:ext cx="6093069" cy="1143000"/>
          </a:xfrm>
        </p:spPr>
        <p:txBody>
          <a:bodyPr/>
          <a:lstStyle/>
          <a:p>
            <a:r>
              <a:rPr lang="lv-LV" dirty="0"/>
              <a:t>PAMATA IZGLĪTĪBA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C842CB-C30A-4FF1-B008-2998F49B484A}"/>
              </a:ext>
            </a:extLst>
          </p:cNvPr>
          <p:cNvSpPr txBox="1">
            <a:spLocks/>
          </p:cNvSpPr>
          <p:nvPr/>
        </p:nvSpPr>
        <p:spPr bwMode="auto">
          <a:xfrm>
            <a:off x="228127" y="5214950"/>
            <a:ext cx="8661398" cy="14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lv-LV" sz="2000" dirty="0"/>
              <a:t>~35% 1.-9. klašu skolēnu no Mārupes novada mācās citās pašvaldībās.</a:t>
            </a:r>
          </a:p>
          <a:p>
            <a:pPr lvl="0"/>
            <a:r>
              <a:rPr lang="lv-LV" sz="2000" dirty="0"/>
              <a:t>~15% 1.-9. klašu skolēnu Mārupes novada izglītības iestādēs ir no citām pašvaldībām.</a:t>
            </a:r>
            <a:endParaRPr lang="en-US" sz="2000" dirty="0"/>
          </a:p>
          <a:p>
            <a:pPr lvl="0"/>
            <a:r>
              <a:rPr lang="lv-LV" sz="2000" dirty="0"/>
              <a:t>Esošā pamatskolu kapacitāte ir pietiekama līdz 2030. gadam.</a:t>
            </a:r>
          </a:p>
          <a:p>
            <a:pPr>
              <a:spcAft>
                <a:spcPts val="600"/>
              </a:spcAft>
            </a:pPr>
            <a:endParaRPr lang="lv-LV" dirty="0"/>
          </a:p>
          <a:p>
            <a:pPr>
              <a:spcAft>
                <a:spcPts val="600"/>
              </a:spcAft>
            </a:pPr>
            <a:endParaRPr lang="lv-LV" sz="1400" dirty="0"/>
          </a:p>
          <a:p>
            <a:pPr marL="457200" lvl="1" indent="0">
              <a:spcAft>
                <a:spcPts val="600"/>
              </a:spcAft>
              <a:buFont typeface="Arial" charset="0"/>
              <a:buNone/>
            </a:pPr>
            <a:endParaRPr lang="lv-LV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2CCB8EF-620C-4187-BC73-DA15A0E851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9704148"/>
              </p:ext>
            </p:extLst>
          </p:nvPr>
        </p:nvGraphicFramePr>
        <p:xfrm>
          <a:off x="0" y="947770"/>
          <a:ext cx="9266716" cy="4267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8652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2" y="0"/>
            <a:ext cx="6093069" cy="1143000"/>
          </a:xfrm>
        </p:spPr>
        <p:txBody>
          <a:bodyPr/>
          <a:lstStyle/>
          <a:p>
            <a:r>
              <a:rPr lang="lv-LV" dirty="0"/>
              <a:t>VIDĒJĀ IZGLĪTĪBA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C842CB-C30A-4FF1-B008-2998F49B484A}"/>
              </a:ext>
            </a:extLst>
          </p:cNvPr>
          <p:cNvSpPr txBox="1">
            <a:spLocks/>
          </p:cNvSpPr>
          <p:nvPr/>
        </p:nvSpPr>
        <p:spPr bwMode="auto">
          <a:xfrm>
            <a:off x="254002" y="5193424"/>
            <a:ext cx="8871606" cy="14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lv-LV" sz="2000" dirty="0"/>
              <a:t>~65% vidusskolēnu no Mārupes novada mācās citās pašvaldībās.</a:t>
            </a:r>
          </a:p>
          <a:p>
            <a:pPr lvl="0"/>
            <a:r>
              <a:rPr lang="lv-LV" sz="2000" dirty="0"/>
              <a:t>~23% vidusskolēnu Mārupes novada izglītības iestādēs ir no citām pašvaldībām.</a:t>
            </a:r>
          </a:p>
          <a:p>
            <a:pPr lvl="0"/>
            <a:r>
              <a:rPr lang="lv-LV" sz="2000" dirty="0"/>
              <a:t>«Neapmierināts» pieprasījums pēc vidējās izglītības jau no 2020. gada.</a:t>
            </a:r>
          </a:p>
          <a:p>
            <a:pPr>
              <a:spcAft>
                <a:spcPts val="600"/>
              </a:spcAft>
            </a:pPr>
            <a:endParaRPr lang="lv-LV" sz="1400" dirty="0"/>
          </a:p>
          <a:p>
            <a:pPr marL="457200" lvl="1" indent="0">
              <a:spcAft>
                <a:spcPts val="600"/>
              </a:spcAft>
              <a:buFont typeface="Arial" charset="0"/>
              <a:buNone/>
            </a:pPr>
            <a:endParaRPr lang="lv-LV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07DA566-B347-46A1-ACC9-6C896286F5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229488"/>
              </p:ext>
            </p:extLst>
          </p:nvPr>
        </p:nvGraphicFramePr>
        <p:xfrm>
          <a:off x="44267" y="1352224"/>
          <a:ext cx="9302565" cy="3862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6849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2" y="215900"/>
            <a:ext cx="7619998" cy="1143000"/>
          </a:xfrm>
        </p:spPr>
        <p:txBody>
          <a:bodyPr/>
          <a:lstStyle/>
          <a:p>
            <a:r>
              <a:rPr lang="lv-LV" dirty="0"/>
              <a:t>PAMATA UN VIDĒJĀ IZGLĪTĪBA: ATTĪSTĪBAS VIRZIENI</a:t>
            </a:r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BF9FFB5-DC67-4AA6-B732-54B0F4FD0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0581128"/>
              </p:ext>
            </p:extLst>
          </p:nvPr>
        </p:nvGraphicFramePr>
        <p:xfrm>
          <a:off x="368300" y="1358900"/>
          <a:ext cx="7874000" cy="4102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18C748-1485-4936-AF3C-974B6C71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11800"/>
            <a:ext cx="8203252" cy="774720"/>
          </a:xfrm>
        </p:spPr>
        <p:txBody>
          <a:bodyPr/>
          <a:lstStyle/>
          <a:p>
            <a:r>
              <a:rPr lang="lv-LV" dirty="0"/>
              <a:t>3-5 paveicamie darbi, lai pilnveidotu </a:t>
            </a:r>
            <a:r>
              <a:rPr lang="en-US" dirty="0" err="1"/>
              <a:t>pamata</a:t>
            </a:r>
            <a:r>
              <a:rPr lang="en-US" dirty="0"/>
              <a:t> un vid</a:t>
            </a:r>
            <a:r>
              <a:rPr lang="lv-LV" dirty="0" err="1"/>
              <a:t>ējo</a:t>
            </a:r>
            <a:r>
              <a:rPr lang="lv-LV" dirty="0"/>
              <a:t> izglītību Mārupes novadā? (5 min.)</a:t>
            </a:r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64414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33363"/>
            <a:ext cx="6616698" cy="1143000"/>
          </a:xfrm>
        </p:spPr>
        <p:txBody>
          <a:bodyPr/>
          <a:lstStyle/>
          <a:p>
            <a:r>
              <a:rPr lang="en-US" dirty="0"/>
              <a:t>INTERE</a:t>
            </a:r>
            <a:r>
              <a:rPr lang="lv-LV" dirty="0"/>
              <a:t>ŠU IZGLĪTĪBA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08" y="5306236"/>
            <a:ext cx="8532514" cy="131840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lv-LV" dirty="0"/>
              <a:t>Iedzīvotāju vēlmes:</a:t>
            </a:r>
          </a:p>
          <a:p>
            <a:pPr lvl="1">
              <a:spcAft>
                <a:spcPts val="600"/>
              </a:spcAft>
            </a:pPr>
            <a:r>
              <a:rPr lang="lv-LV" dirty="0"/>
              <a:t>matemātika, loģika, galda spēles, tehniskā jaunrade, datorika, zinātne, mākslas vingrošana, aerobika, cīņas māksla….</a:t>
            </a:r>
            <a:endParaRPr lang="lv-LV" sz="1000" dirty="0"/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94877A-399E-422E-ABD5-C8B058E25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100" y="1255273"/>
            <a:ext cx="5021671" cy="252652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9AF77E-D943-4EA5-B84D-81E964648FCF}"/>
              </a:ext>
            </a:extLst>
          </p:cNvPr>
          <p:cNvSpPr txBox="1">
            <a:spLocks/>
          </p:cNvSpPr>
          <p:nvPr/>
        </p:nvSpPr>
        <p:spPr bwMode="auto">
          <a:xfrm>
            <a:off x="182508" y="1170823"/>
            <a:ext cx="1774703" cy="585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lv-LV" dirty="0"/>
              <a:t>Skolas</a:t>
            </a:r>
            <a:endParaRPr lang="lv-LV" sz="1800" dirty="0"/>
          </a:p>
          <a:p>
            <a:pPr marL="457200" lvl="1" indent="0">
              <a:spcAft>
                <a:spcPts val="600"/>
              </a:spcAft>
              <a:buFont typeface="Arial" charset="0"/>
              <a:buNone/>
            </a:pPr>
            <a:endParaRPr lang="lv-LV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3E9CEC-F7AB-4A62-8A36-59979B31112D}"/>
              </a:ext>
            </a:extLst>
          </p:cNvPr>
          <p:cNvSpPr txBox="1">
            <a:spLocks/>
          </p:cNvSpPr>
          <p:nvPr/>
        </p:nvSpPr>
        <p:spPr bwMode="auto">
          <a:xfrm>
            <a:off x="182508" y="3660707"/>
            <a:ext cx="2646592" cy="585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lv-LV" dirty="0"/>
              <a:t>Pirmskolas</a:t>
            </a:r>
            <a:endParaRPr lang="lv-LV" sz="1800" dirty="0"/>
          </a:p>
          <a:p>
            <a:pPr marL="457200" lvl="1" indent="0">
              <a:spcAft>
                <a:spcPts val="600"/>
              </a:spcAft>
              <a:buFont typeface="Arial" charset="0"/>
              <a:buNone/>
            </a:pPr>
            <a:endParaRPr lang="lv-LV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151D1A-6853-44BE-9583-2BAE718200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4931" y="4123509"/>
            <a:ext cx="6273328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57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2" y="215900"/>
            <a:ext cx="7619998" cy="1143000"/>
          </a:xfrm>
        </p:spPr>
        <p:txBody>
          <a:bodyPr/>
          <a:lstStyle/>
          <a:p>
            <a:r>
              <a:rPr lang="lv-LV" dirty="0"/>
              <a:t>INTEREŠU IZGLĪTĪBA: ATTĪSTĪBAS VIRZIENI</a:t>
            </a:r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BF9FFB5-DC67-4AA6-B732-54B0F4FD0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6265679"/>
              </p:ext>
            </p:extLst>
          </p:nvPr>
        </p:nvGraphicFramePr>
        <p:xfrm>
          <a:off x="698500" y="1494366"/>
          <a:ext cx="7188200" cy="4017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18C748-1485-4936-AF3C-974B6C71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2" y="5638797"/>
            <a:ext cx="8203252" cy="774720"/>
          </a:xfrm>
        </p:spPr>
        <p:txBody>
          <a:bodyPr/>
          <a:lstStyle/>
          <a:p>
            <a:r>
              <a:rPr lang="lv-LV" dirty="0"/>
              <a:t>3-5 paveicamie darbi, lai pilnveidotu interešu izglītību Mārupes novadā? (5 min.)</a:t>
            </a:r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89295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33363"/>
            <a:ext cx="6616698" cy="1143000"/>
          </a:xfrm>
        </p:spPr>
        <p:txBody>
          <a:bodyPr/>
          <a:lstStyle/>
          <a:p>
            <a:r>
              <a:rPr lang="lv-LV" dirty="0"/>
              <a:t>PIEAUGUŠO IZGLĪTĪBA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08951"/>
            <a:ext cx="8203252" cy="249345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lv-LV" dirty="0"/>
              <a:t>Iedzīvotāju vēlmes:</a:t>
            </a:r>
            <a:endParaRPr lang="lv-LV" dirty="0">
              <a:solidFill>
                <a:srgbClr val="662D91"/>
              </a:solidFill>
            </a:endParaRPr>
          </a:p>
          <a:p>
            <a:pPr lvl="1">
              <a:spcAft>
                <a:spcPts val="600"/>
              </a:spcAft>
            </a:pPr>
            <a:r>
              <a:rPr lang="lv-LV" sz="1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Veselīgs dzīvesveids, mārketings, IT, bērnu audzināšana, svešvalodas, </a:t>
            </a:r>
            <a:r>
              <a:rPr lang="lv-LV" sz="1800" i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fotogrāfēšana</a:t>
            </a:r>
            <a:r>
              <a:rPr lang="lv-LV" sz="1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amatniecība, </a:t>
            </a:r>
            <a:r>
              <a:rPr lang="lv-LV" sz="1800" i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floristika</a:t>
            </a: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  <a:endParaRPr lang="lv-LV" sz="1400" dirty="0"/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2E305B-D8F4-4BCB-8525-87D33381B2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21173"/>
            <a:ext cx="6463443" cy="232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868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2" y="215900"/>
            <a:ext cx="7619998" cy="1143000"/>
          </a:xfrm>
        </p:spPr>
        <p:txBody>
          <a:bodyPr/>
          <a:lstStyle/>
          <a:p>
            <a:r>
              <a:rPr lang="lv-LV" dirty="0"/>
              <a:t>PIEAUGUŠO IZGLĪTĪBA: ATTĪSTĪBAS VIRZIENI</a:t>
            </a:r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BF9FFB5-DC67-4AA6-B732-54B0F4FD0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1392969"/>
              </p:ext>
            </p:extLst>
          </p:nvPr>
        </p:nvGraphicFramePr>
        <p:xfrm>
          <a:off x="381000" y="1104900"/>
          <a:ext cx="71882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18C748-1485-4936-AF3C-974B6C71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11800"/>
            <a:ext cx="8203252" cy="774720"/>
          </a:xfrm>
        </p:spPr>
        <p:txBody>
          <a:bodyPr/>
          <a:lstStyle/>
          <a:p>
            <a:r>
              <a:rPr lang="lv-LV" dirty="0"/>
              <a:t>3-5 paveicamie darbi, lai pilnveidotu </a:t>
            </a:r>
            <a:r>
              <a:rPr lang="lv-LV" dirty="0" err="1"/>
              <a:t>pi</a:t>
            </a:r>
            <a:r>
              <a:rPr lang="en-US" dirty="0" err="1"/>
              <a:t>eaugu</a:t>
            </a:r>
            <a:r>
              <a:rPr lang="lv-LV" dirty="0"/>
              <a:t>šo izglītību Mārupes novadā? (5 min.)</a:t>
            </a:r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10777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33363"/>
            <a:ext cx="6616698" cy="1143000"/>
          </a:xfrm>
        </p:spPr>
        <p:txBody>
          <a:bodyPr/>
          <a:lstStyle/>
          <a:p>
            <a:r>
              <a:rPr lang="lv-LV" dirty="0"/>
              <a:t>IEKĻAUJOŠĀ IZGLĪTĪBA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614107"/>
            <a:ext cx="8203252" cy="335300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lv-LV" dirty="0"/>
              <a:t>Speciālās izglītības programmas licencētas 2 izglītības iestādēs</a:t>
            </a:r>
          </a:p>
          <a:p>
            <a:pPr lvl="1">
              <a:spcAft>
                <a:spcPts val="600"/>
              </a:spcAft>
            </a:pPr>
            <a:r>
              <a:rPr lang="lv-LV" sz="1600" dirty="0"/>
              <a:t>Skultes sākumskolā</a:t>
            </a:r>
          </a:p>
          <a:p>
            <a:pPr lvl="1">
              <a:spcAft>
                <a:spcPts val="600"/>
              </a:spcAft>
            </a:pPr>
            <a:r>
              <a:rPr lang="lv-LV" sz="1600" dirty="0"/>
              <a:t>Mārupes pamatskolā</a:t>
            </a:r>
          </a:p>
          <a:p>
            <a:pPr>
              <a:spcAft>
                <a:spcPts val="600"/>
              </a:spcAft>
            </a:pPr>
            <a:r>
              <a:rPr lang="lv-LV" dirty="0"/>
              <a:t>Šķēršļi:</a:t>
            </a:r>
          </a:p>
          <a:p>
            <a:pPr lvl="1">
              <a:spcAft>
                <a:spcPts val="600"/>
              </a:spcAft>
            </a:pPr>
            <a:r>
              <a:rPr lang="lv-LV" sz="1800" dirty="0"/>
              <a:t>Nepietiekami atbalsta personāla resursi</a:t>
            </a:r>
          </a:p>
          <a:p>
            <a:pPr lvl="1">
              <a:spcAft>
                <a:spcPts val="600"/>
              </a:spcAft>
            </a:pPr>
            <a:r>
              <a:rPr lang="lv-LV" sz="1800" dirty="0"/>
              <a:t>Liels izglītojamo skaits klasē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90943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2" y="215900"/>
            <a:ext cx="7619998" cy="1143000"/>
          </a:xfrm>
        </p:spPr>
        <p:txBody>
          <a:bodyPr/>
          <a:lstStyle/>
          <a:p>
            <a:r>
              <a:rPr lang="lv-LV" dirty="0"/>
              <a:t>IEKĻAUJOŠĀS IZGLĪTĪBA: ATTĪSTĪBAS VIRZIENI</a:t>
            </a:r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BF9FFB5-DC67-4AA6-B732-54B0F4FD0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488899"/>
              </p:ext>
            </p:extLst>
          </p:nvPr>
        </p:nvGraphicFramePr>
        <p:xfrm>
          <a:off x="381000" y="1162755"/>
          <a:ext cx="8029222" cy="4809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18C748-1485-4936-AF3C-974B6C71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11800"/>
            <a:ext cx="8203252" cy="774720"/>
          </a:xfrm>
        </p:spPr>
        <p:txBody>
          <a:bodyPr/>
          <a:lstStyle/>
          <a:p>
            <a:r>
              <a:rPr lang="lv-LV" dirty="0"/>
              <a:t>Kādiem izglītojamajiem ir vajadzīgs īpašs atbalsts? Kā atpazīt un ņemt vērā izglītojamo unikālās vajadzības (5 min)</a:t>
            </a:r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41538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33363"/>
            <a:ext cx="6616698" cy="1143000"/>
          </a:xfrm>
        </p:spPr>
        <p:txBody>
          <a:bodyPr/>
          <a:lstStyle/>
          <a:p>
            <a:r>
              <a:rPr lang="en-US" sz="3200" dirty="0"/>
              <a:t>GALVEN</a:t>
            </a:r>
            <a:r>
              <a:rPr lang="lv-LV" sz="3200" dirty="0"/>
              <a:t>ĀS ATZIŅAS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03252" cy="104422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lv-LV" dirty="0"/>
              <a:t>Katra grupa izvēlas 5 prioritāros darbus izglītības attīstībai Mārupes novadā un īsi iepazīstina pārējos (20 min.).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  <a:p>
            <a:pPr lvl="1">
              <a:spcAft>
                <a:spcPts val="600"/>
              </a:spcAft>
            </a:pPr>
            <a:endParaRPr lang="lv-LV" sz="1400" dirty="0"/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8724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54" y="360363"/>
            <a:ext cx="6093069" cy="1143000"/>
          </a:xfrm>
        </p:spPr>
        <p:txBody>
          <a:bodyPr/>
          <a:lstStyle/>
          <a:p>
            <a:r>
              <a:rPr lang="lv-LV" dirty="0"/>
              <a:t>IZGLĪTĪBAS ATTĪSTĪBAS STRATĒĢIJAS </a:t>
            </a:r>
            <a:r>
              <a:rPr lang="lv-LV" dirty="0">
                <a:solidFill>
                  <a:srgbClr val="4BC3C9"/>
                </a:solidFill>
              </a:rPr>
              <a:t>MĒRĶIS</a:t>
            </a:r>
            <a:endParaRPr lang="en-GB" dirty="0">
              <a:solidFill>
                <a:srgbClr val="4BC3C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34" y="1749778"/>
            <a:ext cx="8678332" cy="3939822"/>
          </a:xfrm>
        </p:spPr>
        <p:txBody>
          <a:bodyPr/>
          <a:lstStyle/>
          <a:p>
            <a:pPr lvl="0"/>
            <a:r>
              <a:rPr lang="lv-LV" dirty="0"/>
              <a:t>Apzināt pašreizējo situāciju un pastāvošos izaicinājumus un noteikt Mārupes novada specifiskās attīstības tendences un iespējamās nākotnes vajadzības izglītības nozarē.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D84F994-7DE2-4686-9458-B1761BBFD160}"/>
              </a:ext>
            </a:extLst>
          </p:cNvPr>
          <p:cNvSpPr/>
          <p:nvPr/>
        </p:nvSpPr>
        <p:spPr>
          <a:xfrm>
            <a:off x="993425" y="3115733"/>
            <a:ext cx="2314222" cy="1625600"/>
          </a:xfrm>
          <a:prstGeom prst="roundRect">
            <a:avLst/>
          </a:prstGeom>
          <a:solidFill>
            <a:srgbClr val="B7C93B"/>
          </a:solidFill>
          <a:ln>
            <a:solidFill>
              <a:srgbClr val="B7C9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ILGTSPĒJĪGU UN KVALITATĪVU PAKALPOJUMU PIEEJAMĪBA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560078A-F370-42DD-82FB-8F67693834D1}"/>
              </a:ext>
            </a:extLst>
          </p:cNvPr>
          <p:cNvSpPr/>
          <p:nvPr/>
        </p:nvSpPr>
        <p:spPr>
          <a:xfrm>
            <a:off x="3414889" y="3127022"/>
            <a:ext cx="2314222" cy="1625600"/>
          </a:xfrm>
          <a:prstGeom prst="roundRect">
            <a:avLst/>
          </a:prstGeom>
          <a:solidFill>
            <a:srgbClr val="4BC3C9"/>
          </a:solidFill>
          <a:ln>
            <a:solidFill>
              <a:srgbClr val="4BC3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INFRASTRUKTŪRA, MATERIĀLI TEHNISKAIS NODROŠINĀJUMS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D7B120E-F012-4295-A857-C8CC4B72DEED}"/>
              </a:ext>
            </a:extLst>
          </p:cNvPr>
          <p:cNvSpPr/>
          <p:nvPr/>
        </p:nvSpPr>
        <p:spPr>
          <a:xfrm>
            <a:off x="5825064" y="3138311"/>
            <a:ext cx="2314222" cy="1625600"/>
          </a:xfrm>
          <a:prstGeom prst="roundRect">
            <a:avLst/>
          </a:prstGeom>
          <a:solidFill>
            <a:srgbClr val="DC2A2B"/>
          </a:solidFill>
          <a:ln>
            <a:solidFill>
              <a:srgbClr val="DC2A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RESURSU KOORDINĀCIJA</a:t>
            </a:r>
          </a:p>
        </p:txBody>
      </p:sp>
    </p:spTree>
    <p:extLst>
      <p:ext uri="{BB962C8B-B14F-4D97-AF65-F5344CB8AC3E}">
        <p14:creationId xmlns:p14="http://schemas.microsoft.com/office/powerpoint/2010/main" val="967439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2" y="2434696"/>
            <a:ext cx="6616698" cy="1143000"/>
          </a:xfrm>
        </p:spPr>
        <p:txBody>
          <a:bodyPr/>
          <a:lstStyle/>
          <a:p>
            <a:pPr algn="ctr"/>
            <a:r>
              <a:rPr lang="lv-LV" dirty="0"/>
              <a:t>BRĪVAIS MIKROFONS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8970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12776"/>
            <a:ext cx="8784976" cy="3456384"/>
          </a:xfrm>
        </p:spPr>
        <p:txBody>
          <a:bodyPr>
            <a:noAutofit/>
          </a:bodyPr>
          <a:lstStyle/>
          <a:p>
            <a:pPr algn="ctr">
              <a:lnSpc>
                <a:spcPts val="5300"/>
              </a:lnSpc>
            </a:pPr>
            <a:r>
              <a:rPr lang="lv-LV" sz="4400"/>
              <a:t>PALDIES</a:t>
            </a:r>
            <a:r>
              <a:rPr lang="lv-LV" sz="4400" dirty="0"/>
              <a:t>!</a:t>
            </a:r>
            <a:endParaRPr lang="lv-LV" sz="4400"/>
          </a:p>
        </p:txBody>
      </p:sp>
    </p:spTree>
    <p:extLst>
      <p:ext uri="{BB962C8B-B14F-4D97-AF65-F5344CB8AC3E}">
        <p14:creationId xmlns:p14="http://schemas.microsoft.com/office/powerpoint/2010/main" val="389191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IEDZ</a:t>
            </a:r>
            <a:r>
              <a:rPr lang="lv-LV" dirty="0"/>
              <a:t>ĪVOTĀJU APTAUJA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D8C37D-D0D6-4731-A3D6-67CBFBFB65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00" y="1324175"/>
            <a:ext cx="6840000" cy="24786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E51DE7-362E-4374-BEBC-F52C2635B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00" y="3736216"/>
            <a:ext cx="6840000" cy="253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1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IEDZĪVOTĀJU APTAUJA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198550"/>
            <a:ext cx="8203252" cy="5329250"/>
          </a:xfrm>
        </p:spPr>
        <p:txBody>
          <a:bodyPr numCol="1"/>
          <a:lstStyle/>
          <a:p>
            <a:pPr marL="0" indent="0">
              <a:spcAft>
                <a:spcPts val="600"/>
              </a:spcAft>
              <a:buNone/>
            </a:pPr>
            <a:r>
              <a:rPr lang="lv-LV" sz="2000" dirty="0"/>
              <a:t>Ja Mārupes novadā sniegtie izglītības, kultūras vai sporta pakalpojumi Jūs neapmierina, ko būtu nepieciešams uzlabot?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DBACB2-58D6-473C-8DB4-DA6D060B953F}"/>
              </a:ext>
            </a:extLst>
          </p:cNvPr>
          <p:cNvSpPr txBox="1">
            <a:spLocks/>
          </p:cNvSpPr>
          <p:nvPr/>
        </p:nvSpPr>
        <p:spPr bwMode="auto">
          <a:xfrm>
            <a:off x="483546" y="2327738"/>
            <a:ext cx="8203252" cy="393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lv-LV" sz="2000" dirty="0">
                <a:solidFill>
                  <a:srgbClr val="4BC3C9"/>
                </a:solidFill>
              </a:rPr>
              <a:t>IZGLĪTĪBAS PAKALPOJUMI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Trūkst </a:t>
            </a:r>
            <a:r>
              <a:rPr lang="lv-LV" sz="2000" dirty="0">
                <a:solidFill>
                  <a:srgbClr val="DC2A2B"/>
                </a:solidFill>
              </a:rPr>
              <a:t>vietas PII</a:t>
            </a:r>
            <a:r>
              <a:rPr lang="lv-LV" sz="2000" dirty="0"/>
              <a:t>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Trūkst </a:t>
            </a:r>
            <a:r>
              <a:rPr lang="lv-LV" sz="2000" dirty="0">
                <a:solidFill>
                  <a:srgbClr val="DC2A2B"/>
                </a:solidFill>
              </a:rPr>
              <a:t>vietas skolās</a:t>
            </a:r>
            <a:r>
              <a:rPr lang="lv-LV" sz="2000" dirty="0"/>
              <a:t>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Neapmierinošs </a:t>
            </a:r>
            <a:r>
              <a:rPr lang="lv-LV" sz="2000" dirty="0">
                <a:solidFill>
                  <a:srgbClr val="DC2A2B"/>
                </a:solidFill>
              </a:rPr>
              <a:t>interešu izglītības klāsts </a:t>
            </a:r>
            <a:r>
              <a:rPr lang="lv-LV" sz="2000" dirty="0"/>
              <a:t>un pieejamība.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Nav </a:t>
            </a:r>
            <a:r>
              <a:rPr lang="lv-LV" sz="2000" dirty="0">
                <a:solidFill>
                  <a:srgbClr val="DC2A2B"/>
                </a:solidFill>
              </a:rPr>
              <a:t>pieaugušo izglītības iespējas un informācija</a:t>
            </a:r>
            <a:r>
              <a:rPr lang="lv-LV" sz="2000" dirty="0"/>
              <a:t>.</a:t>
            </a:r>
          </a:p>
          <a:p>
            <a:pPr>
              <a:spcAft>
                <a:spcPts val="600"/>
              </a:spcAft>
            </a:pPr>
            <a:r>
              <a:rPr lang="lv-LV" sz="2000" dirty="0">
                <a:solidFill>
                  <a:srgbClr val="DC2A2B"/>
                </a:solidFill>
              </a:rPr>
              <a:t>Informētība</a:t>
            </a:r>
            <a:r>
              <a:rPr lang="lv-LV" sz="2000" dirty="0"/>
              <a:t>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Bērnu un jauniešu </a:t>
            </a:r>
            <a:r>
              <a:rPr lang="lv-LV" sz="2000" dirty="0">
                <a:solidFill>
                  <a:srgbClr val="DC2A2B"/>
                </a:solidFill>
              </a:rPr>
              <a:t>motivēšana</a:t>
            </a:r>
            <a:r>
              <a:rPr lang="lv-LV" sz="2000" dirty="0"/>
              <a:t>.</a:t>
            </a:r>
          </a:p>
          <a:p>
            <a:pPr>
              <a:spcAft>
                <a:spcPts val="600"/>
              </a:spcAft>
            </a:pPr>
            <a:endParaRPr lang="lv-LV" sz="2000" dirty="0"/>
          </a:p>
          <a:p>
            <a:pPr marL="0" indent="0">
              <a:spcAft>
                <a:spcPts val="600"/>
              </a:spcAft>
              <a:buNone/>
            </a:pPr>
            <a:r>
              <a:rPr lang="lv-LV" sz="2000" dirty="0">
                <a:solidFill>
                  <a:srgbClr val="4BC3C9"/>
                </a:solidFill>
              </a:rPr>
              <a:t>KULTŪRA UN SPORTS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Neapmierina </a:t>
            </a:r>
            <a:r>
              <a:rPr lang="lv-LV" sz="2000" dirty="0">
                <a:solidFill>
                  <a:srgbClr val="DC2A2B"/>
                </a:solidFill>
              </a:rPr>
              <a:t>sporta</a:t>
            </a:r>
            <a:r>
              <a:rPr lang="lv-LV" sz="2000" dirty="0"/>
              <a:t> iespējas – brīvā laika un interešu un profesionālās ievirzes izglītības piedāvājums, baseins, sporta laukumi, konkrētas disciplīnas, utt.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Trūkst moderns </a:t>
            </a:r>
            <a:r>
              <a:rPr lang="lv-LV" sz="2000" dirty="0">
                <a:solidFill>
                  <a:srgbClr val="DC2A2B"/>
                </a:solidFill>
              </a:rPr>
              <a:t>kultūras nams</a:t>
            </a:r>
            <a:r>
              <a:rPr lang="lv-LV" sz="2000" dirty="0"/>
              <a:t>,</a:t>
            </a:r>
            <a:r>
              <a:rPr lang="lv-LV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lv-LV" sz="2000" dirty="0"/>
              <a:t>kultūras pasākumu piedāvājums, mākslinieciskā pašdarbība.</a:t>
            </a:r>
          </a:p>
          <a:p>
            <a:pPr marL="457200" lvl="1" indent="0">
              <a:spcAft>
                <a:spcPts val="600"/>
              </a:spcAft>
              <a:buFont typeface="Arial" charset="0"/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0150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DISKUSIJAS TĒMAS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198550"/>
            <a:ext cx="8203252" cy="5329250"/>
          </a:xfrm>
        </p:spPr>
        <p:txBody>
          <a:bodyPr/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lv-LV" dirty="0"/>
              <a:t>Mērķi un vērtības izglītībā (15 min.)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lv-LV" dirty="0"/>
              <a:t>Izglītības pakalpojumu grozs (25 min.)</a:t>
            </a:r>
          </a:p>
          <a:p>
            <a:pPr marL="1257300" lvl="2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dirty="0"/>
              <a:t>Pirmsskolas izglītība</a:t>
            </a:r>
          </a:p>
          <a:p>
            <a:pPr marL="1257300" lvl="2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dirty="0"/>
              <a:t>Pamata un vidējā izglītība</a:t>
            </a:r>
          </a:p>
          <a:p>
            <a:pPr marL="1257300" lvl="2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dirty="0"/>
              <a:t>Interešu izglītība</a:t>
            </a:r>
          </a:p>
          <a:p>
            <a:pPr marL="1257300" lvl="2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lv-LV" dirty="0"/>
              <a:t>Pieaugušo izglītība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lv-LV" dirty="0"/>
              <a:t>Kā padarīt izglītību pieejamu visiem (10 min.)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lv-LV" dirty="0"/>
              <a:t>Atbalsts pedagogiem (10 min.)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 err="1"/>
              <a:t>Galven</a:t>
            </a:r>
            <a:r>
              <a:rPr lang="lv-LV" dirty="0" err="1"/>
              <a:t>ās</a:t>
            </a:r>
            <a:r>
              <a:rPr lang="lv-LV" dirty="0"/>
              <a:t> atziņas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lv-LV" dirty="0"/>
              <a:t>«Brīvais mikrofons»</a:t>
            </a: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4571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2" y="207963"/>
            <a:ext cx="7061198" cy="1143000"/>
          </a:xfrm>
        </p:spPr>
        <p:txBody>
          <a:bodyPr/>
          <a:lstStyle/>
          <a:p>
            <a:r>
              <a:rPr lang="lv-LV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1. tēma.</a:t>
            </a:r>
            <a:r>
              <a:rPr lang="lv-LV" dirty="0"/>
              <a:t> </a:t>
            </a:r>
            <a:r>
              <a:rPr lang="en-US" dirty="0"/>
              <a:t>V</a:t>
            </a:r>
            <a:r>
              <a:rPr lang="lv-LV" dirty="0"/>
              <a:t>ĒRTĪBAS UN MĒRĶI IZGLĪTĪBĀ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8000"/>
            <a:ext cx="8203252" cy="450852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lv-LV" dirty="0"/>
              <a:t>Nosauciet 3-5 “</a:t>
            </a:r>
            <a:r>
              <a:rPr lang="lv-LV" i="1" dirty="0"/>
              <a:t>atslēgas vārdus</a:t>
            </a:r>
            <a:r>
              <a:rPr lang="lv-LV" dirty="0"/>
              <a:t>”, kuriem jāraksturo izglītība Mārupes novadā? </a:t>
            </a:r>
            <a:r>
              <a:rPr lang="lv-LV" dirty="0">
                <a:solidFill>
                  <a:srgbClr val="662D91"/>
                </a:solidFill>
              </a:rPr>
              <a:t>(3 min.)</a:t>
            </a:r>
          </a:p>
          <a:p>
            <a:pPr lvl="1">
              <a:spcAft>
                <a:spcPts val="600"/>
              </a:spcAft>
            </a:pPr>
            <a:r>
              <a:rPr lang="lv-LV" sz="1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vēlamais nākotnes stāvoklis, vadlīnijas, iedvesma tam, ko pašvaldība un iedzīvotāji vēlas sasniegt, uz ko fokusēt izglītības jomas attīstību nākamajos 6 gados – vērtības, sasniedzamie rezultāti, kvalitātes…</a:t>
            </a:r>
            <a:endParaRPr lang="lv-LV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endParaRPr lang="lv-LV" dirty="0"/>
          </a:p>
          <a:p>
            <a:pPr>
              <a:spcAft>
                <a:spcPts val="600"/>
              </a:spcAft>
            </a:pPr>
            <a:r>
              <a:rPr lang="lv-LV" dirty="0"/>
              <a:t>Vai izglītības jomai Mārupes novadā ir nepieciešama </a:t>
            </a:r>
            <a:r>
              <a:rPr lang="lv-LV" b="1" dirty="0"/>
              <a:t>specializācija</a:t>
            </a:r>
            <a:r>
              <a:rPr lang="lv-LV" dirty="0"/>
              <a:t>? Kādi varētu būt specializācijas virzieni? </a:t>
            </a:r>
            <a:r>
              <a:rPr lang="lv-LV" dirty="0">
                <a:solidFill>
                  <a:srgbClr val="662D91"/>
                </a:solidFill>
              </a:rPr>
              <a:t>(5 min.)</a:t>
            </a:r>
          </a:p>
          <a:p>
            <a:pPr lvl="1">
              <a:spcAft>
                <a:spcPts val="600"/>
              </a:spcAft>
            </a:pPr>
            <a:endParaRPr lang="lv-LV" sz="1400" dirty="0"/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7298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402" y="2468563"/>
            <a:ext cx="6616698" cy="1143000"/>
          </a:xfrm>
        </p:spPr>
        <p:txBody>
          <a:bodyPr/>
          <a:lstStyle/>
          <a:p>
            <a:r>
              <a:rPr lang="lv-LV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2. tēma. </a:t>
            </a:r>
            <a:r>
              <a:rPr lang="lv-LV" dirty="0"/>
              <a:t>IZGLĪTĪBAS PAKALPOJUMU «GROZS»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74" y="3611563"/>
            <a:ext cx="8203252" cy="2332037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lv-LV" dirty="0"/>
          </a:p>
          <a:p>
            <a:pPr marL="0" indent="0" algn="ctr">
              <a:spcAft>
                <a:spcPts val="600"/>
              </a:spcAft>
              <a:buNone/>
            </a:pPr>
            <a:r>
              <a:rPr lang="lv-LV" sz="1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Pirmsskolas izglītība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lv-LV" sz="1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Pamata un vidējā izglītība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lv-LV" sz="1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Interešu izglītība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lv-LV" sz="1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Pieaugušo izglītība</a:t>
            </a:r>
          </a:p>
        </p:txBody>
      </p:sp>
    </p:spTree>
    <p:extLst>
      <p:ext uri="{BB962C8B-B14F-4D97-AF65-F5344CB8AC3E}">
        <p14:creationId xmlns:p14="http://schemas.microsoft.com/office/powerpoint/2010/main" val="206900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2" y="0"/>
            <a:ext cx="6093069" cy="1143000"/>
          </a:xfrm>
        </p:spPr>
        <p:txBody>
          <a:bodyPr/>
          <a:lstStyle/>
          <a:p>
            <a:r>
              <a:rPr lang="lv-LV" dirty="0"/>
              <a:t>PIRMSKOLAS IZGLĪTĪBA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33D1B62-C429-45BB-AF90-4963805DA4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470484"/>
              </p:ext>
            </p:extLst>
          </p:nvPr>
        </p:nvGraphicFramePr>
        <p:xfrm>
          <a:off x="41287" y="846150"/>
          <a:ext cx="9102713" cy="4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C842CB-C30A-4FF1-B008-2998F49B484A}"/>
              </a:ext>
            </a:extLst>
          </p:cNvPr>
          <p:cNvSpPr txBox="1">
            <a:spLocks/>
          </p:cNvSpPr>
          <p:nvPr/>
        </p:nvSpPr>
        <p:spPr bwMode="auto">
          <a:xfrm>
            <a:off x="41287" y="5214950"/>
            <a:ext cx="9061426" cy="1571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rgbClr val="58595B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lv-LV" sz="2000" dirty="0"/>
              <a:t>~15% Mārupē deklarēto bērnu mācās PII citās pašvaldībās.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~25% bērnu apmeklē privātas PII.</a:t>
            </a:r>
          </a:p>
          <a:p>
            <a:pPr>
              <a:spcAft>
                <a:spcPts val="600"/>
              </a:spcAft>
            </a:pPr>
            <a:r>
              <a:rPr lang="lv-LV" sz="2000" dirty="0"/>
              <a:t>Pie esošās</a:t>
            </a:r>
            <a:r>
              <a:rPr lang="en-US" sz="2000" dirty="0"/>
              <a:t> pa</a:t>
            </a:r>
            <a:r>
              <a:rPr lang="lv-LV" sz="2000" dirty="0" err="1"/>
              <a:t>švaldības</a:t>
            </a:r>
            <a:r>
              <a:rPr lang="lv-LV" sz="2000" dirty="0"/>
              <a:t> un privāto PII kapacitātes 2021. gadā trūkst ~60 vietas PII.</a:t>
            </a:r>
          </a:p>
          <a:p>
            <a:pPr>
              <a:spcAft>
                <a:spcPts val="600"/>
              </a:spcAft>
            </a:pPr>
            <a:endParaRPr lang="lv-LV" dirty="0"/>
          </a:p>
          <a:p>
            <a:pPr>
              <a:spcAft>
                <a:spcPts val="600"/>
              </a:spcAft>
            </a:pPr>
            <a:endParaRPr lang="lv-LV" sz="1400" dirty="0"/>
          </a:p>
          <a:p>
            <a:pPr marL="457200" lvl="1" indent="0">
              <a:spcAft>
                <a:spcPts val="600"/>
              </a:spcAft>
              <a:buFont typeface="Arial" charset="0"/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58678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2" y="215900"/>
            <a:ext cx="6093069" cy="1143000"/>
          </a:xfrm>
        </p:spPr>
        <p:txBody>
          <a:bodyPr/>
          <a:lstStyle/>
          <a:p>
            <a:r>
              <a:rPr lang="lv-LV" dirty="0"/>
              <a:t>PIRMSKOLA: ATTĪSTĪBAS VIRZIENI</a:t>
            </a:r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BF9FFB5-DC67-4AA6-B732-54B0F4FD0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0119774"/>
              </p:ext>
            </p:extLst>
          </p:nvPr>
        </p:nvGraphicFramePr>
        <p:xfrm>
          <a:off x="266702" y="1435110"/>
          <a:ext cx="8203252" cy="3860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F18C748-1485-4936-AF3C-974B6C715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2" y="5499100"/>
            <a:ext cx="8203252" cy="774720"/>
          </a:xfrm>
        </p:spPr>
        <p:txBody>
          <a:bodyPr/>
          <a:lstStyle/>
          <a:p>
            <a:r>
              <a:rPr lang="lv-LV" dirty="0"/>
              <a:t>Izvirzīt 3-5 paveicamos darbus, lai pilnveidotu pirmsskolas izglītību Mārupes novadā? (5 min.)</a:t>
            </a:r>
          </a:p>
          <a:p>
            <a:pPr>
              <a:spcAft>
                <a:spcPts val="600"/>
              </a:spcAft>
            </a:pPr>
            <a:endParaRPr lang="lv-LV" sz="1800" dirty="0"/>
          </a:p>
          <a:p>
            <a:pPr marL="457200" lvl="1" indent="0">
              <a:spcAft>
                <a:spcPts val="600"/>
              </a:spcAft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2239787"/>
      </p:ext>
    </p:extLst>
  </p:cSld>
  <p:clrMapOvr>
    <a:masterClrMapping/>
  </p:clrMapOvr>
</p:sld>
</file>

<file path=ppt/theme/theme1.xml><?xml version="1.0" encoding="utf-8"?>
<a:theme xmlns:a="http://schemas.openxmlformats.org/drawingml/2006/main" name="DU Pamata Slaids V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U Pamata Slaids V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1AA07CC66DC4B8FC94C046EF0FB25" ma:contentTypeVersion="13" ma:contentTypeDescription="Create a new document." ma:contentTypeScope="" ma:versionID="334e67aecf52af2cc1f8f77d8aca67b1">
  <xsd:schema xmlns:xsd="http://www.w3.org/2001/XMLSchema" xmlns:xs="http://www.w3.org/2001/XMLSchema" xmlns:p="http://schemas.microsoft.com/office/2006/metadata/properties" xmlns:ns2="f4cb885b-e1d9-415a-8bcc-cc404cd20420" xmlns:ns3="40749b87-3102-4f4b-873f-10e0cd3bdb3d" targetNamespace="http://schemas.microsoft.com/office/2006/metadata/properties" ma:root="true" ma:fieldsID="deda7c769c942643877bd3d94ff8d243" ns2:_="" ns3:_="">
    <xsd:import namespace="f4cb885b-e1d9-415a-8bcc-cc404cd20420"/>
    <xsd:import namespace="40749b87-3102-4f4b-873f-10e0cd3bdb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b885b-e1d9-415a-8bcc-cc404cd204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749b87-3102-4f4b-873f-10e0cd3bd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783C6D-650D-496A-8CBC-C50835F32A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5CCBD4-7568-4060-B912-379B23591349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f4cb885b-e1d9-415a-8bcc-cc404cd20420"/>
    <ds:schemaRef ds:uri="http://schemas.microsoft.com/office/2006/documentManagement/types"/>
    <ds:schemaRef ds:uri="http://purl.org/dc/terms/"/>
    <ds:schemaRef ds:uri="40749b87-3102-4f4b-873f-10e0cd3bdb3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6C0E619-AB3A-4A47-AEA5-43536BF266C0}"/>
</file>

<file path=docProps/app.xml><?xml version="1.0" encoding="utf-8"?>
<Properties xmlns="http://schemas.openxmlformats.org/officeDocument/2006/extended-properties" xmlns:vt="http://schemas.openxmlformats.org/officeDocument/2006/docPropsVTypes">
  <TotalTime>15956</TotalTime>
  <Words>909</Words>
  <Application>Microsoft Office PowerPoint</Application>
  <PresentationFormat>On-screen Show (4:3)</PresentationFormat>
  <Paragraphs>120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DINPro-Bold</vt:lpstr>
      <vt:lpstr>Franklin Gothic Book</vt:lpstr>
      <vt:lpstr>Wingdings</vt:lpstr>
      <vt:lpstr>DU Pamata Slaids V01</vt:lpstr>
      <vt:lpstr>1_DU Pamata Slaids V01</vt:lpstr>
      <vt:lpstr>Mārupes novada  Izglītības attīstības stratēģija  2020.-2026. gadam  DARBSEMINĀRS 13.05.2019.</vt:lpstr>
      <vt:lpstr>IZGLĪTĪBAS ATTĪSTĪBAS STRATĒĢIJAS MĒRĶIS</vt:lpstr>
      <vt:lpstr>IEDZĪVOTĀJU APTAUJA</vt:lpstr>
      <vt:lpstr>IEDZĪVOTĀJU APTAUJA</vt:lpstr>
      <vt:lpstr>DISKUSIJAS TĒMAS</vt:lpstr>
      <vt:lpstr>1. tēma. VĒRTĪBAS UN MĒRĶI IZGLĪTĪBĀ</vt:lpstr>
      <vt:lpstr>2. tēma. IZGLĪTĪBAS PAKALPOJUMU «GROZS»</vt:lpstr>
      <vt:lpstr>PIRMSKOLAS IZGLĪTĪBA</vt:lpstr>
      <vt:lpstr>PIRMSKOLA: ATTĪSTĪBAS VIRZIENI</vt:lpstr>
      <vt:lpstr>PAMATA IZGLĪTĪBA</vt:lpstr>
      <vt:lpstr>VIDĒJĀ IZGLĪTĪBA</vt:lpstr>
      <vt:lpstr>PAMATA UN VIDĒJĀ IZGLĪTĪBA: ATTĪSTĪBAS VIRZIENI</vt:lpstr>
      <vt:lpstr>INTEREŠU IZGLĪTĪBA</vt:lpstr>
      <vt:lpstr>INTEREŠU IZGLĪTĪBA: ATTĪSTĪBAS VIRZIENI</vt:lpstr>
      <vt:lpstr>PIEAUGUŠO IZGLĪTĪBA</vt:lpstr>
      <vt:lpstr>PIEAUGUŠO IZGLĪTĪBA: ATTĪSTĪBAS VIRZIENI</vt:lpstr>
      <vt:lpstr>IEKĻAUJOŠĀ IZGLĪTĪBA</vt:lpstr>
      <vt:lpstr>IEKĻAUJOŠĀS IZGLĪTĪBA: ATTĪSTĪBAS VIRZIENI</vt:lpstr>
      <vt:lpstr>GALVENĀS ATZIŅAS</vt:lpstr>
      <vt:lpstr>BRĪVAIS MIKROFONS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RĪGAS PILSĒTAS VISPĀRIZGLĪTOJOŠO SKOLU  DARBĪBAS KVALITĀTES MONITORINGA SISTĒMA</dc:title>
  <dc:creator>Lina Dzene</dc:creator>
  <cp:lastModifiedBy>Ansis Petersons</cp:lastModifiedBy>
  <cp:revision>324</cp:revision>
  <dcterms:modified xsi:type="dcterms:W3CDTF">2019-05-17T08:49:21Z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0x0101006DB1AA07CC66DC4B8FC94C046EF0FB25</vt:lpwstr>
  </property>
  <property fmtid="{D5CDD505-2E9C-101B-9397-08002B2CF9AE}" pid="3" name="AuthorIds_UIVersion_10752">
    <vt:lpwstr>143</vt:lpwstr>
  </property>
</Properties>
</file>