
<file path=[Content_Types].xml><?xml version="1.0" encoding="utf-8"?>
<Types xmlns="http://schemas.openxmlformats.org/package/2006/content-types">
  <Default Extension="bin" ContentType="image/unknown"/>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7" r:id="rId3"/>
  </p:sldMasterIdLst>
  <p:notesMasterIdLst>
    <p:notesMasterId r:id="rId21"/>
  </p:notesMasterIdLst>
  <p:sldIdLst>
    <p:sldId id="286" r:id="rId4"/>
    <p:sldId id="287" r:id="rId5"/>
    <p:sldId id="349" r:id="rId6"/>
    <p:sldId id="338" r:id="rId7"/>
    <p:sldId id="342" r:id="rId8"/>
    <p:sldId id="351" r:id="rId9"/>
    <p:sldId id="352" r:id="rId10"/>
    <p:sldId id="353" r:id="rId11"/>
    <p:sldId id="347" r:id="rId12"/>
    <p:sldId id="344" r:id="rId13"/>
    <p:sldId id="337" r:id="rId14"/>
    <p:sldId id="350" r:id="rId15"/>
    <p:sldId id="348" r:id="rId16"/>
    <p:sldId id="327" r:id="rId17"/>
    <p:sldId id="335" r:id="rId18"/>
    <p:sldId id="339" r:id="rId19"/>
    <p:sldId id="314" r:id="rId20"/>
  </p:sldIdLst>
  <p:sldSz cx="12192000" cy="6858000"/>
  <p:notesSz cx="6858000" cy="9144000"/>
  <p:embeddedFontLst>
    <p:embeddedFont>
      <p:font typeface="sora bold" panose="020B0604020202020204" charset="0"/>
      <p:bold r:id="rId22"/>
    </p:embeddedFont>
    <p:embeddedFont>
      <p:font typeface="sora regular"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2FF"/>
    <a:srgbClr val="4B5C24"/>
    <a:srgbClr val="7F7055"/>
    <a:srgbClr val="FFFFFF"/>
    <a:srgbClr val="7D82BE"/>
    <a:srgbClr val="D79600"/>
    <a:srgbClr val="2D3C23"/>
    <a:srgbClr val="FF7D46"/>
    <a:srgbClr val="7E81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107" d="100"/>
          <a:sy n="107" d="100"/>
        </p:scale>
        <p:origin x="75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3926D-EF0E-410D-AA08-F45874FFDE47}" type="datetimeFigureOut">
              <a:rPr lang="lv-LV" smtClean="0"/>
              <a:t>13.04.2026</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6CC1A-0A87-465F-B063-56EC3D32C5E8}" type="slidenum">
              <a:rPr lang="lv-LV" smtClean="0"/>
              <a:t>‹#›</a:t>
            </a:fld>
            <a:endParaRPr lang="lv-LV"/>
          </a:p>
        </p:txBody>
      </p:sp>
    </p:spTree>
    <p:extLst>
      <p:ext uri="{BB962C8B-B14F-4D97-AF65-F5344CB8AC3E}">
        <p14:creationId xmlns:p14="http://schemas.microsoft.com/office/powerpoint/2010/main" val="2380637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91DA0-9610-A2B8-48B7-961C20295189}"/>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DB85C959-58A5-1066-541B-AF705044E689}"/>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F4FA05FF-A0AC-37F7-AA31-859AB5769876}"/>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1DA731CA-F18D-9625-E2E9-4BE9A44927D5}"/>
              </a:ext>
            </a:extLst>
          </p:cNvPr>
          <p:cNvSpPr>
            <a:spLocks noGrp="1"/>
          </p:cNvSpPr>
          <p:nvPr>
            <p:ph type="sldNum" sz="quarter" idx="5"/>
          </p:nvPr>
        </p:nvSpPr>
        <p:spPr/>
        <p:txBody>
          <a:bodyPr/>
          <a:lstStyle/>
          <a:p>
            <a:fld id="{7686CC1A-0A87-465F-B063-56EC3D32C5E8}" type="slidenum">
              <a:rPr lang="lv-LV" smtClean="0"/>
              <a:t>3</a:t>
            </a:fld>
            <a:endParaRPr lang="lv-LV"/>
          </a:p>
        </p:txBody>
      </p:sp>
    </p:spTree>
    <p:extLst>
      <p:ext uri="{BB962C8B-B14F-4D97-AF65-F5344CB8AC3E}">
        <p14:creationId xmlns:p14="http://schemas.microsoft.com/office/powerpoint/2010/main" val="2148880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002EC-214C-855A-54C4-83290E9A5150}"/>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5B09D30D-AF08-BA1A-C676-CE35F88456D6}"/>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1766407A-C35E-87B3-3FED-A72095EA47B8}"/>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FF852A66-0A4E-24A0-38F7-0FB491B7FBC8}"/>
              </a:ext>
            </a:extLst>
          </p:cNvPr>
          <p:cNvSpPr>
            <a:spLocks noGrp="1"/>
          </p:cNvSpPr>
          <p:nvPr>
            <p:ph type="sldNum" sz="quarter" idx="5"/>
          </p:nvPr>
        </p:nvSpPr>
        <p:spPr/>
        <p:txBody>
          <a:bodyPr/>
          <a:lstStyle/>
          <a:p>
            <a:fld id="{7686CC1A-0A87-465F-B063-56EC3D32C5E8}" type="slidenum">
              <a:rPr lang="lv-LV" smtClean="0"/>
              <a:t>12</a:t>
            </a:fld>
            <a:endParaRPr lang="lv-LV"/>
          </a:p>
        </p:txBody>
      </p:sp>
    </p:spTree>
    <p:extLst>
      <p:ext uri="{BB962C8B-B14F-4D97-AF65-F5344CB8AC3E}">
        <p14:creationId xmlns:p14="http://schemas.microsoft.com/office/powerpoint/2010/main" val="3221140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7B624-4AB4-3093-0C7F-733BC1319491}"/>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BD019E41-5CEE-FB26-1807-6A49975487C7}"/>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49E47C08-F915-1F1B-6323-FE2B9251166D}"/>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9C4D8737-6F6D-09ED-9FB6-B610EADFC24C}"/>
              </a:ext>
            </a:extLst>
          </p:cNvPr>
          <p:cNvSpPr>
            <a:spLocks noGrp="1"/>
          </p:cNvSpPr>
          <p:nvPr>
            <p:ph type="sldNum" sz="quarter" idx="5"/>
          </p:nvPr>
        </p:nvSpPr>
        <p:spPr/>
        <p:txBody>
          <a:bodyPr/>
          <a:lstStyle/>
          <a:p>
            <a:fld id="{7686CC1A-0A87-465F-B063-56EC3D32C5E8}" type="slidenum">
              <a:rPr lang="lv-LV" smtClean="0"/>
              <a:t>13</a:t>
            </a:fld>
            <a:endParaRPr lang="lv-LV"/>
          </a:p>
        </p:txBody>
      </p:sp>
    </p:spTree>
    <p:extLst>
      <p:ext uri="{BB962C8B-B14F-4D97-AF65-F5344CB8AC3E}">
        <p14:creationId xmlns:p14="http://schemas.microsoft.com/office/powerpoint/2010/main" val="2144271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10620-237E-0402-3C09-3078C98FB949}"/>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99F80851-3EC2-8869-1116-340FB5421254}"/>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06F1A4CF-5548-E46B-ABDD-E144538C5C2A}"/>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644B158E-A4DA-E040-6207-223373DF316E}"/>
              </a:ext>
            </a:extLst>
          </p:cNvPr>
          <p:cNvSpPr>
            <a:spLocks noGrp="1"/>
          </p:cNvSpPr>
          <p:nvPr>
            <p:ph type="sldNum" sz="quarter" idx="5"/>
          </p:nvPr>
        </p:nvSpPr>
        <p:spPr/>
        <p:txBody>
          <a:bodyPr/>
          <a:lstStyle/>
          <a:p>
            <a:fld id="{7686CC1A-0A87-465F-B063-56EC3D32C5E8}" type="slidenum">
              <a:rPr lang="lv-LV" smtClean="0"/>
              <a:t>14</a:t>
            </a:fld>
            <a:endParaRPr lang="lv-LV"/>
          </a:p>
        </p:txBody>
      </p:sp>
    </p:spTree>
    <p:extLst>
      <p:ext uri="{BB962C8B-B14F-4D97-AF65-F5344CB8AC3E}">
        <p14:creationId xmlns:p14="http://schemas.microsoft.com/office/powerpoint/2010/main" val="2850957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048A5-F109-46DF-573C-EDDDDCD05F20}"/>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F3C7837A-B509-AB32-30EC-FC275B617A44}"/>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577AE975-BDA3-35D1-2C19-E8C997E81523}"/>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E9237BC4-FDEA-8F45-D8D0-6842E855326C}"/>
              </a:ext>
            </a:extLst>
          </p:cNvPr>
          <p:cNvSpPr>
            <a:spLocks noGrp="1"/>
          </p:cNvSpPr>
          <p:nvPr>
            <p:ph type="sldNum" sz="quarter" idx="5"/>
          </p:nvPr>
        </p:nvSpPr>
        <p:spPr/>
        <p:txBody>
          <a:bodyPr/>
          <a:lstStyle/>
          <a:p>
            <a:fld id="{7686CC1A-0A87-465F-B063-56EC3D32C5E8}" type="slidenum">
              <a:rPr lang="lv-LV" smtClean="0"/>
              <a:t>15</a:t>
            </a:fld>
            <a:endParaRPr lang="lv-LV"/>
          </a:p>
        </p:txBody>
      </p:sp>
    </p:spTree>
    <p:extLst>
      <p:ext uri="{BB962C8B-B14F-4D97-AF65-F5344CB8AC3E}">
        <p14:creationId xmlns:p14="http://schemas.microsoft.com/office/powerpoint/2010/main" val="2929454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txBody>
          <a:bodyPr/>
          <a:lstStyle/>
          <a:p>
            <a:endParaRPr lang="lv-LV"/>
          </a:p>
        </p:txBody>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686CC1A-0A87-465F-B063-56EC3D32C5E8}" type="slidenum">
              <a:rPr lang="lv-LV" smtClean="0"/>
              <a:t>17</a:t>
            </a:fld>
            <a:endParaRPr lang="lv-LV"/>
          </a:p>
        </p:txBody>
      </p:sp>
    </p:spTree>
    <p:extLst>
      <p:ext uri="{BB962C8B-B14F-4D97-AF65-F5344CB8AC3E}">
        <p14:creationId xmlns:p14="http://schemas.microsoft.com/office/powerpoint/2010/main" val="97317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96D84-D684-1DF9-D63B-FC1BA119FA1D}"/>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359DA1AD-3219-9E5B-1A4B-D384CA7B6C90}"/>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24BEA0E1-428C-9D47-BEB0-A678879EF68F}"/>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253F2983-122F-2C9A-BFD0-5CEB5FEE922D}"/>
              </a:ext>
            </a:extLst>
          </p:cNvPr>
          <p:cNvSpPr>
            <a:spLocks noGrp="1"/>
          </p:cNvSpPr>
          <p:nvPr>
            <p:ph type="sldNum" sz="quarter" idx="5"/>
          </p:nvPr>
        </p:nvSpPr>
        <p:spPr/>
        <p:txBody>
          <a:bodyPr/>
          <a:lstStyle/>
          <a:p>
            <a:fld id="{7686CC1A-0A87-465F-B063-56EC3D32C5E8}" type="slidenum">
              <a:rPr lang="lv-LV" smtClean="0"/>
              <a:t>4</a:t>
            </a:fld>
            <a:endParaRPr lang="lv-LV"/>
          </a:p>
        </p:txBody>
      </p:sp>
    </p:spTree>
    <p:extLst>
      <p:ext uri="{BB962C8B-B14F-4D97-AF65-F5344CB8AC3E}">
        <p14:creationId xmlns:p14="http://schemas.microsoft.com/office/powerpoint/2010/main" val="148060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A328E-E166-93F0-E9A9-128B7A522C3A}"/>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239A3F74-56AA-419C-6F3E-89EE149C161D}"/>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82A497A5-C5A1-3383-244E-BBBB9E813695}"/>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5AD8E234-0865-3965-4435-2902BFC8A354}"/>
              </a:ext>
            </a:extLst>
          </p:cNvPr>
          <p:cNvSpPr>
            <a:spLocks noGrp="1"/>
          </p:cNvSpPr>
          <p:nvPr>
            <p:ph type="sldNum" sz="quarter" idx="5"/>
          </p:nvPr>
        </p:nvSpPr>
        <p:spPr/>
        <p:txBody>
          <a:bodyPr/>
          <a:lstStyle/>
          <a:p>
            <a:fld id="{7686CC1A-0A87-465F-B063-56EC3D32C5E8}" type="slidenum">
              <a:rPr lang="lv-LV" smtClean="0"/>
              <a:t>5</a:t>
            </a:fld>
            <a:endParaRPr lang="lv-LV"/>
          </a:p>
        </p:txBody>
      </p:sp>
    </p:spTree>
    <p:extLst>
      <p:ext uri="{BB962C8B-B14F-4D97-AF65-F5344CB8AC3E}">
        <p14:creationId xmlns:p14="http://schemas.microsoft.com/office/powerpoint/2010/main" val="246705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CD8AD-3A5C-42A9-D96E-567704278341}"/>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89C80F62-A748-5FA5-86AE-EEA1EBA09AD4}"/>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F8CD9D2F-00B5-21F2-18F5-4D430AD82A33}"/>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AC41F189-9735-F923-E734-AE60C7409757}"/>
              </a:ext>
            </a:extLst>
          </p:cNvPr>
          <p:cNvSpPr>
            <a:spLocks noGrp="1"/>
          </p:cNvSpPr>
          <p:nvPr>
            <p:ph type="sldNum" sz="quarter" idx="5"/>
          </p:nvPr>
        </p:nvSpPr>
        <p:spPr/>
        <p:txBody>
          <a:bodyPr/>
          <a:lstStyle/>
          <a:p>
            <a:fld id="{7686CC1A-0A87-465F-B063-56EC3D32C5E8}" type="slidenum">
              <a:rPr lang="lv-LV" smtClean="0"/>
              <a:t>6</a:t>
            </a:fld>
            <a:endParaRPr lang="lv-LV"/>
          </a:p>
        </p:txBody>
      </p:sp>
    </p:spTree>
    <p:extLst>
      <p:ext uri="{BB962C8B-B14F-4D97-AF65-F5344CB8AC3E}">
        <p14:creationId xmlns:p14="http://schemas.microsoft.com/office/powerpoint/2010/main" val="720457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405EA-A366-810E-707E-AD373C015138}"/>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C195AF7E-2B0A-181A-0E55-D92DF7D408EE}"/>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616266D4-8491-9EBC-3954-ABEC2F221F6A}"/>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D1062CF5-E3FE-B962-F721-354A9FBFDDE7}"/>
              </a:ext>
            </a:extLst>
          </p:cNvPr>
          <p:cNvSpPr>
            <a:spLocks noGrp="1"/>
          </p:cNvSpPr>
          <p:nvPr>
            <p:ph type="sldNum" sz="quarter" idx="5"/>
          </p:nvPr>
        </p:nvSpPr>
        <p:spPr/>
        <p:txBody>
          <a:bodyPr/>
          <a:lstStyle/>
          <a:p>
            <a:fld id="{7686CC1A-0A87-465F-B063-56EC3D32C5E8}" type="slidenum">
              <a:rPr lang="lv-LV" smtClean="0"/>
              <a:t>7</a:t>
            </a:fld>
            <a:endParaRPr lang="lv-LV"/>
          </a:p>
        </p:txBody>
      </p:sp>
    </p:spTree>
    <p:extLst>
      <p:ext uri="{BB962C8B-B14F-4D97-AF65-F5344CB8AC3E}">
        <p14:creationId xmlns:p14="http://schemas.microsoft.com/office/powerpoint/2010/main" val="74121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35C78-69AD-A005-BB36-6FBA514AB498}"/>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42C4BEAE-7F2F-2A3D-EEC3-2684B19E7198}"/>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DFADF6AB-EEAB-4997-FED2-637CB62591C7}"/>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03841B9A-5FCB-E128-FDFA-8C298FD13720}"/>
              </a:ext>
            </a:extLst>
          </p:cNvPr>
          <p:cNvSpPr>
            <a:spLocks noGrp="1"/>
          </p:cNvSpPr>
          <p:nvPr>
            <p:ph type="sldNum" sz="quarter" idx="5"/>
          </p:nvPr>
        </p:nvSpPr>
        <p:spPr/>
        <p:txBody>
          <a:bodyPr/>
          <a:lstStyle/>
          <a:p>
            <a:fld id="{7686CC1A-0A87-465F-B063-56EC3D32C5E8}" type="slidenum">
              <a:rPr lang="lv-LV" smtClean="0"/>
              <a:t>8</a:t>
            </a:fld>
            <a:endParaRPr lang="lv-LV"/>
          </a:p>
        </p:txBody>
      </p:sp>
    </p:spTree>
    <p:extLst>
      <p:ext uri="{BB962C8B-B14F-4D97-AF65-F5344CB8AC3E}">
        <p14:creationId xmlns:p14="http://schemas.microsoft.com/office/powerpoint/2010/main" val="1395977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5F322-0523-3C31-BD9C-D07222E43A77}"/>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7856F60C-028D-A2A6-4175-A86BB64C3146}"/>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35892B83-812A-4B05-ECA2-D396F486F314}"/>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39A4290A-194D-0779-B513-5E59EEC37926}"/>
              </a:ext>
            </a:extLst>
          </p:cNvPr>
          <p:cNvSpPr>
            <a:spLocks noGrp="1"/>
          </p:cNvSpPr>
          <p:nvPr>
            <p:ph type="sldNum" sz="quarter" idx="5"/>
          </p:nvPr>
        </p:nvSpPr>
        <p:spPr/>
        <p:txBody>
          <a:bodyPr/>
          <a:lstStyle/>
          <a:p>
            <a:fld id="{7686CC1A-0A87-465F-B063-56EC3D32C5E8}" type="slidenum">
              <a:rPr lang="lv-LV" smtClean="0"/>
              <a:t>9</a:t>
            </a:fld>
            <a:endParaRPr lang="lv-LV"/>
          </a:p>
        </p:txBody>
      </p:sp>
    </p:spTree>
    <p:extLst>
      <p:ext uri="{BB962C8B-B14F-4D97-AF65-F5344CB8AC3E}">
        <p14:creationId xmlns:p14="http://schemas.microsoft.com/office/powerpoint/2010/main" val="1572898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AD866-2514-62DC-7DB1-D9EA33CE32AA}"/>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C6D76DC0-0C70-FC24-EEAE-71E169A32E6A}"/>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4A2A6AA2-D3A0-A66C-D6B3-3B8A7D75FF5C}"/>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D9F1A0C6-8C2E-26B8-B2D1-887CCF4C51BA}"/>
              </a:ext>
            </a:extLst>
          </p:cNvPr>
          <p:cNvSpPr>
            <a:spLocks noGrp="1"/>
          </p:cNvSpPr>
          <p:nvPr>
            <p:ph type="sldNum" sz="quarter" idx="5"/>
          </p:nvPr>
        </p:nvSpPr>
        <p:spPr/>
        <p:txBody>
          <a:bodyPr/>
          <a:lstStyle/>
          <a:p>
            <a:fld id="{7686CC1A-0A87-465F-B063-56EC3D32C5E8}" type="slidenum">
              <a:rPr lang="lv-LV" smtClean="0"/>
              <a:t>10</a:t>
            </a:fld>
            <a:endParaRPr lang="lv-LV"/>
          </a:p>
        </p:txBody>
      </p:sp>
    </p:spTree>
    <p:extLst>
      <p:ext uri="{BB962C8B-B14F-4D97-AF65-F5344CB8AC3E}">
        <p14:creationId xmlns:p14="http://schemas.microsoft.com/office/powerpoint/2010/main" val="3535191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E8B53-BD41-4115-39E4-9A58873F1329}"/>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BD76464D-3CC6-54D2-ADCF-07B47C941199}"/>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DBCAABC3-7342-4B1E-9A0E-2EC3F0F3F7A4}"/>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760680C2-ACA7-2167-0BD5-50510FBA9529}"/>
              </a:ext>
            </a:extLst>
          </p:cNvPr>
          <p:cNvSpPr>
            <a:spLocks noGrp="1"/>
          </p:cNvSpPr>
          <p:nvPr>
            <p:ph type="sldNum" sz="quarter" idx="5"/>
          </p:nvPr>
        </p:nvSpPr>
        <p:spPr/>
        <p:txBody>
          <a:bodyPr/>
          <a:lstStyle/>
          <a:p>
            <a:fld id="{7686CC1A-0A87-465F-B063-56EC3D32C5E8}" type="slidenum">
              <a:rPr lang="lv-LV" smtClean="0"/>
              <a:t>11</a:t>
            </a:fld>
            <a:endParaRPr lang="lv-LV"/>
          </a:p>
        </p:txBody>
      </p:sp>
    </p:spTree>
    <p:extLst>
      <p:ext uri="{BB962C8B-B14F-4D97-AF65-F5344CB8AC3E}">
        <p14:creationId xmlns:p14="http://schemas.microsoft.com/office/powerpoint/2010/main" val="615838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E87DDBF-BACA-B79E-5D82-61B54613B5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7581" y="2286000"/>
            <a:ext cx="5176837" cy="1854769"/>
          </a:xfrm>
          <a:prstGeom prst="rect">
            <a:avLst/>
          </a:prstGeom>
        </p:spPr>
      </p:pic>
    </p:spTree>
    <p:extLst>
      <p:ext uri="{BB962C8B-B14F-4D97-AF65-F5344CB8AC3E}">
        <p14:creationId xmlns:p14="http://schemas.microsoft.com/office/powerpoint/2010/main" val="2438118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10">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11" name="Rectangle 10">
            <a:extLst>
              <a:ext uri="{FF2B5EF4-FFF2-40B4-BE49-F238E27FC236}">
                <a16:creationId xmlns:a16="http://schemas.microsoft.com/office/drawing/2014/main" id="{B7F8509A-794E-A56C-1FB9-57500EBB3811}"/>
              </a:ext>
            </a:extLst>
          </p:cNvPr>
          <p:cNvSpPr/>
          <p:nvPr userDrawn="1"/>
        </p:nvSpPr>
        <p:spPr>
          <a:xfrm>
            <a:off x="0" y="0"/>
            <a:ext cx="5839560" cy="23519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3" name="Rectangle 12">
            <a:extLst>
              <a:ext uri="{FF2B5EF4-FFF2-40B4-BE49-F238E27FC236}">
                <a16:creationId xmlns:a16="http://schemas.microsoft.com/office/drawing/2014/main" id="{B9AA3B55-54A5-8B18-0B0F-05ADA6FB3CEA}"/>
              </a:ext>
            </a:extLst>
          </p:cNvPr>
          <p:cNvSpPr/>
          <p:nvPr userDrawn="1"/>
        </p:nvSpPr>
        <p:spPr>
          <a:xfrm>
            <a:off x="0" y="2351942"/>
            <a:ext cx="5839560" cy="4506058"/>
          </a:xfrm>
          <a:prstGeom prst="rect">
            <a:avLst/>
          </a:prstGeom>
          <a:solidFill>
            <a:srgbClr val="2D3C2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4" name="Text Placeholder 8">
            <a:extLst>
              <a:ext uri="{FF2B5EF4-FFF2-40B4-BE49-F238E27FC236}">
                <a16:creationId xmlns:a16="http://schemas.microsoft.com/office/drawing/2014/main" id="{782ED2C4-0A41-9675-4AD9-0F1915B61064}"/>
              </a:ext>
            </a:extLst>
          </p:cNvPr>
          <p:cNvSpPr>
            <a:spLocks noGrp="1"/>
          </p:cNvSpPr>
          <p:nvPr>
            <p:ph type="body" sz="quarter" idx="10" hasCustomPrompt="1"/>
          </p:nvPr>
        </p:nvSpPr>
        <p:spPr>
          <a:xfrm>
            <a:off x="8488972" y="2833088"/>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a:t>
            </a:r>
            <a:r>
              <a:rPr lang="en-US" dirty="0" err="1"/>
              <a:t>fakts</a:t>
            </a:r>
            <a:r>
              <a:rPr lang="en-US" dirty="0"/>
              <a:t>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15" name="Text Placeholder 8">
            <a:extLst>
              <a:ext uri="{FF2B5EF4-FFF2-40B4-BE49-F238E27FC236}">
                <a16:creationId xmlns:a16="http://schemas.microsoft.com/office/drawing/2014/main" id="{EB9936DB-1DDC-E47D-29E4-AB2142B04166}"/>
              </a:ext>
            </a:extLst>
          </p:cNvPr>
          <p:cNvSpPr>
            <a:spLocks noGrp="1"/>
          </p:cNvSpPr>
          <p:nvPr>
            <p:ph type="body" sz="quarter" idx="11" hasCustomPrompt="1"/>
          </p:nvPr>
        </p:nvSpPr>
        <p:spPr>
          <a:xfrm>
            <a:off x="8488972" y="4567852"/>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fa</a:t>
            </a:r>
            <a:r>
              <a:rPr lang="lv-LV" dirty="0"/>
              <a:t>ccg</a:t>
            </a:r>
            <a:r>
              <a:rPr lang="en-US" dirty="0"/>
              <a:t>kts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21" name="Text Placeholder 20">
            <a:extLst>
              <a:ext uri="{FF2B5EF4-FFF2-40B4-BE49-F238E27FC236}">
                <a16:creationId xmlns:a16="http://schemas.microsoft.com/office/drawing/2014/main" id="{BA2112BD-83FF-43E8-C110-E6965FA222DB}"/>
              </a:ext>
            </a:extLst>
          </p:cNvPr>
          <p:cNvSpPr>
            <a:spLocks noGrp="1"/>
          </p:cNvSpPr>
          <p:nvPr>
            <p:ph type="body" sz="quarter" idx="12" hasCustomPrompt="1"/>
          </p:nvPr>
        </p:nvSpPr>
        <p:spPr>
          <a:xfrm>
            <a:off x="133350" y="463550"/>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2" name="Text Placeholder 20">
            <a:extLst>
              <a:ext uri="{FF2B5EF4-FFF2-40B4-BE49-F238E27FC236}">
                <a16:creationId xmlns:a16="http://schemas.microsoft.com/office/drawing/2014/main" id="{90B769DD-E647-E3B9-985E-4AA75106A53A}"/>
              </a:ext>
            </a:extLst>
          </p:cNvPr>
          <p:cNvSpPr>
            <a:spLocks noGrp="1"/>
          </p:cNvSpPr>
          <p:nvPr>
            <p:ph type="body" sz="quarter" idx="13" hasCustomPrompt="1"/>
          </p:nvPr>
        </p:nvSpPr>
        <p:spPr>
          <a:xfrm>
            <a:off x="133350" y="2819774"/>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3" name="Text Placeholder 20">
            <a:extLst>
              <a:ext uri="{FF2B5EF4-FFF2-40B4-BE49-F238E27FC236}">
                <a16:creationId xmlns:a16="http://schemas.microsoft.com/office/drawing/2014/main" id="{78440287-655E-EDB9-8A37-EF59CEE571D9}"/>
              </a:ext>
            </a:extLst>
          </p:cNvPr>
          <p:cNvSpPr>
            <a:spLocks noGrp="1"/>
          </p:cNvSpPr>
          <p:nvPr>
            <p:ph type="body" sz="quarter" idx="14" hasCustomPrompt="1"/>
          </p:nvPr>
        </p:nvSpPr>
        <p:spPr>
          <a:xfrm>
            <a:off x="2451100" y="463550"/>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24" name="Text Placeholder 20">
            <a:extLst>
              <a:ext uri="{FF2B5EF4-FFF2-40B4-BE49-F238E27FC236}">
                <a16:creationId xmlns:a16="http://schemas.microsoft.com/office/drawing/2014/main" id="{E7927F92-C20B-D213-0A06-B9AE9EBC473B}"/>
              </a:ext>
            </a:extLst>
          </p:cNvPr>
          <p:cNvSpPr>
            <a:spLocks noGrp="1"/>
          </p:cNvSpPr>
          <p:nvPr>
            <p:ph type="body" sz="quarter" idx="15" hasCustomPrompt="1"/>
          </p:nvPr>
        </p:nvSpPr>
        <p:spPr>
          <a:xfrm>
            <a:off x="2451100" y="2819774"/>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Tree>
    <p:extLst>
      <p:ext uri="{BB962C8B-B14F-4D97-AF65-F5344CB8AC3E}">
        <p14:creationId xmlns:p14="http://schemas.microsoft.com/office/powerpoint/2010/main" val="3298726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1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3884538"/>
            <a:ext cx="5197721" cy="2407308"/>
          </a:xfrm>
        </p:spPr>
        <p:txBody>
          <a:bodyPr tIns="144000" anchor="b">
            <a:spAutoFit/>
          </a:bodyPr>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3417231"/>
            <a:ext cx="5197721" cy="467307"/>
          </a:xfrm>
        </p:spPr>
        <p:txBody>
          <a:bodyPr anchor="b">
            <a:spAutoFit/>
          </a:bodyPr>
          <a:lstStyle>
            <a:lvl1pPr marL="0" indent="0" algn="l">
              <a:lnSpc>
                <a:spcPct val="138000"/>
              </a:lnSpc>
              <a:buNone/>
              <a:defRPr sz="24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Apakšvirsraksts</a:t>
            </a:r>
            <a:endParaRPr lang="en-US" dirty="0"/>
          </a:p>
        </p:txBody>
      </p:sp>
    </p:spTree>
    <p:extLst>
      <p:ext uri="{BB962C8B-B14F-4D97-AF65-F5344CB8AC3E}">
        <p14:creationId xmlns:p14="http://schemas.microsoft.com/office/powerpoint/2010/main" val="4124929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12">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3" name="Text Placeholder 8">
            <a:extLst>
              <a:ext uri="{FF2B5EF4-FFF2-40B4-BE49-F238E27FC236}">
                <a16:creationId xmlns:a16="http://schemas.microsoft.com/office/drawing/2014/main" id="{E01EAF01-FDF5-B74E-D503-147DED0BCF06}"/>
              </a:ext>
            </a:extLst>
          </p:cNvPr>
          <p:cNvSpPr>
            <a:spLocks noGrp="1"/>
          </p:cNvSpPr>
          <p:nvPr>
            <p:ph type="body" sz="quarter" idx="12" hasCustomPrompt="1"/>
          </p:nvPr>
        </p:nvSpPr>
        <p:spPr>
          <a:xfrm>
            <a:off x="6352442"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6" name="Chart Placeholder 5">
            <a:extLst>
              <a:ext uri="{FF2B5EF4-FFF2-40B4-BE49-F238E27FC236}">
                <a16:creationId xmlns:a16="http://schemas.microsoft.com/office/drawing/2014/main" id="{F58CAEBA-0A0A-9D66-9646-6B027D17925A}"/>
              </a:ext>
            </a:extLst>
          </p:cNvPr>
          <p:cNvSpPr>
            <a:spLocks noGrp="1"/>
          </p:cNvSpPr>
          <p:nvPr>
            <p:ph type="chart" sz="quarter" idx="13" hasCustomPrompt="1"/>
          </p:nvPr>
        </p:nvSpPr>
        <p:spPr>
          <a:xfrm>
            <a:off x="395288" y="1349619"/>
            <a:ext cx="5700712" cy="4564867"/>
          </a:xfrm>
        </p:spPr>
        <p:txBody>
          <a:bodyPr anchor="ctr"/>
          <a:lstStyle>
            <a:lvl1pPr marL="0" indent="0" algn="ctr">
              <a:buNone/>
              <a:defRPr sz="1200"/>
            </a:lvl1pPr>
          </a:lstStyle>
          <a:p>
            <a:r>
              <a:rPr lang="lv-LV" dirty="0"/>
              <a:t> </a:t>
            </a:r>
            <a:endParaRPr lang="en-US" dirty="0"/>
          </a:p>
        </p:txBody>
      </p:sp>
      <p:sp>
        <p:nvSpPr>
          <p:cNvPr id="7" name="Chart Placeholder 5">
            <a:extLst>
              <a:ext uri="{FF2B5EF4-FFF2-40B4-BE49-F238E27FC236}">
                <a16:creationId xmlns:a16="http://schemas.microsoft.com/office/drawing/2014/main" id="{312FEDAB-645E-FF8A-6AC1-F047E46458BF}"/>
              </a:ext>
            </a:extLst>
          </p:cNvPr>
          <p:cNvSpPr>
            <a:spLocks noGrp="1"/>
          </p:cNvSpPr>
          <p:nvPr>
            <p:ph type="chart" sz="quarter" idx="14" hasCustomPrompt="1"/>
          </p:nvPr>
        </p:nvSpPr>
        <p:spPr>
          <a:xfrm>
            <a:off x="6100946" y="1349619"/>
            <a:ext cx="5700712" cy="4564867"/>
          </a:xfrm>
        </p:spPr>
        <p:txBody>
          <a:bodyPr anchor="ctr"/>
          <a:lstStyle>
            <a:lvl1pPr marL="0" indent="0" algn="ctr">
              <a:buNone/>
              <a:defRPr sz="1200"/>
            </a:lvl1pPr>
          </a:lstStyle>
          <a:p>
            <a:r>
              <a:rPr lang="lv-LV" dirty="0"/>
              <a:t> </a:t>
            </a:r>
            <a:endParaRPr lang="en-US" dirty="0"/>
          </a:p>
        </p:txBody>
      </p:sp>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410797"/>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Tree>
    <p:extLst>
      <p:ext uri="{BB962C8B-B14F-4D97-AF65-F5344CB8AC3E}">
        <p14:creationId xmlns:p14="http://schemas.microsoft.com/office/powerpoint/2010/main" val="86556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13">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040315" y="3883474"/>
            <a:ext cx="5528894" cy="1484234"/>
          </a:xfrm>
        </p:spPr>
        <p:txBody>
          <a:bodyPr wrap="square" tIns="144000" anchor="b">
            <a:spAutoFit/>
          </a:bodyPr>
          <a:lstStyle>
            <a:lvl1pPr marL="0" indent="0" algn="r">
              <a:lnSpc>
                <a:spcPct val="100000"/>
              </a:lnSpc>
              <a:buNone/>
              <a:defRPr sz="29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Kontakti</a:t>
            </a:r>
            <a:r>
              <a:rPr lang="en-US" dirty="0"/>
              <a:t> </a:t>
            </a:r>
            <a:r>
              <a:rPr lang="en-US" dirty="0" err="1"/>
              <a:t>prezentācijas</a:t>
            </a:r>
            <a:r>
              <a:rPr lang="en-US" dirty="0"/>
              <a:t> </a:t>
            </a:r>
            <a:r>
              <a:rPr lang="en-US" dirty="0" err="1"/>
              <a:t>beigās</a:t>
            </a:r>
            <a:br>
              <a:rPr lang="lv-LV" dirty="0"/>
            </a:br>
            <a:r>
              <a:rPr lang="en-US" dirty="0" err="1"/>
              <a:t>vai</a:t>
            </a:r>
            <a:r>
              <a:rPr lang="en-US" dirty="0"/>
              <a:t> </a:t>
            </a:r>
            <a:r>
              <a:rPr lang="en-US" dirty="0" err="1"/>
              <a:t>kāds</a:t>
            </a:r>
            <a:r>
              <a:rPr lang="en-US" dirty="0"/>
              <a:t> </a:t>
            </a:r>
            <a:r>
              <a:rPr lang="en-US" dirty="0" err="1"/>
              <a:t>cits</a:t>
            </a:r>
            <a:r>
              <a:rPr lang="en-US" dirty="0"/>
              <a:t> </a:t>
            </a:r>
            <a:r>
              <a:rPr lang="en-US" dirty="0" err="1"/>
              <a:t>svarīgs</a:t>
            </a:r>
            <a:r>
              <a:rPr lang="en-US" dirty="0"/>
              <a:t> info,</a:t>
            </a:r>
            <a:br>
              <a:rPr lang="lv-LV" dirty="0"/>
            </a:br>
            <a:r>
              <a:rPr lang="en-US" dirty="0" err="1"/>
              <a:t>kurš</a:t>
            </a:r>
            <a:r>
              <a:rPr lang="en-US" dirty="0"/>
              <a:t> </a:t>
            </a:r>
            <a:r>
              <a:rPr lang="en-US" dirty="0" err="1"/>
              <a:t>jāieliek</a:t>
            </a:r>
            <a:r>
              <a:rPr lang="en-US" dirty="0"/>
              <a:t> </a:t>
            </a:r>
            <a:r>
              <a:rPr lang="en-US" dirty="0" err="1"/>
              <a:t>nobeigumā</a:t>
            </a:r>
            <a:r>
              <a:rPr lang="en-US" dirty="0"/>
              <a:t>.</a:t>
            </a:r>
          </a:p>
        </p:txBody>
      </p:sp>
      <p:sp>
        <p:nvSpPr>
          <p:cNvPr id="3" name="Text Placeholder 8">
            <a:extLst>
              <a:ext uri="{FF2B5EF4-FFF2-40B4-BE49-F238E27FC236}">
                <a16:creationId xmlns:a16="http://schemas.microsoft.com/office/drawing/2014/main" id="{C733D3F8-E609-25D1-49CA-60B1CD88F902}"/>
              </a:ext>
            </a:extLst>
          </p:cNvPr>
          <p:cNvSpPr>
            <a:spLocks noGrp="1"/>
          </p:cNvSpPr>
          <p:nvPr>
            <p:ph type="body" sz="quarter" idx="12" hasCustomPrompt="1"/>
          </p:nvPr>
        </p:nvSpPr>
        <p:spPr>
          <a:xfrm>
            <a:off x="6040314" y="5886450"/>
            <a:ext cx="5528894" cy="433020"/>
          </a:xfrm>
        </p:spPr>
        <p:txBody>
          <a:bodyPr anchor="b">
            <a:noAutofit/>
          </a:bodyPr>
          <a:lstStyle>
            <a:lvl1pPr marL="0" indent="0" algn="r">
              <a:buNone/>
              <a:defRPr sz="2800">
                <a:latin typeface="+mj-lt"/>
              </a:defRPr>
            </a:lvl1pPr>
          </a:lstStyle>
          <a:p>
            <a:pPr lvl="0"/>
            <a:r>
              <a:rPr lang="lv-LV" dirty="0"/>
              <a:t>00.00.00.</a:t>
            </a:r>
            <a:endParaRPr lang="en-US" dirty="0"/>
          </a:p>
        </p:txBody>
      </p:sp>
      <p:pic>
        <p:nvPicPr>
          <p:cNvPr id="5" name="Graphic 4">
            <a:extLst>
              <a:ext uri="{FF2B5EF4-FFF2-40B4-BE49-F238E27FC236}">
                <a16:creationId xmlns:a16="http://schemas.microsoft.com/office/drawing/2014/main" id="{4AFC22B4-6475-5F28-63FA-04DA9D8DC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913" y="624255"/>
            <a:ext cx="4955974" cy="1775638"/>
          </a:xfrm>
          <a:prstGeom prst="rect">
            <a:avLst/>
          </a:prstGeom>
        </p:spPr>
      </p:pic>
    </p:spTree>
    <p:extLst>
      <p:ext uri="{BB962C8B-B14F-4D97-AF65-F5344CB8AC3E}">
        <p14:creationId xmlns:p14="http://schemas.microsoft.com/office/powerpoint/2010/main" val="2132515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049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E87DDBF-BACA-B79E-5D82-61B54613B5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7581" y="2286000"/>
            <a:ext cx="5176837" cy="1854769"/>
          </a:xfrm>
          <a:prstGeom prst="rect">
            <a:avLst/>
          </a:prstGeom>
        </p:spPr>
      </p:pic>
    </p:spTree>
    <p:extLst>
      <p:ext uri="{BB962C8B-B14F-4D97-AF65-F5344CB8AC3E}">
        <p14:creationId xmlns:p14="http://schemas.microsoft.com/office/powerpoint/2010/main" val="930722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92163"/>
            <a:ext cx="9144000" cy="2636838"/>
          </a:xfrm>
        </p:spPr>
        <p:txBody>
          <a:bodyPr anchor="t">
            <a:noAutofit/>
          </a:bodyPr>
          <a:lstStyle>
            <a:lvl1pPr algn="l">
              <a:lnSpc>
                <a:spcPct val="82000"/>
              </a:lnSpc>
              <a:defRPr sz="66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487738"/>
            <a:ext cx="9144000" cy="1655762"/>
          </a:xfrm>
        </p:spPr>
        <p:txBody>
          <a:bodyPr>
            <a:noAutofit/>
          </a:bodyPr>
          <a:lstStyle>
            <a:lvl1pPr marL="0" indent="0" algn="l">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p:txBody>
      </p:sp>
      <p:pic>
        <p:nvPicPr>
          <p:cNvPr id="7" name="Graphic 6">
            <a:extLst>
              <a:ext uri="{FF2B5EF4-FFF2-40B4-BE49-F238E27FC236}">
                <a16:creationId xmlns:a16="http://schemas.microsoft.com/office/drawing/2014/main" id="{61EFCB0A-7097-2AC2-45F0-388800DE15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5976" y="5260798"/>
            <a:ext cx="2715907" cy="973061"/>
          </a:xfrm>
          <a:prstGeom prst="rect">
            <a:avLst/>
          </a:prstGeom>
        </p:spPr>
      </p:pic>
      <p:sp>
        <p:nvSpPr>
          <p:cNvPr id="9" name="Text Placeholder 8">
            <a:extLst>
              <a:ext uri="{FF2B5EF4-FFF2-40B4-BE49-F238E27FC236}">
                <a16:creationId xmlns:a16="http://schemas.microsoft.com/office/drawing/2014/main" id="{D29E50B4-B5CF-AE3C-1216-06C7FA71BF98}"/>
              </a:ext>
            </a:extLst>
          </p:cNvPr>
          <p:cNvSpPr>
            <a:spLocks noGrp="1"/>
          </p:cNvSpPr>
          <p:nvPr>
            <p:ph type="body" sz="quarter" idx="10" hasCustomPrompt="1"/>
          </p:nvPr>
        </p:nvSpPr>
        <p:spPr>
          <a:xfrm>
            <a:off x="641838" y="5956545"/>
            <a:ext cx="5467350" cy="343144"/>
          </a:xfrm>
        </p:spPr>
        <p:txBody>
          <a:bodyPr anchor="b">
            <a:noAutofit/>
          </a:bodyPr>
          <a:lstStyle>
            <a:lvl1pPr marL="0" indent="0">
              <a:buNone/>
              <a:defRPr sz="2000">
                <a:latin typeface="+mj-lt"/>
              </a:defRPr>
            </a:lvl1pPr>
          </a:lstStyle>
          <a:p>
            <a:pPr lvl="0"/>
            <a:r>
              <a:rPr lang="lv-LV" dirty="0"/>
              <a:t>00.00.00.</a:t>
            </a:r>
            <a:endParaRPr lang="en-US" dirty="0"/>
          </a:p>
        </p:txBody>
      </p:sp>
    </p:spTree>
    <p:extLst>
      <p:ext uri="{BB962C8B-B14F-4D97-AF65-F5344CB8AC3E}">
        <p14:creationId xmlns:p14="http://schemas.microsoft.com/office/powerpoint/2010/main" val="12030842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56995"/>
            <a:ext cx="6699739" cy="2370257"/>
          </a:xfrm>
        </p:spPr>
        <p:txBody>
          <a:bodyPr anchor="t">
            <a:noAutofit/>
          </a:bodyPr>
          <a:lstStyle>
            <a:lvl1pPr algn="l">
              <a:lnSpc>
                <a:spcPct val="82000"/>
              </a:lnSpc>
              <a:defRPr sz="52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127252"/>
            <a:ext cx="6699739" cy="1655762"/>
          </a:xfrm>
        </p:spPr>
        <p:txBody>
          <a:bodyPr>
            <a:noAutofit/>
          </a:bodyPr>
          <a:lstStyle>
            <a:lvl1pPr marL="0" indent="0" algn="l">
              <a:lnSpc>
                <a:spcPct val="70000"/>
              </a:lnSpc>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a:p>
            <a:r>
              <a:rPr lang="en-US" dirty="0"/>
              <a:t>17. </a:t>
            </a:r>
            <a:r>
              <a:rPr lang="en-US" dirty="0" err="1"/>
              <a:t>jūlijs</a:t>
            </a:r>
            <a:endParaRPr lang="en-US" dirty="0"/>
          </a:p>
        </p:txBody>
      </p:sp>
      <p:pic>
        <p:nvPicPr>
          <p:cNvPr id="5" name="Graphic 4">
            <a:extLst>
              <a:ext uri="{FF2B5EF4-FFF2-40B4-BE49-F238E27FC236}">
                <a16:creationId xmlns:a16="http://schemas.microsoft.com/office/drawing/2014/main" id="{EFF7FB88-5907-1FA6-75D3-A10E41E70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652456"/>
            <a:ext cx="1622181" cy="570298"/>
          </a:xfrm>
          <a:prstGeom prst="rect">
            <a:avLst/>
          </a:prstGeom>
        </p:spPr>
      </p:pic>
      <p:pic>
        <p:nvPicPr>
          <p:cNvPr id="8" name="Graphic 7">
            <a:extLst>
              <a:ext uri="{FF2B5EF4-FFF2-40B4-BE49-F238E27FC236}">
                <a16:creationId xmlns:a16="http://schemas.microsoft.com/office/drawing/2014/main" id="{91326599-63A0-F1E2-193F-0527D2980C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30139" y="650630"/>
            <a:ext cx="4661861" cy="6207369"/>
          </a:xfrm>
          <a:prstGeom prst="rect">
            <a:avLst/>
          </a:prstGeom>
        </p:spPr>
      </p:pic>
    </p:spTree>
    <p:extLst>
      <p:ext uri="{BB962C8B-B14F-4D97-AF65-F5344CB8AC3E}">
        <p14:creationId xmlns:p14="http://schemas.microsoft.com/office/powerpoint/2010/main" val="3899303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3975100"/>
            <a:ext cx="7905262" cy="1758950"/>
          </a:xfrm>
        </p:spPr>
        <p:txBody>
          <a:bodyPr anchor="t">
            <a:noAutofit/>
          </a:bodyPr>
          <a:lstStyle>
            <a:lvl1pPr algn="l">
              <a:lnSpc>
                <a:spcPct val="82000"/>
              </a:lnSpc>
              <a:defRPr sz="6000" spc="-150"/>
            </a:lvl1pPr>
          </a:lstStyle>
          <a:p>
            <a:r>
              <a:rPr lang="en-US" dirty="0" err="1"/>
              <a:t>STARPTĒMAS</a:t>
            </a:r>
            <a:br>
              <a:rPr lang="lv-LV" dirty="0"/>
            </a:b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5740400"/>
            <a:ext cx="7905262" cy="552450"/>
          </a:xfrm>
        </p:spPr>
        <p:txBody>
          <a:bodyPr anchor="b">
            <a:noAutofit/>
          </a:bodyPr>
          <a:lstStyle>
            <a:lvl1pPr marL="0" indent="0" algn="l">
              <a:buNone/>
              <a:defRPr sz="20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APAKŠNOSAUKUMS</a:t>
            </a:r>
            <a:endParaRPr lang="en-US" dirty="0"/>
          </a:p>
        </p:txBody>
      </p:sp>
      <p:pic>
        <p:nvPicPr>
          <p:cNvPr id="4" name="Graphic 3">
            <a:extLst>
              <a:ext uri="{FF2B5EF4-FFF2-40B4-BE49-F238E27FC236}">
                <a16:creationId xmlns:a16="http://schemas.microsoft.com/office/drawing/2014/main" id="{F6D4B29F-1DA6-EB4C-BA17-741DD975B9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39938" y="5269066"/>
            <a:ext cx="718606" cy="956840"/>
          </a:xfrm>
          <a:prstGeom prst="rect">
            <a:avLst/>
          </a:prstGeom>
        </p:spPr>
      </p:pic>
    </p:spTree>
    <p:extLst>
      <p:ext uri="{BB962C8B-B14F-4D97-AF65-F5344CB8AC3E}">
        <p14:creationId xmlns:p14="http://schemas.microsoft.com/office/powerpoint/2010/main" val="2279373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5">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4"/>
            <a:ext cx="5197721" cy="1669680"/>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67352"/>
            <a:ext cx="5197721" cy="3724494"/>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pic>
        <p:nvPicPr>
          <p:cNvPr id="4" name="Graphic 3">
            <a:extLst>
              <a:ext uri="{FF2B5EF4-FFF2-40B4-BE49-F238E27FC236}">
                <a16:creationId xmlns:a16="http://schemas.microsoft.com/office/drawing/2014/main" id="{B870B99D-0171-71B2-A19B-7B824718F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269066"/>
            <a:ext cx="718606" cy="956840"/>
          </a:xfrm>
          <a:prstGeom prst="rect">
            <a:avLst/>
          </a:prstGeom>
        </p:spPr>
      </p:pic>
    </p:spTree>
    <p:extLst>
      <p:ext uri="{BB962C8B-B14F-4D97-AF65-F5344CB8AC3E}">
        <p14:creationId xmlns:p14="http://schemas.microsoft.com/office/powerpoint/2010/main" val="196358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92163"/>
            <a:ext cx="9144000" cy="2636838"/>
          </a:xfrm>
        </p:spPr>
        <p:txBody>
          <a:bodyPr anchor="t">
            <a:noAutofit/>
          </a:bodyPr>
          <a:lstStyle>
            <a:lvl1pPr algn="l">
              <a:lnSpc>
                <a:spcPct val="82000"/>
              </a:lnSpc>
              <a:defRPr sz="66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487738"/>
            <a:ext cx="9144000" cy="1655762"/>
          </a:xfrm>
        </p:spPr>
        <p:txBody>
          <a:bodyPr>
            <a:noAutofit/>
          </a:bodyPr>
          <a:lstStyle>
            <a:lvl1pPr marL="0" indent="0" algn="l">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p:txBody>
      </p:sp>
      <p:pic>
        <p:nvPicPr>
          <p:cNvPr id="7" name="Graphic 6">
            <a:extLst>
              <a:ext uri="{FF2B5EF4-FFF2-40B4-BE49-F238E27FC236}">
                <a16:creationId xmlns:a16="http://schemas.microsoft.com/office/drawing/2014/main" id="{61EFCB0A-7097-2AC2-45F0-388800DE15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5976" y="5260798"/>
            <a:ext cx="2715907" cy="973061"/>
          </a:xfrm>
          <a:prstGeom prst="rect">
            <a:avLst/>
          </a:prstGeom>
        </p:spPr>
      </p:pic>
      <p:sp>
        <p:nvSpPr>
          <p:cNvPr id="9" name="Text Placeholder 8">
            <a:extLst>
              <a:ext uri="{FF2B5EF4-FFF2-40B4-BE49-F238E27FC236}">
                <a16:creationId xmlns:a16="http://schemas.microsoft.com/office/drawing/2014/main" id="{D29E50B4-B5CF-AE3C-1216-06C7FA71BF98}"/>
              </a:ext>
            </a:extLst>
          </p:cNvPr>
          <p:cNvSpPr>
            <a:spLocks noGrp="1"/>
          </p:cNvSpPr>
          <p:nvPr>
            <p:ph type="body" sz="quarter" idx="10" hasCustomPrompt="1"/>
          </p:nvPr>
        </p:nvSpPr>
        <p:spPr>
          <a:xfrm>
            <a:off x="641838" y="5956545"/>
            <a:ext cx="5467350" cy="343144"/>
          </a:xfrm>
        </p:spPr>
        <p:txBody>
          <a:bodyPr anchor="b">
            <a:noAutofit/>
          </a:bodyPr>
          <a:lstStyle>
            <a:lvl1pPr marL="0" indent="0">
              <a:buNone/>
              <a:defRPr sz="2000">
                <a:latin typeface="+mj-lt"/>
              </a:defRPr>
            </a:lvl1pPr>
          </a:lstStyle>
          <a:p>
            <a:pPr lvl="0"/>
            <a:r>
              <a:rPr lang="lv-LV" dirty="0"/>
              <a:t>00.00.00.</a:t>
            </a:r>
            <a:endParaRPr lang="en-US" dirty="0"/>
          </a:p>
        </p:txBody>
      </p:sp>
    </p:spTree>
    <p:extLst>
      <p:ext uri="{BB962C8B-B14F-4D97-AF65-F5344CB8AC3E}">
        <p14:creationId xmlns:p14="http://schemas.microsoft.com/office/powerpoint/2010/main" val="10053831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6">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27788"/>
            <a:ext cx="5197721" cy="376405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2527788"/>
            <a:ext cx="5197721" cy="3764058"/>
          </a:xfrm>
        </p:spPr>
        <p:txBody>
          <a:bodyPr anchor="b"/>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Tree>
    <p:extLst>
      <p:ext uri="{BB962C8B-B14F-4D97-AF65-F5344CB8AC3E}">
        <p14:creationId xmlns:p14="http://schemas.microsoft.com/office/powerpoint/2010/main" val="2776303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7">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633903"/>
            <a:ext cx="5197721" cy="558225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63724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8">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3520463"/>
            <a:ext cx="5197721"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641837" y="633903"/>
            <a:ext cx="5197721" cy="2703635"/>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066363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9">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9" y="3520463"/>
            <a:ext cx="2507396"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3332159" y="633903"/>
            <a:ext cx="2507399" cy="2703635"/>
          </a:xfrm>
        </p:spPr>
        <p:txBody>
          <a:bodyPr anchor="ctr"/>
          <a:lstStyle>
            <a:lvl1pPr marL="0" indent="0" algn="ctr">
              <a:buNone/>
              <a:defRPr sz="1800"/>
            </a:lvl1pPr>
          </a:lstStyle>
          <a:p>
            <a:r>
              <a:rPr lang="lv-LV" dirty="0"/>
              <a:t> </a:t>
            </a:r>
            <a:endParaRPr lang="en-US" dirty="0"/>
          </a:p>
        </p:txBody>
      </p:sp>
      <p:sp>
        <p:nvSpPr>
          <p:cNvPr id="8" name="Picture Placeholder 4">
            <a:extLst>
              <a:ext uri="{FF2B5EF4-FFF2-40B4-BE49-F238E27FC236}">
                <a16:creationId xmlns:a16="http://schemas.microsoft.com/office/drawing/2014/main" id="{0F5AD8B3-5A72-6434-A6D9-2787FBFEF85F}"/>
              </a:ext>
            </a:extLst>
          </p:cNvPr>
          <p:cNvSpPr>
            <a:spLocks noGrp="1"/>
          </p:cNvSpPr>
          <p:nvPr>
            <p:ph type="pic" sz="quarter" idx="14" hasCustomPrompt="1"/>
          </p:nvPr>
        </p:nvSpPr>
        <p:spPr>
          <a:xfrm>
            <a:off x="641835" y="633902"/>
            <a:ext cx="2507399" cy="2703635"/>
          </a:xfrm>
        </p:spPr>
        <p:txBody>
          <a:bodyPr anchor="ctr"/>
          <a:lstStyle>
            <a:lvl1pPr marL="0" indent="0" algn="ctr">
              <a:buNone/>
              <a:defRPr sz="1800"/>
            </a:lvl1pPr>
          </a:lstStyle>
          <a:p>
            <a:r>
              <a:rPr lang="lv-LV" dirty="0"/>
              <a:t> </a:t>
            </a:r>
            <a:endParaRPr lang="en-US" dirty="0"/>
          </a:p>
        </p:txBody>
      </p:sp>
      <p:sp>
        <p:nvSpPr>
          <p:cNvPr id="9" name="Picture Placeholder 4">
            <a:extLst>
              <a:ext uri="{FF2B5EF4-FFF2-40B4-BE49-F238E27FC236}">
                <a16:creationId xmlns:a16="http://schemas.microsoft.com/office/drawing/2014/main" id="{B1D02BB3-D75E-F3F9-C30E-9C470CB3A630}"/>
              </a:ext>
            </a:extLst>
          </p:cNvPr>
          <p:cNvSpPr>
            <a:spLocks noGrp="1"/>
          </p:cNvSpPr>
          <p:nvPr>
            <p:ph type="pic" sz="quarter" idx="15" hasCustomPrompt="1"/>
          </p:nvPr>
        </p:nvSpPr>
        <p:spPr>
          <a:xfrm>
            <a:off x="3332159" y="3520463"/>
            <a:ext cx="2507396" cy="269569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237978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10">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11" name="Rectangle 10">
            <a:extLst>
              <a:ext uri="{FF2B5EF4-FFF2-40B4-BE49-F238E27FC236}">
                <a16:creationId xmlns:a16="http://schemas.microsoft.com/office/drawing/2014/main" id="{B7F8509A-794E-A56C-1FB9-57500EBB3811}"/>
              </a:ext>
            </a:extLst>
          </p:cNvPr>
          <p:cNvSpPr/>
          <p:nvPr userDrawn="1"/>
        </p:nvSpPr>
        <p:spPr>
          <a:xfrm>
            <a:off x="0" y="0"/>
            <a:ext cx="5839560" cy="23519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3" name="Rectangle 12">
            <a:extLst>
              <a:ext uri="{FF2B5EF4-FFF2-40B4-BE49-F238E27FC236}">
                <a16:creationId xmlns:a16="http://schemas.microsoft.com/office/drawing/2014/main" id="{B9AA3B55-54A5-8B18-0B0F-05ADA6FB3CEA}"/>
              </a:ext>
            </a:extLst>
          </p:cNvPr>
          <p:cNvSpPr/>
          <p:nvPr userDrawn="1"/>
        </p:nvSpPr>
        <p:spPr>
          <a:xfrm>
            <a:off x="0" y="2351942"/>
            <a:ext cx="5839560" cy="4506058"/>
          </a:xfrm>
          <a:prstGeom prst="rect">
            <a:avLst/>
          </a:prstGeom>
          <a:solidFill>
            <a:srgbClr val="2D3C2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21" name="Text Placeholder 20">
            <a:extLst>
              <a:ext uri="{FF2B5EF4-FFF2-40B4-BE49-F238E27FC236}">
                <a16:creationId xmlns:a16="http://schemas.microsoft.com/office/drawing/2014/main" id="{BA2112BD-83FF-43E8-C110-E6965FA222DB}"/>
              </a:ext>
            </a:extLst>
          </p:cNvPr>
          <p:cNvSpPr>
            <a:spLocks noGrp="1"/>
          </p:cNvSpPr>
          <p:nvPr>
            <p:ph type="body" sz="quarter" idx="12" hasCustomPrompt="1"/>
          </p:nvPr>
        </p:nvSpPr>
        <p:spPr>
          <a:xfrm>
            <a:off x="133350" y="463550"/>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2" name="Text Placeholder 20">
            <a:extLst>
              <a:ext uri="{FF2B5EF4-FFF2-40B4-BE49-F238E27FC236}">
                <a16:creationId xmlns:a16="http://schemas.microsoft.com/office/drawing/2014/main" id="{90B769DD-E647-E3B9-985E-4AA75106A53A}"/>
              </a:ext>
            </a:extLst>
          </p:cNvPr>
          <p:cNvSpPr>
            <a:spLocks noGrp="1"/>
          </p:cNvSpPr>
          <p:nvPr>
            <p:ph type="body" sz="quarter" idx="13" hasCustomPrompt="1"/>
          </p:nvPr>
        </p:nvSpPr>
        <p:spPr>
          <a:xfrm>
            <a:off x="133350" y="2819774"/>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3" name="Text Placeholder 20">
            <a:extLst>
              <a:ext uri="{FF2B5EF4-FFF2-40B4-BE49-F238E27FC236}">
                <a16:creationId xmlns:a16="http://schemas.microsoft.com/office/drawing/2014/main" id="{78440287-655E-EDB9-8A37-EF59CEE571D9}"/>
              </a:ext>
            </a:extLst>
          </p:cNvPr>
          <p:cNvSpPr>
            <a:spLocks noGrp="1"/>
          </p:cNvSpPr>
          <p:nvPr>
            <p:ph type="body" sz="quarter" idx="14" hasCustomPrompt="1"/>
          </p:nvPr>
        </p:nvSpPr>
        <p:spPr>
          <a:xfrm>
            <a:off x="2451100" y="463550"/>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24" name="Text Placeholder 20">
            <a:extLst>
              <a:ext uri="{FF2B5EF4-FFF2-40B4-BE49-F238E27FC236}">
                <a16:creationId xmlns:a16="http://schemas.microsoft.com/office/drawing/2014/main" id="{E7927F92-C20B-D213-0A06-B9AE9EBC473B}"/>
              </a:ext>
            </a:extLst>
          </p:cNvPr>
          <p:cNvSpPr>
            <a:spLocks noGrp="1"/>
          </p:cNvSpPr>
          <p:nvPr>
            <p:ph type="body" sz="quarter" idx="15" hasCustomPrompt="1"/>
          </p:nvPr>
        </p:nvSpPr>
        <p:spPr>
          <a:xfrm>
            <a:off x="2451100" y="2819774"/>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3" name="Text Placeholder 8">
            <a:extLst>
              <a:ext uri="{FF2B5EF4-FFF2-40B4-BE49-F238E27FC236}">
                <a16:creationId xmlns:a16="http://schemas.microsoft.com/office/drawing/2014/main" id="{D2045A0D-7A39-D62A-A180-D0BB7A44D812}"/>
              </a:ext>
            </a:extLst>
          </p:cNvPr>
          <p:cNvSpPr>
            <a:spLocks noGrp="1"/>
          </p:cNvSpPr>
          <p:nvPr>
            <p:ph type="body" sz="quarter" idx="10" hasCustomPrompt="1"/>
          </p:nvPr>
        </p:nvSpPr>
        <p:spPr>
          <a:xfrm>
            <a:off x="8488972" y="2833088"/>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a:t>
            </a:r>
            <a:r>
              <a:rPr lang="en-US" dirty="0" err="1"/>
              <a:t>fakts</a:t>
            </a:r>
            <a:r>
              <a:rPr lang="en-US" dirty="0"/>
              <a:t>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4" name="Text Placeholder 8">
            <a:extLst>
              <a:ext uri="{FF2B5EF4-FFF2-40B4-BE49-F238E27FC236}">
                <a16:creationId xmlns:a16="http://schemas.microsoft.com/office/drawing/2014/main" id="{9DDA1349-F8D6-F656-2712-FC86836E117B}"/>
              </a:ext>
            </a:extLst>
          </p:cNvPr>
          <p:cNvSpPr>
            <a:spLocks noGrp="1"/>
          </p:cNvSpPr>
          <p:nvPr>
            <p:ph type="body" sz="quarter" idx="11" hasCustomPrompt="1"/>
          </p:nvPr>
        </p:nvSpPr>
        <p:spPr>
          <a:xfrm>
            <a:off x="8488972" y="4567852"/>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fa</a:t>
            </a:r>
            <a:r>
              <a:rPr lang="lv-LV" dirty="0"/>
              <a:t>ccg</a:t>
            </a:r>
            <a:r>
              <a:rPr lang="en-US" dirty="0"/>
              <a:t>kts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Tree>
    <p:extLst>
      <p:ext uri="{BB962C8B-B14F-4D97-AF65-F5344CB8AC3E}">
        <p14:creationId xmlns:p14="http://schemas.microsoft.com/office/powerpoint/2010/main" val="42502980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1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3884538"/>
            <a:ext cx="5197721" cy="2407308"/>
          </a:xfrm>
        </p:spPr>
        <p:txBody>
          <a:bodyPr tIns="144000" anchor="b">
            <a:spAutoFit/>
          </a:bodyPr>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3417231"/>
            <a:ext cx="5197721" cy="467307"/>
          </a:xfrm>
        </p:spPr>
        <p:txBody>
          <a:bodyPr anchor="b">
            <a:spAutoFit/>
          </a:bodyPr>
          <a:lstStyle>
            <a:lvl1pPr marL="0" indent="0" algn="l">
              <a:lnSpc>
                <a:spcPct val="138000"/>
              </a:lnSpc>
              <a:buNone/>
              <a:defRPr sz="24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Apakšvirsraksts</a:t>
            </a:r>
            <a:endParaRPr lang="en-US" dirty="0"/>
          </a:p>
        </p:txBody>
      </p:sp>
    </p:spTree>
    <p:extLst>
      <p:ext uri="{BB962C8B-B14F-4D97-AF65-F5344CB8AC3E}">
        <p14:creationId xmlns:p14="http://schemas.microsoft.com/office/powerpoint/2010/main" val="3144753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chemeClr val="tx2"/>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3" name="Text Placeholder 8">
            <a:extLst>
              <a:ext uri="{FF2B5EF4-FFF2-40B4-BE49-F238E27FC236}">
                <a16:creationId xmlns:a16="http://schemas.microsoft.com/office/drawing/2014/main" id="{E01EAF01-FDF5-B74E-D503-147DED0BCF06}"/>
              </a:ext>
            </a:extLst>
          </p:cNvPr>
          <p:cNvSpPr>
            <a:spLocks noGrp="1"/>
          </p:cNvSpPr>
          <p:nvPr>
            <p:ph type="body" sz="quarter" idx="12" hasCustomPrompt="1"/>
          </p:nvPr>
        </p:nvSpPr>
        <p:spPr>
          <a:xfrm>
            <a:off x="6352442"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6" name="Chart Placeholder 5">
            <a:extLst>
              <a:ext uri="{FF2B5EF4-FFF2-40B4-BE49-F238E27FC236}">
                <a16:creationId xmlns:a16="http://schemas.microsoft.com/office/drawing/2014/main" id="{F58CAEBA-0A0A-9D66-9646-6B027D17925A}"/>
              </a:ext>
            </a:extLst>
          </p:cNvPr>
          <p:cNvSpPr>
            <a:spLocks noGrp="1"/>
          </p:cNvSpPr>
          <p:nvPr>
            <p:ph type="chart" sz="quarter" idx="13" hasCustomPrompt="1"/>
          </p:nvPr>
        </p:nvSpPr>
        <p:spPr>
          <a:xfrm>
            <a:off x="395288" y="1349619"/>
            <a:ext cx="5700712" cy="4564867"/>
          </a:xfrm>
        </p:spPr>
        <p:txBody>
          <a:bodyPr anchor="ctr"/>
          <a:lstStyle>
            <a:lvl1pPr marL="0" indent="0" algn="ctr">
              <a:buNone/>
              <a:defRPr sz="1200"/>
            </a:lvl1pPr>
          </a:lstStyle>
          <a:p>
            <a:r>
              <a:rPr lang="lv-LV" dirty="0"/>
              <a:t> </a:t>
            </a:r>
            <a:endParaRPr lang="en-US" dirty="0"/>
          </a:p>
        </p:txBody>
      </p:sp>
      <p:sp>
        <p:nvSpPr>
          <p:cNvPr id="7" name="Chart Placeholder 5">
            <a:extLst>
              <a:ext uri="{FF2B5EF4-FFF2-40B4-BE49-F238E27FC236}">
                <a16:creationId xmlns:a16="http://schemas.microsoft.com/office/drawing/2014/main" id="{312FEDAB-645E-FF8A-6AC1-F047E46458BF}"/>
              </a:ext>
            </a:extLst>
          </p:cNvPr>
          <p:cNvSpPr>
            <a:spLocks noGrp="1"/>
          </p:cNvSpPr>
          <p:nvPr>
            <p:ph type="chart" sz="quarter" idx="14" hasCustomPrompt="1"/>
          </p:nvPr>
        </p:nvSpPr>
        <p:spPr>
          <a:xfrm>
            <a:off x="6100946" y="1349619"/>
            <a:ext cx="5700712" cy="4564867"/>
          </a:xfrm>
        </p:spPr>
        <p:txBody>
          <a:bodyPr anchor="ctr"/>
          <a:lstStyle>
            <a:lvl1pPr marL="0" indent="0" algn="ctr">
              <a:buNone/>
              <a:defRPr sz="1200"/>
            </a:lvl1pPr>
          </a:lstStyle>
          <a:p>
            <a:r>
              <a:rPr lang="lv-LV" dirty="0"/>
              <a:t> </a:t>
            </a:r>
            <a:endParaRPr lang="en-US" dirty="0"/>
          </a:p>
        </p:txBody>
      </p:sp>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410797"/>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Tree>
    <p:extLst>
      <p:ext uri="{BB962C8B-B14F-4D97-AF65-F5344CB8AC3E}">
        <p14:creationId xmlns:p14="http://schemas.microsoft.com/office/powerpoint/2010/main" val="1154173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chemeClr val="tx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040315" y="3883474"/>
            <a:ext cx="5528894" cy="1484234"/>
          </a:xfrm>
        </p:spPr>
        <p:txBody>
          <a:bodyPr wrap="square" tIns="144000" anchor="b">
            <a:spAutoFit/>
          </a:bodyPr>
          <a:lstStyle>
            <a:lvl1pPr marL="0" indent="0" algn="r">
              <a:lnSpc>
                <a:spcPct val="100000"/>
              </a:lnSpc>
              <a:buNone/>
              <a:defRPr sz="29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Kontakti</a:t>
            </a:r>
            <a:r>
              <a:rPr lang="en-US" dirty="0"/>
              <a:t> </a:t>
            </a:r>
            <a:r>
              <a:rPr lang="en-US" dirty="0" err="1"/>
              <a:t>prezentācijas</a:t>
            </a:r>
            <a:r>
              <a:rPr lang="en-US" dirty="0"/>
              <a:t> </a:t>
            </a:r>
            <a:r>
              <a:rPr lang="en-US" dirty="0" err="1"/>
              <a:t>beigās</a:t>
            </a:r>
            <a:br>
              <a:rPr lang="lv-LV" dirty="0"/>
            </a:br>
            <a:r>
              <a:rPr lang="en-US" dirty="0" err="1"/>
              <a:t>vai</a:t>
            </a:r>
            <a:r>
              <a:rPr lang="en-US" dirty="0"/>
              <a:t> </a:t>
            </a:r>
            <a:r>
              <a:rPr lang="en-US" dirty="0" err="1"/>
              <a:t>kāds</a:t>
            </a:r>
            <a:r>
              <a:rPr lang="en-US" dirty="0"/>
              <a:t> </a:t>
            </a:r>
            <a:r>
              <a:rPr lang="en-US" dirty="0" err="1"/>
              <a:t>cits</a:t>
            </a:r>
            <a:r>
              <a:rPr lang="en-US" dirty="0"/>
              <a:t> </a:t>
            </a:r>
            <a:r>
              <a:rPr lang="en-US" dirty="0" err="1"/>
              <a:t>svarīgs</a:t>
            </a:r>
            <a:r>
              <a:rPr lang="en-US" dirty="0"/>
              <a:t> info,</a:t>
            </a:r>
            <a:br>
              <a:rPr lang="lv-LV" dirty="0"/>
            </a:br>
            <a:r>
              <a:rPr lang="en-US" dirty="0" err="1"/>
              <a:t>kurš</a:t>
            </a:r>
            <a:r>
              <a:rPr lang="en-US" dirty="0"/>
              <a:t> </a:t>
            </a:r>
            <a:r>
              <a:rPr lang="en-US" dirty="0" err="1"/>
              <a:t>jāieliek</a:t>
            </a:r>
            <a:r>
              <a:rPr lang="en-US" dirty="0"/>
              <a:t> </a:t>
            </a:r>
            <a:r>
              <a:rPr lang="en-US" dirty="0" err="1"/>
              <a:t>nobeigumā</a:t>
            </a:r>
            <a:r>
              <a:rPr lang="en-US" dirty="0"/>
              <a:t>.</a:t>
            </a:r>
          </a:p>
        </p:txBody>
      </p:sp>
      <p:sp>
        <p:nvSpPr>
          <p:cNvPr id="3" name="Text Placeholder 8">
            <a:extLst>
              <a:ext uri="{FF2B5EF4-FFF2-40B4-BE49-F238E27FC236}">
                <a16:creationId xmlns:a16="http://schemas.microsoft.com/office/drawing/2014/main" id="{C733D3F8-E609-25D1-49CA-60B1CD88F902}"/>
              </a:ext>
            </a:extLst>
          </p:cNvPr>
          <p:cNvSpPr>
            <a:spLocks noGrp="1"/>
          </p:cNvSpPr>
          <p:nvPr>
            <p:ph type="body" sz="quarter" idx="12" hasCustomPrompt="1"/>
          </p:nvPr>
        </p:nvSpPr>
        <p:spPr>
          <a:xfrm>
            <a:off x="6040314" y="5886450"/>
            <a:ext cx="5528894" cy="433020"/>
          </a:xfrm>
        </p:spPr>
        <p:txBody>
          <a:bodyPr anchor="b">
            <a:noAutofit/>
          </a:bodyPr>
          <a:lstStyle>
            <a:lvl1pPr marL="0" indent="0" algn="r">
              <a:buNone/>
              <a:defRPr sz="2800">
                <a:latin typeface="+mj-lt"/>
              </a:defRPr>
            </a:lvl1pPr>
          </a:lstStyle>
          <a:p>
            <a:pPr lvl="0"/>
            <a:r>
              <a:rPr lang="lv-LV" dirty="0"/>
              <a:t>00.00.00.</a:t>
            </a:r>
            <a:endParaRPr lang="en-US" dirty="0"/>
          </a:p>
        </p:txBody>
      </p:sp>
      <p:pic>
        <p:nvPicPr>
          <p:cNvPr id="5" name="Graphic 4">
            <a:extLst>
              <a:ext uri="{FF2B5EF4-FFF2-40B4-BE49-F238E27FC236}">
                <a16:creationId xmlns:a16="http://schemas.microsoft.com/office/drawing/2014/main" id="{4AFC22B4-6475-5F28-63FA-04DA9D8DC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913" y="624255"/>
            <a:ext cx="4955974" cy="1775638"/>
          </a:xfrm>
          <a:prstGeom prst="rect">
            <a:avLst/>
          </a:prstGeom>
        </p:spPr>
      </p:pic>
    </p:spTree>
    <p:extLst>
      <p:ext uri="{BB962C8B-B14F-4D97-AF65-F5344CB8AC3E}">
        <p14:creationId xmlns:p14="http://schemas.microsoft.com/office/powerpoint/2010/main" val="204685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546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56995"/>
            <a:ext cx="6699739" cy="2370257"/>
          </a:xfrm>
        </p:spPr>
        <p:txBody>
          <a:bodyPr anchor="t">
            <a:noAutofit/>
          </a:bodyPr>
          <a:lstStyle>
            <a:lvl1pPr algn="l">
              <a:lnSpc>
                <a:spcPct val="82000"/>
              </a:lnSpc>
              <a:defRPr sz="52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127252"/>
            <a:ext cx="6699739" cy="1655762"/>
          </a:xfrm>
        </p:spPr>
        <p:txBody>
          <a:bodyPr>
            <a:noAutofit/>
          </a:bodyPr>
          <a:lstStyle>
            <a:lvl1pPr marL="0" indent="0" algn="l">
              <a:lnSpc>
                <a:spcPct val="70000"/>
              </a:lnSpc>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a:p>
            <a:r>
              <a:rPr lang="en-US" dirty="0"/>
              <a:t>17. </a:t>
            </a:r>
            <a:r>
              <a:rPr lang="en-US" dirty="0" err="1"/>
              <a:t>jūlijs</a:t>
            </a:r>
            <a:endParaRPr lang="en-US" dirty="0"/>
          </a:p>
        </p:txBody>
      </p:sp>
      <p:pic>
        <p:nvPicPr>
          <p:cNvPr id="5" name="Graphic 4">
            <a:extLst>
              <a:ext uri="{FF2B5EF4-FFF2-40B4-BE49-F238E27FC236}">
                <a16:creationId xmlns:a16="http://schemas.microsoft.com/office/drawing/2014/main" id="{EFF7FB88-5907-1FA6-75D3-A10E41E70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652456"/>
            <a:ext cx="1622181" cy="570298"/>
          </a:xfrm>
          <a:prstGeom prst="rect">
            <a:avLst/>
          </a:prstGeom>
        </p:spPr>
      </p:pic>
      <p:pic>
        <p:nvPicPr>
          <p:cNvPr id="8" name="Graphic 7">
            <a:extLst>
              <a:ext uri="{FF2B5EF4-FFF2-40B4-BE49-F238E27FC236}">
                <a16:creationId xmlns:a16="http://schemas.microsoft.com/office/drawing/2014/main" id="{91326599-63A0-F1E2-193F-0527D2980C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30139" y="650630"/>
            <a:ext cx="4661861" cy="6207369"/>
          </a:xfrm>
          <a:prstGeom prst="rect">
            <a:avLst/>
          </a:prstGeom>
        </p:spPr>
      </p:pic>
    </p:spTree>
    <p:extLst>
      <p:ext uri="{BB962C8B-B14F-4D97-AF65-F5344CB8AC3E}">
        <p14:creationId xmlns:p14="http://schemas.microsoft.com/office/powerpoint/2010/main" val="29554650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3975100"/>
            <a:ext cx="7905262" cy="1758950"/>
          </a:xfrm>
        </p:spPr>
        <p:txBody>
          <a:bodyPr anchor="t">
            <a:noAutofit/>
          </a:bodyPr>
          <a:lstStyle>
            <a:lvl1pPr algn="l">
              <a:lnSpc>
                <a:spcPct val="82000"/>
              </a:lnSpc>
              <a:defRPr sz="6000" spc="-150">
                <a:solidFill>
                  <a:schemeClr val="bg1"/>
                </a:solidFill>
              </a:defRPr>
            </a:lvl1pPr>
          </a:lstStyle>
          <a:p>
            <a:r>
              <a:rPr lang="en-US" dirty="0" err="1"/>
              <a:t>STARPTĒMAS</a:t>
            </a:r>
            <a:br>
              <a:rPr lang="lv-LV" dirty="0"/>
            </a:b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5740400"/>
            <a:ext cx="7905262" cy="552450"/>
          </a:xfrm>
        </p:spPr>
        <p:txBody>
          <a:bodyPr anchor="b">
            <a:noAutofit/>
          </a:bodyPr>
          <a:lstStyle>
            <a:lvl1pPr marL="0" indent="0" algn="l">
              <a:buNone/>
              <a:defRPr sz="2000" kern="12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APAKŠNOSAUKUMS</a:t>
            </a:r>
            <a:endParaRPr lang="en-US" dirty="0"/>
          </a:p>
        </p:txBody>
      </p:sp>
      <p:pic>
        <p:nvPicPr>
          <p:cNvPr id="4" name="Graphic 3">
            <a:extLst>
              <a:ext uri="{FF2B5EF4-FFF2-40B4-BE49-F238E27FC236}">
                <a16:creationId xmlns:a16="http://schemas.microsoft.com/office/drawing/2014/main" id="{F6D4B29F-1DA6-EB4C-BA17-741DD975B9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39938" y="5269066"/>
            <a:ext cx="718606" cy="956840"/>
          </a:xfrm>
          <a:prstGeom prst="rect">
            <a:avLst/>
          </a:prstGeom>
        </p:spPr>
      </p:pic>
    </p:spTree>
    <p:extLst>
      <p:ext uri="{BB962C8B-B14F-4D97-AF65-F5344CB8AC3E}">
        <p14:creationId xmlns:p14="http://schemas.microsoft.com/office/powerpoint/2010/main" val="2642705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4"/>
            <a:ext cx="5197721" cy="1669680"/>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67352"/>
            <a:ext cx="5197721" cy="3724494"/>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pic>
        <p:nvPicPr>
          <p:cNvPr id="4" name="Graphic 3">
            <a:extLst>
              <a:ext uri="{FF2B5EF4-FFF2-40B4-BE49-F238E27FC236}">
                <a16:creationId xmlns:a16="http://schemas.microsoft.com/office/drawing/2014/main" id="{B870B99D-0171-71B2-A19B-7B824718F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269066"/>
            <a:ext cx="718606" cy="956840"/>
          </a:xfrm>
          <a:prstGeom prst="rect">
            <a:avLst/>
          </a:prstGeom>
        </p:spPr>
      </p:pic>
    </p:spTree>
    <p:extLst>
      <p:ext uri="{BB962C8B-B14F-4D97-AF65-F5344CB8AC3E}">
        <p14:creationId xmlns:p14="http://schemas.microsoft.com/office/powerpoint/2010/main" val="3148952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6">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27788"/>
            <a:ext cx="5197721" cy="376405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2527788"/>
            <a:ext cx="5197721" cy="3764058"/>
          </a:xfrm>
        </p:spPr>
        <p:txBody>
          <a:bodyPr anchor="b"/>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Tree>
    <p:extLst>
      <p:ext uri="{BB962C8B-B14F-4D97-AF65-F5344CB8AC3E}">
        <p14:creationId xmlns:p14="http://schemas.microsoft.com/office/powerpoint/2010/main" val="1485725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7">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633903"/>
            <a:ext cx="5197721" cy="558225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58830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3520463"/>
            <a:ext cx="5197721"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641837" y="633903"/>
            <a:ext cx="5197721" cy="2703635"/>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3695225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9">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9" y="3520463"/>
            <a:ext cx="2507396"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3332159" y="633903"/>
            <a:ext cx="2507399" cy="2703635"/>
          </a:xfrm>
        </p:spPr>
        <p:txBody>
          <a:bodyPr anchor="ctr"/>
          <a:lstStyle>
            <a:lvl1pPr marL="0" indent="0" algn="ctr">
              <a:buNone/>
              <a:defRPr sz="1800"/>
            </a:lvl1pPr>
          </a:lstStyle>
          <a:p>
            <a:r>
              <a:rPr lang="lv-LV" dirty="0"/>
              <a:t> </a:t>
            </a:r>
            <a:endParaRPr lang="en-US" dirty="0"/>
          </a:p>
        </p:txBody>
      </p:sp>
      <p:sp>
        <p:nvSpPr>
          <p:cNvPr id="8" name="Picture Placeholder 4">
            <a:extLst>
              <a:ext uri="{FF2B5EF4-FFF2-40B4-BE49-F238E27FC236}">
                <a16:creationId xmlns:a16="http://schemas.microsoft.com/office/drawing/2014/main" id="{0F5AD8B3-5A72-6434-A6D9-2787FBFEF85F}"/>
              </a:ext>
            </a:extLst>
          </p:cNvPr>
          <p:cNvSpPr>
            <a:spLocks noGrp="1"/>
          </p:cNvSpPr>
          <p:nvPr>
            <p:ph type="pic" sz="quarter" idx="14" hasCustomPrompt="1"/>
          </p:nvPr>
        </p:nvSpPr>
        <p:spPr>
          <a:xfrm>
            <a:off x="641835" y="633902"/>
            <a:ext cx="2507399" cy="2703635"/>
          </a:xfrm>
        </p:spPr>
        <p:txBody>
          <a:bodyPr anchor="ctr"/>
          <a:lstStyle>
            <a:lvl1pPr marL="0" indent="0" algn="ctr">
              <a:buNone/>
              <a:defRPr sz="1800"/>
            </a:lvl1pPr>
          </a:lstStyle>
          <a:p>
            <a:r>
              <a:rPr lang="lv-LV" dirty="0"/>
              <a:t> </a:t>
            </a:r>
            <a:endParaRPr lang="en-US" dirty="0"/>
          </a:p>
        </p:txBody>
      </p:sp>
      <p:sp>
        <p:nvSpPr>
          <p:cNvPr id="9" name="Picture Placeholder 4">
            <a:extLst>
              <a:ext uri="{FF2B5EF4-FFF2-40B4-BE49-F238E27FC236}">
                <a16:creationId xmlns:a16="http://schemas.microsoft.com/office/drawing/2014/main" id="{B1D02BB3-D75E-F3F9-C30E-9C470CB3A630}"/>
              </a:ext>
            </a:extLst>
          </p:cNvPr>
          <p:cNvSpPr>
            <a:spLocks noGrp="1"/>
          </p:cNvSpPr>
          <p:nvPr>
            <p:ph type="pic" sz="quarter" idx="15" hasCustomPrompt="1"/>
          </p:nvPr>
        </p:nvSpPr>
        <p:spPr>
          <a:xfrm>
            <a:off x="3332159" y="3520463"/>
            <a:ext cx="2507396" cy="269569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40754865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lv-LV"/>
              <a:t>Rediģēt šablona virsraksta stilu</a:t>
            </a:r>
            <a:endParaRPr lang="en-US"/>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tx2"/>
                </a:solidFill>
              </a:defRPr>
            </a:lvl1pPr>
          </a:lstStyle>
          <a:p>
            <a:fld id="{7F582029-2C28-446B-9301-9C0EE4901D3C}" type="datetimeFigureOut">
              <a:rPr lang="en-US" smtClean="0"/>
              <a:pPr/>
              <a:t>4/13/2026</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tx2"/>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641286816"/>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74"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79" r:id="rId14"/>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bg1"/>
                </a:solidFill>
              </a:defRPr>
            </a:lvl1pPr>
          </a:lstStyle>
          <a:p>
            <a:fld id="{7F582029-2C28-446B-9301-9C0EE4901D3C}" type="datetimeFigureOut">
              <a:rPr lang="en-US" smtClean="0"/>
              <a:pPr/>
              <a:t>4/13/2026</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bg1"/>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1731192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5" r:id="rId4"/>
    <p:sldLayoutId id="2147483665" r:id="rId5"/>
    <p:sldLayoutId id="2147483666" r:id="rId6"/>
    <p:sldLayoutId id="2147483667" r:id="rId7"/>
    <p:sldLayoutId id="2147483668" r:id="rId8"/>
    <p:sldLayoutId id="2147483669" r:id="rId9"/>
    <p:sldLayoutId id="2147483676"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bg1"/>
                </a:solidFill>
              </a:defRPr>
            </a:lvl1pPr>
          </a:lstStyle>
          <a:p>
            <a:fld id="{7F582029-2C28-446B-9301-9C0EE4901D3C}" type="datetimeFigureOut">
              <a:rPr lang="en-US" smtClean="0"/>
              <a:pPr/>
              <a:t>4/13/2026</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bg1"/>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825118326"/>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2.bin"/><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16439" y="5708964"/>
            <a:ext cx="10759123" cy="0"/>
          </a:xfrm>
          <a:prstGeom prst="line">
            <a:avLst/>
          </a:prstGeom>
          <a:ln w="38100" cap="flat">
            <a:solidFill>
              <a:srgbClr val="4B5C24"/>
            </a:solidFill>
            <a:prstDash val="solid"/>
            <a:headEnd type="none" w="sm" len="sm"/>
            <a:tailEnd type="none" w="sm" len="sm"/>
          </a:ln>
        </p:spPr>
        <p:txBody>
          <a:bodyPr/>
          <a:lstStyle/>
          <a:p>
            <a:endParaRPr lang="lv-LV" dirty="0"/>
          </a:p>
        </p:txBody>
      </p:sp>
      <p:sp>
        <p:nvSpPr>
          <p:cNvPr id="27" name="Title 1">
            <a:extLst>
              <a:ext uri="{FF2B5EF4-FFF2-40B4-BE49-F238E27FC236}">
                <a16:creationId xmlns:a16="http://schemas.microsoft.com/office/drawing/2014/main" id="{E8A035B1-5630-0354-D88C-BA21AA1DD039}"/>
              </a:ext>
            </a:extLst>
          </p:cNvPr>
          <p:cNvSpPr txBox="1">
            <a:spLocks/>
          </p:cNvSpPr>
          <p:nvPr/>
        </p:nvSpPr>
        <p:spPr>
          <a:xfrm>
            <a:off x="716439" y="2546442"/>
            <a:ext cx="9646557" cy="2636838"/>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just"/>
            <a:r>
              <a:rPr lang="lv-LV" sz="5400" b="1" dirty="0"/>
              <a:t>Sporta ceļš: no sapņa līdz uzvarai</a:t>
            </a:r>
            <a:endParaRPr lang="en-US" sz="13800" dirty="0"/>
          </a:p>
        </p:txBody>
      </p:sp>
      <p:pic>
        <p:nvPicPr>
          <p:cNvPr id="29" name="Attēls 28">
            <a:extLst>
              <a:ext uri="{FF2B5EF4-FFF2-40B4-BE49-F238E27FC236}">
                <a16:creationId xmlns:a16="http://schemas.microsoft.com/office/drawing/2014/main" id="{3012D6A2-9C52-70BD-332F-C63F456B8D3A}"/>
              </a:ext>
            </a:extLst>
          </p:cNvPr>
          <p:cNvPicPr>
            <a:picLocks noChangeAspect="1"/>
          </p:cNvPicPr>
          <p:nvPr/>
        </p:nvPicPr>
        <p:blipFill>
          <a:blip r:embed="rId2"/>
          <a:stretch>
            <a:fillRect/>
          </a:stretch>
        </p:blipFill>
        <p:spPr>
          <a:xfrm>
            <a:off x="10143839" y="5972051"/>
            <a:ext cx="2048161" cy="885949"/>
          </a:xfrm>
          <a:prstGeom prst="rect">
            <a:avLst/>
          </a:prstGeom>
        </p:spPr>
      </p:pic>
      <p:sp>
        <p:nvSpPr>
          <p:cNvPr id="30" name="Title 1">
            <a:extLst>
              <a:ext uri="{FF2B5EF4-FFF2-40B4-BE49-F238E27FC236}">
                <a16:creationId xmlns:a16="http://schemas.microsoft.com/office/drawing/2014/main" id="{586F00F2-74B6-D7ED-0052-A0090CD77640}"/>
              </a:ext>
            </a:extLst>
          </p:cNvPr>
          <p:cNvSpPr txBox="1">
            <a:spLocks/>
          </p:cNvSpPr>
          <p:nvPr/>
        </p:nvSpPr>
        <p:spPr>
          <a:xfrm>
            <a:off x="716439" y="1685567"/>
            <a:ext cx="9646557" cy="882556"/>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lv-LV" sz="5400" dirty="0"/>
              <a:t>Novadpētniecības izstāde</a:t>
            </a:r>
            <a:endParaRPr lang="en-US" sz="5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41BE9-3C46-4BD3-A06E-173AC0860A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3E804-56F9-054C-28CA-56F147B90471}"/>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F384CC7E-878F-B087-613B-3A81BDF5E755}"/>
              </a:ext>
            </a:extLst>
          </p:cNvPr>
          <p:cNvSpPr>
            <a:spLocks noGrp="1"/>
          </p:cNvSpPr>
          <p:nvPr>
            <p:ph type="subTitle" idx="1"/>
          </p:nvPr>
        </p:nvSpPr>
        <p:spPr>
          <a:xfrm>
            <a:off x="5938438" y="1716414"/>
            <a:ext cx="5805327" cy="4158246"/>
          </a:xfrm>
        </p:spPr>
        <p:txBody>
          <a:bodyPr anchor="t"/>
          <a:lstStyle/>
          <a:p>
            <a:pPr algn="just">
              <a:lnSpc>
                <a:spcPct val="100000"/>
              </a:lnSpc>
              <a:spcBef>
                <a:spcPts val="0"/>
              </a:spcBef>
            </a:pPr>
            <a:r>
              <a:rPr lang="lv-LV" sz="2000" dirty="0">
                <a:solidFill>
                  <a:srgbClr val="4B5C24"/>
                </a:solidFill>
              </a:rPr>
              <a:t>Daudzkārtējs pasaules un Eiropas čempions svaru bumbu celšanā, piecu </a:t>
            </a:r>
            <a:r>
              <a:rPr lang="lv-LV" sz="2000" dirty="0" err="1">
                <a:solidFill>
                  <a:srgbClr val="4B5C24"/>
                </a:solidFill>
              </a:rPr>
              <a:t>Ginesa</a:t>
            </a:r>
            <a:r>
              <a:rPr lang="lv-LV" sz="2000" dirty="0">
                <a:solidFill>
                  <a:srgbClr val="4B5C24"/>
                </a:solidFill>
              </a:rPr>
              <a:t> rekordu īpašnieks, sporta entuziasts. Profesija – namdaris galdnieks. 2025. gadā Polijā notikušajā Pasaules čempionātā svaru bumbu celšanā izcīnīja sešas zelta medaļas vecuma grupā 75+, apliecinot izcilu meistarību, spēku un neatlaidību. Kopš 2005. gada arī katru gadu  organizē sacensības svaru bumbas celšanā “Viestura kauss”. Tās notiek ik gadu maijā paša Viestura </a:t>
            </a:r>
            <a:r>
              <a:rPr lang="lv-LV" sz="2000" dirty="0" err="1">
                <a:solidFill>
                  <a:srgbClr val="4B5C24"/>
                </a:solidFill>
              </a:rPr>
              <a:t>Gargurņa</a:t>
            </a:r>
            <a:r>
              <a:rPr lang="lv-LV" sz="2000" dirty="0">
                <a:solidFill>
                  <a:srgbClr val="4B5C24"/>
                </a:solidFill>
              </a:rPr>
              <a:t> saimniecībā “Vēzīši” </a:t>
            </a:r>
            <a:r>
              <a:rPr lang="lv-LV" sz="2000" dirty="0" err="1">
                <a:solidFill>
                  <a:srgbClr val="4B5C24"/>
                </a:solidFill>
              </a:rPr>
              <a:t>Vīkūļos</a:t>
            </a:r>
            <a:r>
              <a:rPr lang="lv-LV" sz="2000" dirty="0">
                <a:solidFill>
                  <a:srgbClr val="4B5C24"/>
                </a:solidFill>
              </a:rPr>
              <a:t>, Babītes pagastā.</a:t>
            </a:r>
            <a:endParaRPr lang="lv-LV" sz="2000" noProof="0" dirty="0">
              <a:solidFill>
                <a:srgbClr val="4B5C24"/>
              </a:solidFill>
            </a:endParaRPr>
          </a:p>
        </p:txBody>
      </p:sp>
      <p:sp>
        <p:nvSpPr>
          <p:cNvPr id="14" name="TextBox 6">
            <a:extLst>
              <a:ext uri="{FF2B5EF4-FFF2-40B4-BE49-F238E27FC236}">
                <a16:creationId xmlns:a16="http://schemas.microsoft.com/office/drawing/2014/main" id="{1590D628-7FC8-F72B-CBA1-11A3BD1FCCD0}"/>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46A4EC36-0819-75C3-E3AD-85240DFD8085}"/>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9CF96CB1-1215-E4EA-55B3-6699B94B7263}"/>
              </a:ext>
            </a:extLst>
          </p:cNvPr>
          <p:cNvSpPr txBox="1"/>
          <p:nvPr/>
        </p:nvSpPr>
        <p:spPr>
          <a:xfrm>
            <a:off x="8472450" y="5410557"/>
            <a:ext cx="3342776" cy="253916"/>
          </a:xfrm>
          <a:prstGeom prst="rect">
            <a:avLst/>
          </a:prstGeom>
          <a:noFill/>
        </p:spPr>
        <p:txBody>
          <a:bodyPr wrap="square" rtlCol="0">
            <a:spAutoFit/>
          </a:bodyPr>
          <a:lstStyle/>
          <a:p>
            <a:pPr algn="r"/>
            <a:r>
              <a:rPr lang="lv-LV" sz="1050" dirty="0">
                <a:solidFill>
                  <a:srgbClr val="4B5C24"/>
                </a:solidFill>
              </a:rPr>
              <a:t>Informācija no: must.marupe.lv</a:t>
            </a:r>
          </a:p>
        </p:txBody>
      </p:sp>
      <p:sp>
        <p:nvSpPr>
          <p:cNvPr id="11" name="TextBox 10">
            <a:extLst>
              <a:ext uri="{FF2B5EF4-FFF2-40B4-BE49-F238E27FC236}">
                <a16:creationId xmlns:a16="http://schemas.microsoft.com/office/drawing/2014/main" id="{9EFC4330-C0C1-A3BE-8A9D-EC8F2DA1B175}"/>
              </a:ext>
            </a:extLst>
          </p:cNvPr>
          <p:cNvSpPr txBox="1"/>
          <p:nvPr/>
        </p:nvSpPr>
        <p:spPr>
          <a:xfrm>
            <a:off x="200682" y="5472626"/>
            <a:ext cx="3228003" cy="415498"/>
          </a:xfrm>
          <a:prstGeom prst="rect">
            <a:avLst/>
          </a:prstGeom>
          <a:noFill/>
        </p:spPr>
        <p:txBody>
          <a:bodyPr wrap="square" rtlCol="0">
            <a:spAutoFit/>
          </a:bodyPr>
          <a:lstStyle/>
          <a:p>
            <a:r>
              <a:rPr lang="lv-LV" sz="1050" dirty="0">
                <a:solidFill>
                  <a:srgbClr val="B9D2FF"/>
                </a:solidFill>
              </a:rPr>
              <a:t>Foto: Raitis Puriņš/Dienas mediji</a:t>
            </a:r>
          </a:p>
          <a:p>
            <a:endParaRPr lang="lv-LV" sz="1050" dirty="0">
              <a:solidFill>
                <a:srgbClr val="B9D2FF"/>
              </a:solidFill>
            </a:endParaRPr>
          </a:p>
        </p:txBody>
      </p:sp>
      <p:sp>
        <p:nvSpPr>
          <p:cNvPr id="5" name="TextBox 4">
            <a:extLst>
              <a:ext uri="{FF2B5EF4-FFF2-40B4-BE49-F238E27FC236}">
                <a16:creationId xmlns:a16="http://schemas.microsoft.com/office/drawing/2014/main" id="{633C2EA2-6D83-0DB8-417B-1A38007F8FBA}"/>
              </a:ext>
            </a:extLst>
          </p:cNvPr>
          <p:cNvSpPr txBox="1"/>
          <p:nvPr/>
        </p:nvSpPr>
        <p:spPr>
          <a:xfrm>
            <a:off x="5839560" y="983340"/>
            <a:ext cx="6229881" cy="584775"/>
          </a:xfrm>
          <a:prstGeom prst="rect">
            <a:avLst/>
          </a:prstGeom>
          <a:noFill/>
        </p:spPr>
        <p:txBody>
          <a:bodyPr wrap="square" rtlCol="0">
            <a:spAutoFit/>
          </a:bodyPr>
          <a:lstStyle/>
          <a:p>
            <a:r>
              <a:rPr lang="lv-LV" sz="3200" b="1" dirty="0">
                <a:solidFill>
                  <a:srgbClr val="4B5C24"/>
                </a:solidFill>
                <a:latin typeface="+mj-lt"/>
              </a:rPr>
              <a:t>Viesturs </a:t>
            </a:r>
            <a:r>
              <a:rPr lang="lv-LV" sz="3200" b="1" dirty="0" err="1">
                <a:solidFill>
                  <a:srgbClr val="4B5C24"/>
                </a:solidFill>
                <a:latin typeface="+mj-lt"/>
              </a:rPr>
              <a:t>Gargurnis</a:t>
            </a:r>
            <a:endParaRPr lang="lv-LV" sz="3200" b="1" dirty="0">
              <a:solidFill>
                <a:srgbClr val="4B5C24"/>
              </a:solidFill>
              <a:latin typeface="+mj-lt"/>
            </a:endParaRPr>
          </a:p>
        </p:txBody>
      </p:sp>
      <p:pic>
        <p:nvPicPr>
          <p:cNvPr id="8" name="Attēls 7">
            <a:extLst>
              <a:ext uri="{FF2B5EF4-FFF2-40B4-BE49-F238E27FC236}">
                <a16:creationId xmlns:a16="http://schemas.microsoft.com/office/drawing/2014/main" id="{9034B3E4-BFC6-65F2-E6EF-409CB3257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77" y="1716414"/>
            <a:ext cx="5458245" cy="3756212"/>
          </a:xfrm>
          <a:prstGeom prst="rect">
            <a:avLst/>
          </a:prstGeom>
        </p:spPr>
      </p:pic>
      <p:sp>
        <p:nvSpPr>
          <p:cNvPr id="6" name="AutoShape 7">
            <a:extLst>
              <a:ext uri="{FF2B5EF4-FFF2-40B4-BE49-F238E27FC236}">
                <a16:creationId xmlns:a16="http://schemas.microsoft.com/office/drawing/2014/main" id="{03DC929F-C3D6-0577-C35B-D5CD8B319639}"/>
              </a:ext>
            </a:extLst>
          </p:cNvPr>
          <p:cNvSpPr/>
          <p:nvPr/>
        </p:nvSpPr>
        <p:spPr>
          <a:xfrm flipV="1">
            <a:off x="5938438" y="1547709"/>
            <a:ext cx="3719760" cy="0"/>
          </a:xfrm>
          <a:prstGeom prst="line">
            <a:avLst/>
          </a:prstGeom>
          <a:ln w="76200" cap="flat">
            <a:solidFill>
              <a:srgbClr val="4B5C24"/>
            </a:solidFill>
            <a:prstDash val="solid"/>
            <a:headEnd type="none" w="sm" len="sm"/>
            <a:tailEnd type="none" w="sm" len="sm"/>
          </a:ln>
        </p:spPr>
        <p:txBody>
          <a:bodyPr/>
          <a:lstStyle/>
          <a:p>
            <a:endParaRPr lang="lv-LV"/>
          </a:p>
        </p:txBody>
      </p:sp>
    </p:spTree>
    <p:extLst>
      <p:ext uri="{BB962C8B-B14F-4D97-AF65-F5344CB8AC3E}">
        <p14:creationId xmlns:p14="http://schemas.microsoft.com/office/powerpoint/2010/main" val="1816734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42488-36DB-4CE4-C5B6-073A18468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6B4EEE-EA57-678B-C071-025C089BC629}"/>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AC7A63BB-C7C8-F8ED-251F-EFA5AEC8DF58}"/>
              </a:ext>
            </a:extLst>
          </p:cNvPr>
          <p:cNvSpPr>
            <a:spLocks noGrp="1"/>
          </p:cNvSpPr>
          <p:nvPr>
            <p:ph type="subTitle" idx="1"/>
          </p:nvPr>
        </p:nvSpPr>
        <p:spPr>
          <a:xfrm>
            <a:off x="6096000" y="2137005"/>
            <a:ext cx="5197721" cy="4158246"/>
          </a:xfrm>
        </p:spPr>
        <p:txBody>
          <a:bodyPr anchor="t"/>
          <a:lstStyle/>
          <a:p>
            <a:pPr algn="just"/>
            <a:r>
              <a:rPr lang="lv-LV" sz="1600" dirty="0">
                <a:solidFill>
                  <a:srgbClr val="4B5C24"/>
                </a:solidFill>
              </a:rPr>
              <a:t>Artis Ābols ir Latvijas U20 hokeja izlases un Zemgales/LBTU galvenais treneris (attiecīgi kopš 2022. gada un 2020. gada), kā arī bijušais Latvijas izlases spēlētājs. Hokejista karjeras laikā pārstāvējis Latvijas, Zviedrijas, Dānijas un Somijas klubus. Latvijas izlasē spēlējis 5 pasaules čempionātos. Trenera karjerā strādājis Rīgas Dinamo (2008-2015, 2018-2020), Toljati </a:t>
            </a:r>
            <a:r>
              <a:rPr lang="lv-LV" sz="1600" dirty="0" err="1">
                <a:solidFill>
                  <a:srgbClr val="4B5C24"/>
                </a:solidFill>
              </a:rPr>
              <a:t>Lada</a:t>
            </a:r>
            <a:r>
              <a:rPr lang="lv-LV" sz="1600" dirty="0">
                <a:solidFill>
                  <a:srgbClr val="4B5C24"/>
                </a:solidFill>
              </a:rPr>
              <a:t> (2015-2018). Septiņos pasaules čempionātos palīdzējis Latvijas izlasei kā trenera palīgs. </a:t>
            </a:r>
            <a:endParaRPr lang="en-US" sz="1600" dirty="0">
              <a:solidFill>
                <a:srgbClr val="4B5C24"/>
              </a:solidFill>
            </a:endParaRPr>
          </a:p>
        </p:txBody>
      </p:sp>
      <p:sp>
        <p:nvSpPr>
          <p:cNvPr id="14" name="TextBox 6">
            <a:extLst>
              <a:ext uri="{FF2B5EF4-FFF2-40B4-BE49-F238E27FC236}">
                <a16:creationId xmlns:a16="http://schemas.microsoft.com/office/drawing/2014/main" id="{58FC13E3-85AE-769C-9849-C1D550F3ED52}"/>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87B87B6B-1D71-E792-CEBF-6E5DA6CF2016}"/>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BD854C03-581C-AFEB-CD66-60E4427A5E95}"/>
              </a:ext>
            </a:extLst>
          </p:cNvPr>
          <p:cNvSpPr txBox="1"/>
          <p:nvPr/>
        </p:nvSpPr>
        <p:spPr>
          <a:xfrm>
            <a:off x="9245653" y="5505140"/>
            <a:ext cx="2241756" cy="415498"/>
          </a:xfrm>
          <a:prstGeom prst="rect">
            <a:avLst/>
          </a:prstGeom>
          <a:noFill/>
        </p:spPr>
        <p:txBody>
          <a:bodyPr wrap="square" rtlCol="0">
            <a:spAutoFit/>
          </a:bodyPr>
          <a:lstStyle/>
          <a:p>
            <a:r>
              <a:rPr lang="lv-LV" sz="1050" dirty="0">
                <a:solidFill>
                  <a:srgbClr val="4B5C24"/>
                </a:solidFill>
              </a:rPr>
              <a:t>Informācija no: Sporta Avīze (marts, 2024)</a:t>
            </a:r>
          </a:p>
        </p:txBody>
      </p:sp>
      <p:sp>
        <p:nvSpPr>
          <p:cNvPr id="9" name="TextBox 8">
            <a:extLst>
              <a:ext uri="{FF2B5EF4-FFF2-40B4-BE49-F238E27FC236}">
                <a16:creationId xmlns:a16="http://schemas.microsoft.com/office/drawing/2014/main" id="{63F1408B-7F02-89CD-8C26-6522B13057F6}"/>
              </a:ext>
            </a:extLst>
          </p:cNvPr>
          <p:cNvSpPr txBox="1"/>
          <p:nvPr/>
        </p:nvSpPr>
        <p:spPr>
          <a:xfrm>
            <a:off x="632619" y="4972176"/>
            <a:ext cx="2442022" cy="253916"/>
          </a:xfrm>
          <a:prstGeom prst="rect">
            <a:avLst/>
          </a:prstGeom>
          <a:noFill/>
        </p:spPr>
        <p:txBody>
          <a:bodyPr wrap="square" rtlCol="0">
            <a:spAutoFit/>
          </a:bodyPr>
          <a:lstStyle/>
          <a:p>
            <a:r>
              <a:rPr lang="lv-LV" sz="1050" dirty="0">
                <a:solidFill>
                  <a:srgbClr val="B9D2FF"/>
                </a:solidFill>
              </a:rPr>
              <a:t>Foto: IIHF</a:t>
            </a:r>
          </a:p>
        </p:txBody>
      </p:sp>
      <p:sp>
        <p:nvSpPr>
          <p:cNvPr id="5" name="TextBox 4">
            <a:extLst>
              <a:ext uri="{FF2B5EF4-FFF2-40B4-BE49-F238E27FC236}">
                <a16:creationId xmlns:a16="http://schemas.microsoft.com/office/drawing/2014/main" id="{8018B67E-83AB-7290-E573-60A56BB78B6A}"/>
              </a:ext>
            </a:extLst>
          </p:cNvPr>
          <p:cNvSpPr txBox="1"/>
          <p:nvPr/>
        </p:nvSpPr>
        <p:spPr>
          <a:xfrm>
            <a:off x="5970750" y="1557301"/>
            <a:ext cx="6229881" cy="553998"/>
          </a:xfrm>
          <a:prstGeom prst="rect">
            <a:avLst/>
          </a:prstGeom>
          <a:noFill/>
        </p:spPr>
        <p:txBody>
          <a:bodyPr wrap="square" rtlCol="0">
            <a:spAutoFit/>
          </a:bodyPr>
          <a:lstStyle/>
          <a:p>
            <a:r>
              <a:rPr lang="lv-LV" sz="3000" b="1" dirty="0">
                <a:solidFill>
                  <a:srgbClr val="4B5C24"/>
                </a:solidFill>
                <a:latin typeface="+mj-lt"/>
              </a:rPr>
              <a:t>Artis Ābols</a:t>
            </a:r>
          </a:p>
        </p:txBody>
      </p:sp>
      <p:sp>
        <p:nvSpPr>
          <p:cNvPr id="6" name="AutoShape 7">
            <a:extLst>
              <a:ext uri="{FF2B5EF4-FFF2-40B4-BE49-F238E27FC236}">
                <a16:creationId xmlns:a16="http://schemas.microsoft.com/office/drawing/2014/main" id="{DDA12D0C-7386-F4D8-8585-7E685A155D96}"/>
              </a:ext>
            </a:extLst>
          </p:cNvPr>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a:p>
        </p:txBody>
      </p:sp>
      <p:pic>
        <p:nvPicPr>
          <p:cNvPr id="5122" name="Picture 2" descr="Ābols: &quot;Vītoliņa lēmumu uzzināju pirmdienas vakarā&quot;">
            <a:extLst>
              <a:ext uri="{FF2B5EF4-FFF2-40B4-BE49-F238E27FC236}">
                <a16:creationId xmlns:a16="http://schemas.microsoft.com/office/drawing/2014/main" id="{3688D3FF-3EDD-62F9-B9AF-B38642012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783" y="2137005"/>
            <a:ext cx="5040304" cy="283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65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62715-FBBD-8E13-CCD8-11014B5F4D0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5A5A45F-4BC3-463E-48B6-EB8F6665BB38}"/>
              </a:ext>
            </a:extLst>
          </p:cNvPr>
          <p:cNvSpPr>
            <a:spLocks noGrp="1"/>
          </p:cNvSpPr>
          <p:nvPr>
            <p:ph type="subTitle" idx="1"/>
          </p:nvPr>
        </p:nvSpPr>
        <p:spPr>
          <a:xfrm>
            <a:off x="6096000" y="2137005"/>
            <a:ext cx="5197721" cy="4158246"/>
          </a:xfrm>
        </p:spPr>
        <p:txBody>
          <a:bodyPr anchor="t"/>
          <a:lstStyle/>
          <a:p>
            <a:pPr algn="just"/>
            <a:r>
              <a:rPr lang="lv-LV" sz="1600" dirty="0">
                <a:solidFill>
                  <a:srgbClr val="4B5C24"/>
                </a:solidFill>
              </a:rPr>
              <a:t>Hokejists, kas Latvijas hokeja izlases rindās debitējis 2014. gada spēlē pret Dānijas izlasi. Spēlējis 2015., 2016., 2018., 2019., 2021., 2023., 2024. un 2025. gada pasaules čempionātā. 2023. gada Pasaules čempionātā izcīnīja bronzas medaļu. Pārstāvējis Latvijas izlasi arī 2022. gada ziemas olimpiskajās spēlēs Pekinā. Hokejista karjeras laikā pārstāvējis Latvijas, Zviedrijas un ASV klubus. Kopš 2024. gada spēlē NHL klubu Filadelfijas "</a:t>
            </a:r>
            <a:r>
              <a:rPr lang="lv-LV" sz="1600" dirty="0" err="1">
                <a:solidFill>
                  <a:srgbClr val="4B5C24"/>
                </a:solidFill>
              </a:rPr>
              <a:t>Flyers</a:t>
            </a:r>
            <a:r>
              <a:rPr lang="lv-LV" sz="1600" dirty="0">
                <a:solidFill>
                  <a:srgbClr val="4B5C24"/>
                </a:solidFill>
              </a:rPr>
              <a:t> ". Viņa tēvs ir bijušais Latvijas izlases spēlētājs, tagad treneris Artis Ābols.</a:t>
            </a:r>
            <a:endParaRPr lang="en-US" sz="1600" dirty="0">
              <a:solidFill>
                <a:srgbClr val="4B5C24"/>
              </a:solidFill>
            </a:endParaRPr>
          </a:p>
        </p:txBody>
      </p:sp>
      <p:sp>
        <p:nvSpPr>
          <p:cNvPr id="14" name="TextBox 6">
            <a:extLst>
              <a:ext uri="{FF2B5EF4-FFF2-40B4-BE49-F238E27FC236}">
                <a16:creationId xmlns:a16="http://schemas.microsoft.com/office/drawing/2014/main" id="{35091C36-52B9-C486-7296-FEA0B1A09FD8}"/>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93C29FE0-DA80-E192-20F9-8AD5D4EF0D25}"/>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D55DECC1-5158-9C8C-6A7D-BC83EC6604E8}"/>
              </a:ext>
            </a:extLst>
          </p:cNvPr>
          <p:cNvSpPr txBox="1"/>
          <p:nvPr/>
        </p:nvSpPr>
        <p:spPr>
          <a:xfrm>
            <a:off x="8774910" y="5793680"/>
            <a:ext cx="2737856" cy="253916"/>
          </a:xfrm>
          <a:prstGeom prst="rect">
            <a:avLst/>
          </a:prstGeom>
          <a:noFill/>
        </p:spPr>
        <p:txBody>
          <a:bodyPr wrap="square" rtlCol="0">
            <a:spAutoFit/>
          </a:bodyPr>
          <a:lstStyle/>
          <a:p>
            <a:r>
              <a:rPr lang="lv-LV" sz="1050" dirty="0">
                <a:solidFill>
                  <a:srgbClr val="4B5C24"/>
                </a:solidFill>
              </a:rPr>
              <a:t>Informācija no: eliteprospects.com</a:t>
            </a:r>
          </a:p>
        </p:txBody>
      </p:sp>
      <p:sp>
        <p:nvSpPr>
          <p:cNvPr id="9" name="TextBox 8">
            <a:extLst>
              <a:ext uri="{FF2B5EF4-FFF2-40B4-BE49-F238E27FC236}">
                <a16:creationId xmlns:a16="http://schemas.microsoft.com/office/drawing/2014/main" id="{4BE483D0-EDCD-410E-5641-C1272CEEBCA6}"/>
              </a:ext>
            </a:extLst>
          </p:cNvPr>
          <p:cNvSpPr txBox="1"/>
          <p:nvPr/>
        </p:nvSpPr>
        <p:spPr>
          <a:xfrm>
            <a:off x="569866" y="5145741"/>
            <a:ext cx="2442022" cy="253916"/>
          </a:xfrm>
          <a:prstGeom prst="rect">
            <a:avLst/>
          </a:prstGeom>
          <a:noFill/>
        </p:spPr>
        <p:txBody>
          <a:bodyPr wrap="square" rtlCol="0">
            <a:spAutoFit/>
          </a:bodyPr>
          <a:lstStyle/>
          <a:p>
            <a:r>
              <a:rPr lang="lv-LV" sz="1050" dirty="0">
                <a:solidFill>
                  <a:srgbClr val="B9D2FF"/>
                </a:solidFill>
              </a:rPr>
              <a:t>Foto: AFP/</a:t>
            </a:r>
            <a:r>
              <a:rPr lang="lv-LV" sz="1050" dirty="0" err="1">
                <a:solidFill>
                  <a:srgbClr val="B9D2FF"/>
                </a:solidFill>
              </a:rPr>
              <a:t>Scanpix</a:t>
            </a:r>
            <a:endParaRPr lang="lv-LV" sz="1050" dirty="0">
              <a:solidFill>
                <a:srgbClr val="B9D2FF"/>
              </a:solidFill>
            </a:endParaRPr>
          </a:p>
        </p:txBody>
      </p:sp>
      <p:sp>
        <p:nvSpPr>
          <p:cNvPr id="5" name="TextBox 4">
            <a:extLst>
              <a:ext uri="{FF2B5EF4-FFF2-40B4-BE49-F238E27FC236}">
                <a16:creationId xmlns:a16="http://schemas.microsoft.com/office/drawing/2014/main" id="{B4315A1E-9865-0BBF-0BD2-F88F378A0154}"/>
              </a:ext>
            </a:extLst>
          </p:cNvPr>
          <p:cNvSpPr txBox="1"/>
          <p:nvPr/>
        </p:nvSpPr>
        <p:spPr>
          <a:xfrm>
            <a:off x="5970750" y="1557301"/>
            <a:ext cx="6229881" cy="553998"/>
          </a:xfrm>
          <a:prstGeom prst="rect">
            <a:avLst/>
          </a:prstGeom>
          <a:noFill/>
        </p:spPr>
        <p:txBody>
          <a:bodyPr wrap="square" rtlCol="0">
            <a:spAutoFit/>
          </a:bodyPr>
          <a:lstStyle/>
          <a:p>
            <a:r>
              <a:rPr lang="lv-LV" sz="3000" b="1" dirty="0">
                <a:solidFill>
                  <a:srgbClr val="4B5C24"/>
                </a:solidFill>
                <a:latin typeface="+mj-lt"/>
              </a:rPr>
              <a:t>Rodrigo Ābols</a:t>
            </a:r>
          </a:p>
        </p:txBody>
      </p:sp>
      <p:sp>
        <p:nvSpPr>
          <p:cNvPr id="6" name="AutoShape 7">
            <a:extLst>
              <a:ext uri="{FF2B5EF4-FFF2-40B4-BE49-F238E27FC236}">
                <a16:creationId xmlns:a16="http://schemas.microsoft.com/office/drawing/2014/main" id="{68C71969-B415-9A0C-CCAA-F1E7AE715EC2}"/>
              </a:ext>
            </a:extLst>
          </p:cNvPr>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a:p>
        </p:txBody>
      </p:sp>
      <p:pic>
        <p:nvPicPr>
          <p:cNvPr id="1026" name="Picture 2" descr="Rodrigo Ābols NHL pārtraukumā aizsūtīts atpakaļ uz fārmklubu">
            <a:extLst>
              <a:ext uri="{FF2B5EF4-FFF2-40B4-BE49-F238E27FC236}">
                <a16:creationId xmlns:a16="http://schemas.microsoft.com/office/drawing/2014/main" id="{E0A7178F-C45C-E208-FC88-5C3ABB21E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11" y="2213218"/>
            <a:ext cx="5236648" cy="293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004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19A1-4134-930A-FDDC-16AE229FA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D876B-B51F-3C54-E265-883F0AB411AE}"/>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14" name="TextBox 6">
            <a:extLst>
              <a:ext uri="{FF2B5EF4-FFF2-40B4-BE49-F238E27FC236}">
                <a16:creationId xmlns:a16="http://schemas.microsoft.com/office/drawing/2014/main" id="{6406251A-CB9F-767A-7FD4-B75C5E71917E}"/>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77748587-B461-A844-A504-D952C924002C}"/>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11" name="TextBox 10">
            <a:extLst>
              <a:ext uri="{FF2B5EF4-FFF2-40B4-BE49-F238E27FC236}">
                <a16:creationId xmlns:a16="http://schemas.microsoft.com/office/drawing/2014/main" id="{A959EC47-F6D2-D67B-4ED8-5319AD5241A8}"/>
              </a:ext>
            </a:extLst>
          </p:cNvPr>
          <p:cNvSpPr txBox="1"/>
          <p:nvPr/>
        </p:nvSpPr>
        <p:spPr>
          <a:xfrm>
            <a:off x="247707" y="6126484"/>
            <a:ext cx="2981121" cy="577081"/>
          </a:xfrm>
          <a:prstGeom prst="rect">
            <a:avLst/>
          </a:prstGeom>
          <a:noFill/>
        </p:spPr>
        <p:txBody>
          <a:bodyPr wrap="square" rtlCol="0">
            <a:spAutoFit/>
          </a:bodyPr>
          <a:lstStyle/>
          <a:p>
            <a:r>
              <a:rPr lang="pl-PL" sz="1050" dirty="0">
                <a:solidFill>
                  <a:srgbClr val="B9D2FF"/>
                </a:solidFill>
              </a:rPr>
              <a:t>Mārupes auto moto klub</a:t>
            </a:r>
            <a:r>
              <a:rPr lang="lv-LV" sz="1050" dirty="0">
                <a:solidFill>
                  <a:srgbClr val="B9D2FF"/>
                </a:solidFill>
              </a:rPr>
              <a:t>s</a:t>
            </a:r>
            <a:r>
              <a:rPr lang="pl-PL" sz="1050" dirty="0">
                <a:solidFill>
                  <a:srgbClr val="B9D2FF"/>
                </a:solidFill>
              </a:rPr>
              <a:t> “Bieriņi”</a:t>
            </a:r>
            <a:r>
              <a:rPr lang="lv-LV" sz="1050" dirty="0">
                <a:solidFill>
                  <a:srgbClr val="B9D2FF"/>
                </a:solidFill>
              </a:rPr>
              <a:t> </a:t>
            </a:r>
          </a:p>
          <a:p>
            <a:r>
              <a:rPr lang="lv-LV" sz="1050" dirty="0">
                <a:solidFill>
                  <a:srgbClr val="B9D2FF"/>
                </a:solidFill>
              </a:rPr>
              <a:t>Foto no marupe.lv</a:t>
            </a:r>
          </a:p>
          <a:p>
            <a:endParaRPr lang="lv-LV" sz="1050" dirty="0">
              <a:solidFill>
                <a:srgbClr val="B9D2FF"/>
              </a:solidFill>
            </a:endParaRPr>
          </a:p>
        </p:txBody>
      </p:sp>
      <p:sp>
        <p:nvSpPr>
          <p:cNvPr id="5" name="TextBox 4">
            <a:extLst>
              <a:ext uri="{FF2B5EF4-FFF2-40B4-BE49-F238E27FC236}">
                <a16:creationId xmlns:a16="http://schemas.microsoft.com/office/drawing/2014/main" id="{6E269769-749F-3677-184E-427DA173438C}"/>
              </a:ext>
            </a:extLst>
          </p:cNvPr>
          <p:cNvSpPr txBox="1"/>
          <p:nvPr/>
        </p:nvSpPr>
        <p:spPr>
          <a:xfrm>
            <a:off x="7028897" y="5159749"/>
            <a:ext cx="6229881" cy="584775"/>
          </a:xfrm>
          <a:prstGeom prst="rect">
            <a:avLst/>
          </a:prstGeom>
          <a:noFill/>
        </p:spPr>
        <p:txBody>
          <a:bodyPr wrap="square" rtlCol="0">
            <a:spAutoFit/>
          </a:bodyPr>
          <a:lstStyle/>
          <a:p>
            <a:r>
              <a:rPr lang="lv-LV" sz="3200" b="1" dirty="0">
                <a:solidFill>
                  <a:srgbClr val="4B5C24"/>
                </a:solidFill>
                <a:latin typeface="+mj-lt"/>
              </a:rPr>
              <a:t>Sporta klubi Mārupē</a:t>
            </a:r>
          </a:p>
        </p:txBody>
      </p:sp>
      <p:pic>
        <p:nvPicPr>
          <p:cNvPr id="2052" name="Picture 4" descr="May be an image of tennis, volleyball and soccer">
            <a:extLst>
              <a:ext uri="{FF2B5EF4-FFF2-40B4-BE49-F238E27FC236}">
                <a16:creationId xmlns:a16="http://schemas.microsoft.com/office/drawing/2014/main" id="{D4A58460-B1F9-87F2-CCFE-E143F63E7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41652"/>
            <a:ext cx="5904205" cy="39361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F1D47A1-87A5-5892-01A3-3F307C295DEC}"/>
              </a:ext>
            </a:extLst>
          </p:cNvPr>
          <p:cNvSpPr txBox="1"/>
          <p:nvPr/>
        </p:nvSpPr>
        <p:spPr>
          <a:xfrm>
            <a:off x="9734511" y="418732"/>
            <a:ext cx="2265694" cy="415498"/>
          </a:xfrm>
          <a:prstGeom prst="rect">
            <a:avLst/>
          </a:prstGeom>
          <a:noFill/>
        </p:spPr>
        <p:txBody>
          <a:bodyPr wrap="square" rtlCol="0">
            <a:spAutoFit/>
          </a:bodyPr>
          <a:lstStyle/>
          <a:p>
            <a:pPr algn="r"/>
            <a:r>
              <a:rPr lang="lv-LV" sz="1050" dirty="0">
                <a:solidFill>
                  <a:srgbClr val="4B5C24"/>
                </a:solidFill>
              </a:rPr>
              <a:t>Delfi pludmales centrs</a:t>
            </a:r>
          </a:p>
          <a:p>
            <a:pPr algn="r"/>
            <a:r>
              <a:rPr lang="lv-LV" sz="1050" dirty="0">
                <a:solidFill>
                  <a:srgbClr val="4B5C24"/>
                </a:solidFill>
              </a:rPr>
              <a:t>Foto no facebook.com</a:t>
            </a:r>
          </a:p>
        </p:txBody>
      </p:sp>
      <p:pic>
        <p:nvPicPr>
          <p:cNvPr id="2050" name="Picture 2" descr="Mārupes auto moto klubs “Bieriņi” | Mārupe">
            <a:extLst>
              <a:ext uri="{FF2B5EF4-FFF2-40B4-BE49-F238E27FC236}">
                <a16:creationId xmlns:a16="http://schemas.microsoft.com/office/drawing/2014/main" id="{4E903363-DA21-AA2A-D10A-C58B84243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90" y="2093768"/>
            <a:ext cx="6046051" cy="403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04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6B951-03EC-4AF9-E4AA-E118B1D12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F4368-C5BE-DBB3-1B65-445E2EDFAD30}"/>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14" name="TextBox 6">
            <a:extLst>
              <a:ext uri="{FF2B5EF4-FFF2-40B4-BE49-F238E27FC236}">
                <a16:creationId xmlns:a16="http://schemas.microsoft.com/office/drawing/2014/main" id="{DE4F1FB8-BA82-9962-4FE0-48DFBA9E1BF4}"/>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31846743-AD9F-FC1E-0D54-7F90DFFD8468}"/>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11" name="TextBox 10">
            <a:extLst>
              <a:ext uri="{FF2B5EF4-FFF2-40B4-BE49-F238E27FC236}">
                <a16:creationId xmlns:a16="http://schemas.microsoft.com/office/drawing/2014/main" id="{042BA401-C114-7BB0-9257-98D47A089B36}"/>
              </a:ext>
            </a:extLst>
          </p:cNvPr>
          <p:cNvSpPr txBox="1"/>
          <p:nvPr/>
        </p:nvSpPr>
        <p:spPr>
          <a:xfrm>
            <a:off x="122176" y="5749697"/>
            <a:ext cx="1833283" cy="577081"/>
          </a:xfrm>
          <a:prstGeom prst="rect">
            <a:avLst/>
          </a:prstGeom>
          <a:noFill/>
        </p:spPr>
        <p:txBody>
          <a:bodyPr wrap="square" rtlCol="0">
            <a:spAutoFit/>
          </a:bodyPr>
          <a:lstStyle/>
          <a:p>
            <a:r>
              <a:rPr lang="lv-LV" sz="1050" dirty="0">
                <a:solidFill>
                  <a:srgbClr val="B9D2FF"/>
                </a:solidFill>
              </a:rPr>
              <a:t>Mārupes BMX klubs</a:t>
            </a:r>
          </a:p>
          <a:p>
            <a:r>
              <a:rPr lang="lv-LV" sz="1050" dirty="0">
                <a:solidFill>
                  <a:srgbClr val="B9D2FF"/>
                </a:solidFill>
              </a:rPr>
              <a:t>Foto no bmxmarupe.lv</a:t>
            </a:r>
          </a:p>
          <a:p>
            <a:endParaRPr lang="lv-LV" sz="1050" dirty="0">
              <a:solidFill>
                <a:srgbClr val="B9D2FF"/>
              </a:solidFill>
            </a:endParaRPr>
          </a:p>
        </p:txBody>
      </p:sp>
      <p:sp>
        <p:nvSpPr>
          <p:cNvPr id="5" name="TextBox 4">
            <a:extLst>
              <a:ext uri="{FF2B5EF4-FFF2-40B4-BE49-F238E27FC236}">
                <a16:creationId xmlns:a16="http://schemas.microsoft.com/office/drawing/2014/main" id="{DACBA34E-EDE9-54B0-E580-D3ADF8B74000}"/>
              </a:ext>
            </a:extLst>
          </p:cNvPr>
          <p:cNvSpPr txBox="1"/>
          <p:nvPr/>
        </p:nvSpPr>
        <p:spPr>
          <a:xfrm>
            <a:off x="8794377" y="3758438"/>
            <a:ext cx="2931733" cy="577081"/>
          </a:xfrm>
          <a:prstGeom prst="rect">
            <a:avLst/>
          </a:prstGeom>
          <a:noFill/>
        </p:spPr>
        <p:txBody>
          <a:bodyPr wrap="square" rtlCol="0">
            <a:spAutoFit/>
          </a:bodyPr>
          <a:lstStyle/>
          <a:p>
            <a:pPr algn="r"/>
            <a:r>
              <a:rPr lang="lv-LV" sz="1050" dirty="0">
                <a:solidFill>
                  <a:srgbClr val="4B5C24"/>
                </a:solidFill>
              </a:rPr>
              <a:t>Ūdens sporta biedrība „</a:t>
            </a:r>
            <a:r>
              <a:rPr lang="lv-LV" sz="1050" dirty="0" err="1">
                <a:solidFill>
                  <a:srgbClr val="4B5C24"/>
                </a:solidFill>
              </a:rPr>
              <a:t>Aqua</a:t>
            </a:r>
            <a:r>
              <a:rPr lang="lv-LV" sz="1050" dirty="0">
                <a:solidFill>
                  <a:srgbClr val="4B5C24"/>
                </a:solidFill>
              </a:rPr>
              <a:t> sports”</a:t>
            </a:r>
          </a:p>
          <a:p>
            <a:pPr algn="r"/>
            <a:r>
              <a:rPr lang="lv-LV" sz="1050" dirty="0">
                <a:solidFill>
                  <a:srgbClr val="4B5C24"/>
                </a:solidFill>
              </a:rPr>
              <a:t>Foto no aquasports.lv</a:t>
            </a:r>
          </a:p>
          <a:p>
            <a:endParaRPr lang="lv-LV" sz="1050" dirty="0">
              <a:solidFill>
                <a:srgbClr val="4B5C24"/>
              </a:solidFill>
            </a:endParaRPr>
          </a:p>
        </p:txBody>
      </p:sp>
      <p:sp>
        <p:nvSpPr>
          <p:cNvPr id="7" name="TextBox 6">
            <a:extLst>
              <a:ext uri="{FF2B5EF4-FFF2-40B4-BE49-F238E27FC236}">
                <a16:creationId xmlns:a16="http://schemas.microsoft.com/office/drawing/2014/main" id="{B29AB597-9F0C-FEC1-FA5F-7F268627789C}"/>
              </a:ext>
            </a:extLst>
          </p:cNvPr>
          <p:cNvSpPr txBox="1"/>
          <p:nvPr/>
        </p:nvSpPr>
        <p:spPr>
          <a:xfrm>
            <a:off x="7294143" y="4781954"/>
            <a:ext cx="6229881" cy="584775"/>
          </a:xfrm>
          <a:prstGeom prst="rect">
            <a:avLst/>
          </a:prstGeom>
          <a:noFill/>
        </p:spPr>
        <p:txBody>
          <a:bodyPr wrap="square" rtlCol="0">
            <a:spAutoFit/>
          </a:bodyPr>
          <a:lstStyle/>
          <a:p>
            <a:r>
              <a:rPr lang="lv-LV" sz="3200" b="1" dirty="0">
                <a:solidFill>
                  <a:srgbClr val="4B5C24"/>
                </a:solidFill>
                <a:latin typeface="+mj-lt"/>
              </a:rPr>
              <a:t>Sporta klubi Mārupē</a:t>
            </a:r>
          </a:p>
        </p:txBody>
      </p:sp>
      <p:pic>
        <p:nvPicPr>
          <p:cNvPr id="1030" name="Picture 6">
            <a:extLst>
              <a:ext uri="{FF2B5EF4-FFF2-40B4-BE49-F238E27FC236}">
                <a16:creationId xmlns:a16="http://schemas.microsoft.com/office/drawing/2014/main" id="{751C10D8-9F2B-F326-B6F3-C05F75EDD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79" y="1741697"/>
            <a:ext cx="6851045" cy="39736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116CFC4-CD6A-BA8F-FB12-C5FAF154A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5249" y="175252"/>
            <a:ext cx="5392104" cy="358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59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69F8C-3517-704B-BE5E-82AAC36A4F24}"/>
            </a:ext>
          </a:extLst>
        </p:cNvPr>
        <p:cNvGrpSpPr/>
        <p:nvPr/>
      </p:nvGrpSpPr>
      <p:grpSpPr>
        <a:xfrm>
          <a:off x="0" y="0"/>
          <a:ext cx="0" cy="0"/>
          <a:chOff x="0" y="0"/>
          <a:chExt cx="0" cy="0"/>
        </a:xfrm>
      </p:grpSpPr>
      <p:sp>
        <p:nvSpPr>
          <p:cNvPr id="14" name="TextBox 6">
            <a:extLst>
              <a:ext uri="{FF2B5EF4-FFF2-40B4-BE49-F238E27FC236}">
                <a16:creationId xmlns:a16="http://schemas.microsoft.com/office/drawing/2014/main" id="{BE061F05-6FFA-DA31-33D5-11C93D143488}"/>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8AF93443-F734-E7F6-8FD8-1C5168C15745}"/>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5" name="TextBox 4">
            <a:extLst>
              <a:ext uri="{FF2B5EF4-FFF2-40B4-BE49-F238E27FC236}">
                <a16:creationId xmlns:a16="http://schemas.microsoft.com/office/drawing/2014/main" id="{574A1FC4-4278-EF7E-9623-D641D197A9BB}"/>
              </a:ext>
            </a:extLst>
          </p:cNvPr>
          <p:cNvSpPr txBox="1"/>
          <p:nvPr/>
        </p:nvSpPr>
        <p:spPr>
          <a:xfrm>
            <a:off x="378228" y="6055510"/>
            <a:ext cx="1833283" cy="577081"/>
          </a:xfrm>
          <a:prstGeom prst="rect">
            <a:avLst/>
          </a:prstGeom>
          <a:noFill/>
        </p:spPr>
        <p:txBody>
          <a:bodyPr wrap="square" rtlCol="0">
            <a:spAutoFit/>
          </a:bodyPr>
          <a:lstStyle/>
          <a:p>
            <a:r>
              <a:rPr lang="lv-LV" sz="1050" dirty="0">
                <a:solidFill>
                  <a:srgbClr val="B9D2FF"/>
                </a:solidFill>
              </a:rPr>
              <a:t>Viesturi Golfa klubs</a:t>
            </a:r>
          </a:p>
          <a:p>
            <a:r>
              <a:rPr lang="lv-LV" sz="1050" dirty="0">
                <a:solidFill>
                  <a:srgbClr val="B9D2FF"/>
                </a:solidFill>
              </a:rPr>
              <a:t>Foto no viesturi.com</a:t>
            </a:r>
          </a:p>
          <a:p>
            <a:endParaRPr lang="lv-LV" sz="1050" dirty="0">
              <a:solidFill>
                <a:srgbClr val="B9D2FF"/>
              </a:solidFill>
            </a:endParaRPr>
          </a:p>
        </p:txBody>
      </p:sp>
      <p:sp>
        <p:nvSpPr>
          <p:cNvPr id="3" name="TextBox 2">
            <a:extLst>
              <a:ext uri="{FF2B5EF4-FFF2-40B4-BE49-F238E27FC236}">
                <a16:creationId xmlns:a16="http://schemas.microsoft.com/office/drawing/2014/main" id="{9BA6894D-3729-48E9-B9EB-4C4EE54A8447}"/>
              </a:ext>
            </a:extLst>
          </p:cNvPr>
          <p:cNvSpPr txBox="1"/>
          <p:nvPr/>
        </p:nvSpPr>
        <p:spPr>
          <a:xfrm>
            <a:off x="7215611" y="5131941"/>
            <a:ext cx="6229881" cy="584775"/>
          </a:xfrm>
          <a:prstGeom prst="rect">
            <a:avLst/>
          </a:prstGeom>
          <a:noFill/>
        </p:spPr>
        <p:txBody>
          <a:bodyPr wrap="square" rtlCol="0">
            <a:spAutoFit/>
          </a:bodyPr>
          <a:lstStyle/>
          <a:p>
            <a:r>
              <a:rPr lang="lv-LV" sz="3200" b="1" dirty="0">
                <a:solidFill>
                  <a:srgbClr val="4B5C24"/>
                </a:solidFill>
                <a:latin typeface="+mj-lt"/>
              </a:rPr>
              <a:t>Sporta klubi Mārupē</a:t>
            </a:r>
          </a:p>
        </p:txBody>
      </p:sp>
      <p:pic>
        <p:nvPicPr>
          <p:cNvPr id="1032" name="Picture 8" descr="Jurmala Golf Club &amp; Hotel | MeetRiga">
            <a:extLst>
              <a:ext uri="{FF2B5EF4-FFF2-40B4-BE49-F238E27FC236}">
                <a16:creationId xmlns:a16="http://schemas.microsoft.com/office/drawing/2014/main" id="{6901347E-E84F-8A47-E3D5-426F88A94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565" y="1141284"/>
            <a:ext cx="5605600" cy="37292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F2B4E12-9938-86C8-B66E-27EE1ADAF034}"/>
              </a:ext>
            </a:extLst>
          </p:cNvPr>
          <p:cNvSpPr txBox="1"/>
          <p:nvPr/>
        </p:nvSpPr>
        <p:spPr>
          <a:xfrm>
            <a:off x="9723260" y="737480"/>
            <a:ext cx="2265694" cy="415498"/>
          </a:xfrm>
          <a:prstGeom prst="rect">
            <a:avLst/>
          </a:prstGeom>
          <a:noFill/>
        </p:spPr>
        <p:txBody>
          <a:bodyPr wrap="square" rtlCol="0">
            <a:spAutoFit/>
          </a:bodyPr>
          <a:lstStyle/>
          <a:p>
            <a:pPr algn="r"/>
            <a:r>
              <a:rPr lang="lv-LV" sz="1050" dirty="0" err="1">
                <a:solidFill>
                  <a:srgbClr val="4B5C24"/>
                </a:solidFill>
              </a:rPr>
              <a:t>Jurmala</a:t>
            </a:r>
            <a:r>
              <a:rPr lang="lv-LV" sz="1050" dirty="0">
                <a:solidFill>
                  <a:srgbClr val="4B5C24"/>
                </a:solidFill>
              </a:rPr>
              <a:t> Golf </a:t>
            </a:r>
            <a:r>
              <a:rPr lang="lv-LV" sz="1050" dirty="0" err="1">
                <a:solidFill>
                  <a:srgbClr val="4B5C24"/>
                </a:solidFill>
              </a:rPr>
              <a:t>Club</a:t>
            </a:r>
            <a:r>
              <a:rPr lang="lv-LV" sz="1050" dirty="0">
                <a:solidFill>
                  <a:srgbClr val="4B5C24"/>
                </a:solidFill>
              </a:rPr>
              <a:t> &amp; </a:t>
            </a:r>
            <a:r>
              <a:rPr lang="lv-LV" sz="1050" dirty="0" err="1">
                <a:solidFill>
                  <a:srgbClr val="4B5C24"/>
                </a:solidFill>
              </a:rPr>
              <a:t>Hotel</a:t>
            </a:r>
            <a:endParaRPr lang="lv-LV" sz="1050" dirty="0">
              <a:solidFill>
                <a:srgbClr val="4B5C24"/>
              </a:solidFill>
            </a:endParaRPr>
          </a:p>
          <a:p>
            <a:pPr algn="r"/>
            <a:r>
              <a:rPr lang="lv-LV" sz="1050" dirty="0">
                <a:solidFill>
                  <a:srgbClr val="4B5C24"/>
                </a:solidFill>
              </a:rPr>
              <a:t>Foto no meetriga.com</a:t>
            </a:r>
          </a:p>
        </p:txBody>
      </p:sp>
      <p:pic>
        <p:nvPicPr>
          <p:cNvPr id="9" name="Attēls 8">
            <a:extLst>
              <a:ext uri="{FF2B5EF4-FFF2-40B4-BE49-F238E27FC236}">
                <a16:creationId xmlns:a16="http://schemas.microsoft.com/office/drawing/2014/main" id="{9FF05B9E-4277-DB42-C96E-A0C00A45D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82" y="2609856"/>
            <a:ext cx="6300625" cy="3445654"/>
          </a:xfrm>
          <a:prstGeom prst="rect">
            <a:avLst/>
          </a:prstGeom>
        </p:spPr>
      </p:pic>
    </p:spTree>
    <p:extLst>
      <p:ext uri="{BB962C8B-B14F-4D97-AF65-F5344CB8AC3E}">
        <p14:creationId xmlns:p14="http://schemas.microsoft.com/office/powerpoint/2010/main" val="1672531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DDD1E-6548-9724-54CB-C0B71C7BB89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186B946-DAD0-435A-9A20-14CCC1397AF4}"/>
              </a:ext>
            </a:extLst>
          </p:cNvPr>
          <p:cNvGrpSpPr/>
          <p:nvPr/>
        </p:nvGrpSpPr>
        <p:grpSpPr>
          <a:xfrm>
            <a:off x="1" y="0"/>
            <a:ext cx="4205655" cy="6858000"/>
            <a:chOff x="0" y="0"/>
            <a:chExt cx="1661493" cy="2709333"/>
          </a:xfrm>
        </p:grpSpPr>
        <p:sp>
          <p:nvSpPr>
            <p:cNvPr id="3" name="Freeform 3">
              <a:extLst>
                <a:ext uri="{FF2B5EF4-FFF2-40B4-BE49-F238E27FC236}">
                  <a16:creationId xmlns:a16="http://schemas.microsoft.com/office/drawing/2014/main" id="{290B6910-9158-BAC9-FE25-ED805DA6CD5C}"/>
                </a:ext>
              </a:extLst>
            </p:cNvPr>
            <p:cNvSpPr/>
            <p:nvPr/>
          </p:nvSpPr>
          <p:spPr>
            <a:xfrm>
              <a:off x="0" y="0"/>
              <a:ext cx="1661494" cy="2709333"/>
            </a:xfrm>
            <a:custGeom>
              <a:avLst/>
              <a:gdLst/>
              <a:ahLst/>
              <a:cxnLst/>
              <a:rect l="l" t="t" r="r" b="b"/>
              <a:pathLst>
                <a:path w="1661494" h="2709333">
                  <a:moveTo>
                    <a:pt x="0" y="0"/>
                  </a:moveTo>
                  <a:lnTo>
                    <a:pt x="1661494" y="0"/>
                  </a:lnTo>
                  <a:lnTo>
                    <a:pt x="1661494" y="2709333"/>
                  </a:lnTo>
                  <a:lnTo>
                    <a:pt x="0" y="2709333"/>
                  </a:lnTo>
                  <a:close/>
                </a:path>
              </a:pathLst>
            </a:custGeom>
            <a:solidFill>
              <a:srgbClr val="4B5C24"/>
            </a:solidFill>
            <a:ln>
              <a:solidFill>
                <a:srgbClr val="4B5C24"/>
              </a:solidFill>
            </a:ln>
          </p:spPr>
          <p:txBody>
            <a:bodyPr/>
            <a:lstStyle/>
            <a:p>
              <a:endParaRPr lang="lv-LV" dirty="0"/>
            </a:p>
          </p:txBody>
        </p:sp>
        <p:sp>
          <p:nvSpPr>
            <p:cNvPr id="4" name="TextBox 4">
              <a:extLst>
                <a:ext uri="{FF2B5EF4-FFF2-40B4-BE49-F238E27FC236}">
                  <a16:creationId xmlns:a16="http://schemas.microsoft.com/office/drawing/2014/main" id="{A50FA10B-35BB-A0BD-9845-B139BD42042A}"/>
                </a:ext>
              </a:extLst>
            </p:cNvPr>
            <p:cNvSpPr txBox="1"/>
            <p:nvPr/>
          </p:nvSpPr>
          <p:spPr>
            <a:xfrm>
              <a:off x="0" y="-47625"/>
              <a:ext cx="1661493" cy="2756958"/>
            </a:xfrm>
            <a:prstGeom prst="rect">
              <a:avLst/>
            </a:prstGeom>
            <a:ln>
              <a:solidFill>
                <a:srgbClr val="4B5C24"/>
              </a:solidFill>
            </a:ln>
          </p:spPr>
          <p:txBody>
            <a:bodyPr lIns="33867" tIns="33867" rIns="33867" bIns="33867" rtlCol="0" anchor="ctr"/>
            <a:lstStyle/>
            <a:p>
              <a:pPr algn="ctr">
                <a:lnSpc>
                  <a:spcPts val="1653"/>
                </a:lnSpc>
              </a:pPr>
              <a:endParaRPr sz="1200" dirty="0"/>
            </a:p>
          </p:txBody>
        </p:sp>
      </p:grpSp>
      <p:pic>
        <p:nvPicPr>
          <p:cNvPr id="5" name="Attēls 4">
            <a:extLst>
              <a:ext uri="{FF2B5EF4-FFF2-40B4-BE49-F238E27FC236}">
                <a16:creationId xmlns:a16="http://schemas.microsoft.com/office/drawing/2014/main" id="{A71FA68D-BCBE-51DA-B15F-D2C5D48C85EE}"/>
              </a:ext>
            </a:extLst>
          </p:cNvPr>
          <p:cNvPicPr>
            <a:picLocks noChangeAspect="1"/>
          </p:cNvPicPr>
          <p:nvPr/>
        </p:nvPicPr>
        <p:blipFill>
          <a:blip r:embed="rId2"/>
          <a:stretch>
            <a:fillRect/>
          </a:stretch>
        </p:blipFill>
        <p:spPr>
          <a:xfrm>
            <a:off x="10143838" y="5972051"/>
            <a:ext cx="2048161" cy="885949"/>
          </a:xfrm>
          <a:prstGeom prst="rect">
            <a:avLst/>
          </a:prstGeom>
        </p:spPr>
      </p:pic>
      <p:sp>
        <p:nvSpPr>
          <p:cNvPr id="13" name="TextBox 12">
            <a:extLst>
              <a:ext uri="{FF2B5EF4-FFF2-40B4-BE49-F238E27FC236}">
                <a16:creationId xmlns:a16="http://schemas.microsoft.com/office/drawing/2014/main" id="{37376270-07F3-042D-862B-92EB088EE267}"/>
              </a:ext>
            </a:extLst>
          </p:cNvPr>
          <p:cNvSpPr txBox="1"/>
          <p:nvPr/>
        </p:nvSpPr>
        <p:spPr>
          <a:xfrm>
            <a:off x="6642848" y="5214873"/>
            <a:ext cx="6229881" cy="584775"/>
          </a:xfrm>
          <a:prstGeom prst="rect">
            <a:avLst/>
          </a:prstGeom>
          <a:noFill/>
        </p:spPr>
        <p:txBody>
          <a:bodyPr wrap="square" rtlCol="0">
            <a:spAutoFit/>
          </a:bodyPr>
          <a:lstStyle/>
          <a:p>
            <a:r>
              <a:rPr lang="lv-LV" sz="3200" b="1" dirty="0">
                <a:solidFill>
                  <a:srgbClr val="4B5C24"/>
                </a:solidFill>
                <a:latin typeface="+mj-lt"/>
              </a:rPr>
              <a:t>Sporta klubi Mārupē</a:t>
            </a:r>
          </a:p>
        </p:txBody>
      </p:sp>
      <p:pic>
        <p:nvPicPr>
          <p:cNvPr id="3076" name="Picture 4" descr="Mārupes tenisa skola">
            <a:extLst>
              <a:ext uri="{FF2B5EF4-FFF2-40B4-BE49-F238E27FC236}">
                <a16:creationId xmlns:a16="http://schemas.microsoft.com/office/drawing/2014/main" id="{11CAC74C-C821-FF38-D008-7161C4EAD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77" y="2807084"/>
            <a:ext cx="5685131" cy="3319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24977E3-6751-85EB-4A9D-8A4AA2D68C6E}"/>
              </a:ext>
            </a:extLst>
          </p:cNvPr>
          <p:cNvSpPr txBox="1"/>
          <p:nvPr/>
        </p:nvSpPr>
        <p:spPr>
          <a:xfrm>
            <a:off x="269545" y="6126484"/>
            <a:ext cx="1833283" cy="577081"/>
          </a:xfrm>
          <a:prstGeom prst="rect">
            <a:avLst/>
          </a:prstGeom>
          <a:noFill/>
        </p:spPr>
        <p:txBody>
          <a:bodyPr wrap="square" rtlCol="0">
            <a:spAutoFit/>
          </a:bodyPr>
          <a:lstStyle/>
          <a:p>
            <a:r>
              <a:rPr lang="lv-LV" sz="1050" dirty="0">
                <a:solidFill>
                  <a:srgbClr val="B9D2FF"/>
                </a:solidFill>
              </a:rPr>
              <a:t>Mārupes tenisa skola</a:t>
            </a:r>
          </a:p>
          <a:p>
            <a:r>
              <a:rPr lang="lv-LV" sz="1050" dirty="0">
                <a:solidFill>
                  <a:srgbClr val="B9D2FF"/>
                </a:solidFill>
              </a:rPr>
              <a:t>Foto no marupe.lv</a:t>
            </a:r>
          </a:p>
          <a:p>
            <a:endParaRPr lang="lv-LV" sz="1050" dirty="0">
              <a:solidFill>
                <a:srgbClr val="B9D2FF"/>
              </a:solidFill>
            </a:endParaRPr>
          </a:p>
        </p:txBody>
      </p:sp>
      <p:sp>
        <p:nvSpPr>
          <p:cNvPr id="15" name="TextBox 14">
            <a:extLst>
              <a:ext uri="{FF2B5EF4-FFF2-40B4-BE49-F238E27FC236}">
                <a16:creationId xmlns:a16="http://schemas.microsoft.com/office/drawing/2014/main" id="{1CA5010F-2A25-4E9E-24C3-71DDF318EA48}"/>
              </a:ext>
            </a:extLst>
          </p:cNvPr>
          <p:cNvSpPr txBox="1"/>
          <p:nvPr/>
        </p:nvSpPr>
        <p:spPr>
          <a:xfrm>
            <a:off x="9294000" y="4508234"/>
            <a:ext cx="2265694" cy="415498"/>
          </a:xfrm>
          <a:prstGeom prst="rect">
            <a:avLst/>
          </a:prstGeom>
          <a:noFill/>
        </p:spPr>
        <p:txBody>
          <a:bodyPr wrap="square" rtlCol="0">
            <a:spAutoFit/>
          </a:bodyPr>
          <a:lstStyle/>
          <a:p>
            <a:pPr algn="r"/>
            <a:r>
              <a:rPr lang="lv-LV" sz="1050" dirty="0">
                <a:solidFill>
                  <a:srgbClr val="4B5C24"/>
                </a:solidFill>
              </a:rPr>
              <a:t>Zirgu stallis "Tīraines staļļi«</a:t>
            </a:r>
          </a:p>
          <a:p>
            <a:pPr algn="r"/>
            <a:r>
              <a:rPr lang="lv-LV" sz="1050" dirty="0">
                <a:solidFill>
                  <a:srgbClr val="4B5C24"/>
                </a:solidFill>
              </a:rPr>
              <a:t>Foto</a:t>
            </a:r>
            <a:r>
              <a:rPr lang="en-US" sz="1050" dirty="0">
                <a:solidFill>
                  <a:srgbClr val="4B5C24"/>
                </a:solidFill>
              </a:rPr>
              <a:t>: Kristi</a:t>
            </a:r>
            <a:r>
              <a:rPr lang="lv-LV" sz="1050" dirty="0" err="1">
                <a:solidFill>
                  <a:srgbClr val="4B5C24"/>
                </a:solidFill>
              </a:rPr>
              <a:t>āns</a:t>
            </a:r>
            <a:r>
              <a:rPr lang="lv-LV" sz="1050" dirty="0">
                <a:solidFill>
                  <a:srgbClr val="4B5C24"/>
                </a:solidFill>
              </a:rPr>
              <a:t> Vinniņš</a:t>
            </a:r>
          </a:p>
        </p:txBody>
      </p:sp>
      <p:pic>
        <p:nvPicPr>
          <p:cNvPr id="7" name="Picture 6">
            <a:extLst>
              <a:ext uri="{FF2B5EF4-FFF2-40B4-BE49-F238E27FC236}">
                <a16:creationId xmlns:a16="http://schemas.microsoft.com/office/drawing/2014/main" id="{F64DC346-ECEA-6565-3228-E1CB803F4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7283" y="221748"/>
            <a:ext cx="5715315" cy="4286486"/>
          </a:xfrm>
          <a:prstGeom prst="rect">
            <a:avLst/>
          </a:prstGeom>
        </p:spPr>
      </p:pic>
    </p:spTree>
    <p:extLst>
      <p:ext uri="{BB962C8B-B14F-4D97-AF65-F5344CB8AC3E}">
        <p14:creationId xmlns:p14="http://schemas.microsoft.com/office/powerpoint/2010/main" val="4079095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9036E1C0-8D9E-0738-221B-A76A999B3461}"/>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C28E8A12-C820-6418-F24A-89D5FD9C0349}"/>
              </a:ext>
            </a:extLst>
          </p:cNvPr>
          <p:cNvSpPr txBox="1"/>
          <p:nvPr/>
        </p:nvSpPr>
        <p:spPr>
          <a:xfrm>
            <a:off x="1190200" y="2828835"/>
            <a:ext cx="9977718" cy="1200329"/>
          </a:xfrm>
          <a:prstGeom prst="rect">
            <a:avLst/>
          </a:prstGeom>
          <a:noFill/>
        </p:spPr>
        <p:txBody>
          <a:bodyPr wrap="square" rtlCol="0">
            <a:spAutoFit/>
          </a:bodyPr>
          <a:lstStyle/>
          <a:p>
            <a:pPr algn="just"/>
            <a:r>
              <a:rPr lang="lv-LV" sz="2400" dirty="0">
                <a:solidFill>
                  <a:srgbClr val="4B5C24"/>
                </a:solidFill>
              </a:rPr>
              <a:t>Aicinām apmeklēt izstādi «Sporta ceļš: no sapņa līdz uzvarai» Mārupes novada bibliotēkā Piņķos no 2026.gada 14. aprīļa līdz 31. maijam.</a:t>
            </a:r>
          </a:p>
        </p:txBody>
      </p:sp>
    </p:spTree>
    <p:extLst>
      <p:ext uri="{BB962C8B-B14F-4D97-AF65-F5344CB8AC3E}">
        <p14:creationId xmlns:p14="http://schemas.microsoft.com/office/powerpoint/2010/main" val="54863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4205655" cy="6858000"/>
            <a:chOff x="0" y="0"/>
            <a:chExt cx="1661493" cy="2709333"/>
          </a:xfrm>
        </p:grpSpPr>
        <p:sp>
          <p:nvSpPr>
            <p:cNvPr id="3" name="Freeform 3"/>
            <p:cNvSpPr/>
            <p:nvPr/>
          </p:nvSpPr>
          <p:spPr>
            <a:xfrm>
              <a:off x="0" y="0"/>
              <a:ext cx="1661494" cy="2709333"/>
            </a:xfrm>
            <a:custGeom>
              <a:avLst/>
              <a:gdLst/>
              <a:ahLst/>
              <a:cxnLst/>
              <a:rect l="l" t="t" r="r" b="b"/>
              <a:pathLst>
                <a:path w="1661494" h="2709333">
                  <a:moveTo>
                    <a:pt x="0" y="0"/>
                  </a:moveTo>
                  <a:lnTo>
                    <a:pt x="1661494" y="0"/>
                  </a:lnTo>
                  <a:lnTo>
                    <a:pt x="1661494" y="2709333"/>
                  </a:lnTo>
                  <a:lnTo>
                    <a:pt x="0" y="2709333"/>
                  </a:lnTo>
                  <a:close/>
                </a:path>
              </a:pathLst>
            </a:custGeom>
            <a:solidFill>
              <a:srgbClr val="4B5C24"/>
            </a:solidFill>
            <a:ln>
              <a:solidFill>
                <a:srgbClr val="4B5C24"/>
              </a:solidFill>
            </a:ln>
          </p:spPr>
          <p:txBody>
            <a:bodyPr/>
            <a:lstStyle/>
            <a:p>
              <a:endParaRPr lang="lv-LV" dirty="0"/>
            </a:p>
          </p:txBody>
        </p:sp>
        <p:sp>
          <p:nvSpPr>
            <p:cNvPr id="4" name="TextBox 4"/>
            <p:cNvSpPr txBox="1"/>
            <p:nvPr/>
          </p:nvSpPr>
          <p:spPr>
            <a:xfrm>
              <a:off x="0" y="-47625"/>
              <a:ext cx="1661493" cy="2756958"/>
            </a:xfrm>
            <a:prstGeom prst="rect">
              <a:avLst/>
            </a:prstGeom>
            <a:ln>
              <a:solidFill>
                <a:srgbClr val="4B5C24"/>
              </a:solidFill>
            </a:ln>
          </p:spPr>
          <p:txBody>
            <a:bodyPr lIns="33867" tIns="33867" rIns="33867" bIns="33867" rtlCol="0" anchor="ctr"/>
            <a:lstStyle/>
            <a:p>
              <a:pPr algn="ctr">
                <a:lnSpc>
                  <a:spcPts val="1653"/>
                </a:lnSpc>
              </a:pPr>
              <a:endParaRPr sz="1200" dirty="0"/>
            </a:p>
          </p:txBody>
        </p:sp>
      </p:grpSp>
      <p:sp>
        <p:nvSpPr>
          <p:cNvPr id="7" name="AutoShape 7"/>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dirty="0"/>
          </a:p>
        </p:txBody>
      </p:sp>
      <p:pic>
        <p:nvPicPr>
          <p:cNvPr id="5" name="Attēls 4">
            <a:extLst>
              <a:ext uri="{FF2B5EF4-FFF2-40B4-BE49-F238E27FC236}">
                <a16:creationId xmlns:a16="http://schemas.microsoft.com/office/drawing/2014/main" id="{64E46108-C1BC-C3C3-CFFD-2DAD9961DCDC}"/>
              </a:ext>
            </a:extLst>
          </p:cNvPr>
          <p:cNvPicPr>
            <a:picLocks noChangeAspect="1"/>
          </p:cNvPicPr>
          <p:nvPr/>
        </p:nvPicPr>
        <p:blipFill>
          <a:blip r:embed="rId2"/>
          <a:stretch>
            <a:fillRect/>
          </a:stretch>
        </p:blipFill>
        <p:spPr>
          <a:xfrm>
            <a:off x="10143838" y="5972051"/>
            <a:ext cx="2048161" cy="885949"/>
          </a:xfrm>
          <a:prstGeom prst="rect">
            <a:avLst/>
          </a:prstGeom>
        </p:spPr>
      </p:pic>
      <p:sp>
        <p:nvSpPr>
          <p:cNvPr id="6" name="TextBox 5">
            <a:extLst>
              <a:ext uri="{FF2B5EF4-FFF2-40B4-BE49-F238E27FC236}">
                <a16:creationId xmlns:a16="http://schemas.microsoft.com/office/drawing/2014/main" id="{B4DEEFDE-A203-CB75-E3D4-878EEFAAAA9D}"/>
              </a:ext>
            </a:extLst>
          </p:cNvPr>
          <p:cNvSpPr txBox="1"/>
          <p:nvPr/>
        </p:nvSpPr>
        <p:spPr>
          <a:xfrm>
            <a:off x="5962122" y="2205318"/>
            <a:ext cx="5727854" cy="3416320"/>
          </a:xfrm>
          <a:prstGeom prst="rect">
            <a:avLst/>
          </a:prstGeom>
          <a:noFill/>
        </p:spPr>
        <p:txBody>
          <a:bodyPr wrap="square" rtlCol="0">
            <a:spAutoFit/>
          </a:bodyPr>
          <a:lstStyle/>
          <a:p>
            <a:pPr algn="just"/>
            <a:r>
              <a:rPr lang="lv-LV" dirty="0">
                <a:solidFill>
                  <a:srgbClr val="4B5C24"/>
                </a:solidFill>
              </a:rPr>
              <a:t>Mārupes novads jau izsenis bijis aktīviem un azartiskiem cilvēkiem bagāts. Te savu mājvietu raduši slaveni sportisti, treneri, notikušas dažāda mēroga sacensības un starptautiski čempionāti. Mārupes vārds bieži izskanējis Latvijā un pasaulē, pateicoties mārupiešu sasniegumiem dažādos individuālos un komandu  sporta veidos.</a:t>
            </a:r>
          </a:p>
          <a:p>
            <a:pPr algn="just"/>
            <a:r>
              <a:rPr lang="lv-LV" dirty="0">
                <a:solidFill>
                  <a:srgbClr val="4B5C24"/>
                </a:solidFill>
              </a:rPr>
              <a:t>Sadarbojoties pašvaldības un privātajām sporta iestādēm, treneriem un vecākiem, turpinās sporta jomas attīstība – jauno sportistu paaudze aug kupla un rezultatīva.</a:t>
            </a:r>
            <a:endParaRPr lang="lv-LV" sz="2000" i="1" dirty="0">
              <a:solidFill>
                <a:srgbClr val="4B5C24"/>
              </a:solidFill>
            </a:endParaRPr>
          </a:p>
        </p:txBody>
      </p:sp>
      <p:sp>
        <p:nvSpPr>
          <p:cNvPr id="8" name="TextBox 7">
            <a:extLst>
              <a:ext uri="{FF2B5EF4-FFF2-40B4-BE49-F238E27FC236}">
                <a16:creationId xmlns:a16="http://schemas.microsoft.com/office/drawing/2014/main" id="{BCB29903-CB5F-6B1C-1738-CE577B9FF01D}"/>
              </a:ext>
            </a:extLst>
          </p:cNvPr>
          <p:cNvSpPr txBox="1"/>
          <p:nvPr/>
        </p:nvSpPr>
        <p:spPr>
          <a:xfrm>
            <a:off x="5962122" y="1500816"/>
            <a:ext cx="5593976" cy="584775"/>
          </a:xfrm>
          <a:prstGeom prst="rect">
            <a:avLst/>
          </a:prstGeom>
          <a:noFill/>
        </p:spPr>
        <p:txBody>
          <a:bodyPr wrap="square" rtlCol="0">
            <a:spAutoFit/>
          </a:bodyPr>
          <a:lstStyle/>
          <a:p>
            <a:r>
              <a:rPr lang="lv-LV" sz="3200" b="1" dirty="0">
                <a:solidFill>
                  <a:srgbClr val="4B5C24"/>
                </a:solidFill>
                <a:latin typeface="+mj-lt"/>
              </a:rPr>
              <a:t>Sports Mārupē</a:t>
            </a:r>
          </a:p>
        </p:txBody>
      </p:sp>
      <p:sp>
        <p:nvSpPr>
          <p:cNvPr id="10" name="TextBox 9">
            <a:extLst>
              <a:ext uri="{FF2B5EF4-FFF2-40B4-BE49-F238E27FC236}">
                <a16:creationId xmlns:a16="http://schemas.microsoft.com/office/drawing/2014/main" id="{AE6FDC02-2C49-6284-43A3-B2A84A94ABCF}"/>
              </a:ext>
            </a:extLst>
          </p:cNvPr>
          <p:cNvSpPr txBox="1"/>
          <p:nvPr/>
        </p:nvSpPr>
        <p:spPr>
          <a:xfrm>
            <a:off x="566896" y="5339592"/>
            <a:ext cx="3576204" cy="577081"/>
          </a:xfrm>
          <a:prstGeom prst="rect">
            <a:avLst/>
          </a:prstGeom>
          <a:noFill/>
        </p:spPr>
        <p:txBody>
          <a:bodyPr wrap="square" rtlCol="0">
            <a:spAutoFit/>
          </a:bodyPr>
          <a:lstStyle/>
          <a:p>
            <a:r>
              <a:rPr lang="lv-LV" sz="1050" dirty="0">
                <a:solidFill>
                  <a:srgbClr val="B9D2FF"/>
                </a:solidFill>
              </a:rPr>
              <a:t>Piņķu riteņbraucēji pirms sacensībām vai nometnē kopā ar treneri </a:t>
            </a:r>
            <a:r>
              <a:rPr lang="lv-LV" sz="1050" dirty="0" err="1">
                <a:solidFill>
                  <a:srgbClr val="B9D2FF"/>
                </a:solidFill>
              </a:rPr>
              <a:t>Pustovalovu</a:t>
            </a:r>
            <a:r>
              <a:rPr lang="lv-LV" sz="1050" dirty="0">
                <a:solidFill>
                  <a:srgbClr val="B9D2FF"/>
                </a:solidFill>
              </a:rPr>
              <a:t>  1970.tajos gados</a:t>
            </a:r>
          </a:p>
          <a:p>
            <a:r>
              <a:rPr lang="lv-LV" sz="1050" dirty="0">
                <a:solidFill>
                  <a:srgbClr val="B9D2FF"/>
                </a:solidFill>
              </a:rPr>
              <a:t>Foto no Ineses </a:t>
            </a:r>
            <a:r>
              <a:rPr lang="lv-LV" sz="1050" dirty="0" err="1">
                <a:solidFill>
                  <a:srgbClr val="B9D2FF"/>
                </a:solidFill>
              </a:rPr>
              <a:t>Prančas</a:t>
            </a:r>
            <a:r>
              <a:rPr lang="lv-LV" sz="1050" dirty="0">
                <a:solidFill>
                  <a:srgbClr val="B9D2FF"/>
                </a:solidFill>
              </a:rPr>
              <a:t> privātās kolekcijas</a:t>
            </a:r>
          </a:p>
        </p:txBody>
      </p:sp>
      <p:sp>
        <p:nvSpPr>
          <p:cNvPr id="9" name="TextBox 8">
            <a:extLst>
              <a:ext uri="{FF2B5EF4-FFF2-40B4-BE49-F238E27FC236}">
                <a16:creationId xmlns:a16="http://schemas.microsoft.com/office/drawing/2014/main" id="{9BBAD8C4-12E3-967B-9124-80CDA0AA3E28}"/>
              </a:ext>
            </a:extLst>
          </p:cNvPr>
          <p:cNvSpPr txBox="1"/>
          <p:nvPr/>
        </p:nvSpPr>
        <p:spPr>
          <a:xfrm>
            <a:off x="9789459" y="5356767"/>
            <a:ext cx="3048000" cy="253916"/>
          </a:xfrm>
          <a:prstGeom prst="rect">
            <a:avLst/>
          </a:prstGeom>
          <a:noFill/>
        </p:spPr>
        <p:txBody>
          <a:bodyPr wrap="square" rtlCol="0">
            <a:spAutoFit/>
          </a:bodyPr>
          <a:lstStyle/>
          <a:p>
            <a:r>
              <a:rPr lang="lv-LV" sz="1050" dirty="0">
                <a:solidFill>
                  <a:srgbClr val="4B5C24"/>
                </a:solidFill>
              </a:rPr>
              <a:t>Informācija no: marupe.lv</a:t>
            </a:r>
          </a:p>
        </p:txBody>
      </p:sp>
      <p:pic>
        <p:nvPicPr>
          <p:cNvPr id="11" name="Attēls 10">
            <a:extLst>
              <a:ext uri="{FF2B5EF4-FFF2-40B4-BE49-F238E27FC236}">
                <a16:creationId xmlns:a16="http://schemas.microsoft.com/office/drawing/2014/main" id="{BB6592F3-0870-CD53-B379-FF641D88EB00}"/>
              </a:ext>
            </a:extLst>
          </p:cNvPr>
          <p:cNvPicPr>
            <a:picLocks noChangeAspect="1"/>
          </p:cNvPicPr>
          <p:nvPr/>
        </p:nvPicPr>
        <p:blipFill>
          <a:blip r:embed="rId3"/>
          <a:stretch>
            <a:fillRect/>
          </a:stretch>
        </p:blipFill>
        <p:spPr>
          <a:xfrm>
            <a:off x="665640" y="2205318"/>
            <a:ext cx="5234642" cy="31342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26867-27C4-6ECE-D55A-1E6A2AB60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8B656-B8B5-160C-745A-6A55A709976A}"/>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14" name="TextBox 6">
            <a:extLst>
              <a:ext uri="{FF2B5EF4-FFF2-40B4-BE49-F238E27FC236}">
                <a16:creationId xmlns:a16="http://schemas.microsoft.com/office/drawing/2014/main" id="{E0686C58-6968-32EA-199D-C5C29C292B54}"/>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20803994-ECDB-032B-34FA-C70418510607}"/>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87A1E22B-8544-C626-3075-ABB989518104}"/>
              </a:ext>
            </a:extLst>
          </p:cNvPr>
          <p:cNvSpPr txBox="1"/>
          <p:nvPr/>
        </p:nvSpPr>
        <p:spPr>
          <a:xfrm>
            <a:off x="9470017" y="4140023"/>
            <a:ext cx="2178841" cy="253916"/>
          </a:xfrm>
          <a:prstGeom prst="rect">
            <a:avLst/>
          </a:prstGeom>
          <a:noFill/>
        </p:spPr>
        <p:txBody>
          <a:bodyPr wrap="square" rtlCol="0">
            <a:spAutoFit/>
          </a:bodyPr>
          <a:lstStyle/>
          <a:p>
            <a:pPr algn="r"/>
            <a:r>
              <a:rPr lang="lv-LV" sz="1050" dirty="0">
                <a:solidFill>
                  <a:srgbClr val="4B5C24"/>
                </a:solidFill>
              </a:rPr>
              <a:t>Informācija no: marupe.lv</a:t>
            </a:r>
          </a:p>
        </p:txBody>
      </p:sp>
      <p:sp>
        <p:nvSpPr>
          <p:cNvPr id="6" name="TextBox 5">
            <a:extLst>
              <a:ext uri="{FF2B5EF4-FFF2-40B4-BE49-F238E27FC236}">
                <a16:creationId xmlns:a16="http://schemas.microsoft.com/office/drawing/2014/main" id="{126A1BF9-4FBA-1C43-006F-DE6B76FC114C}"/>
              </a:ext>
            </a:extLst>
          </p:cNvPr>
          <p:cNvSpPr txBox="1"/>
          <p:nvPr/>
        </p:nvSpPr>
        <p:spPr>
          <a:xfrm>
            <a:off x="4884139" y="751801"/>
            <a:ext cx="7105294" cy="584775"/>
          </a:xfrm>
          <a:prstGeom prst="rect">
            <a:avLst/>
          </a:prstGeom>
          <a:noFill/>
        </p:spPr>
        <p:txBody>
          <a:bodyPr wrap="square" rtlCol="0">
            <a:spAutoFit/>
          </a:bodyPr>
          <a:lstStyle/>
          <a:p>
            <a:r>
              <a:rPr lang="lv-LV" sz="3200" b="1" dirty="0">
                <a:solidFill>
                  <a:srgbClr val="4B5C24"/>
                </a:solidFill>
                <a:latin typeface="+mj-lt"/>
              </a:rPr>
              <a:t>Mārupes novada sporta laureāti</a:t>
            </a:r>
          </a:p>
        </p:txBody>
      </p:sp>
      <p:sp>
        <p:nvSpPr>
          <p:cNvPr id="8" name="Subtitle 2">
            <a:extLst>
              <a:ext uri="{FF2B5EF4-FFF2-40B4-BE49-F238E27FC236}">
                <a16:creationId xmlns:a16="http://schemas.microsoft.com/office/drawing/2014/main" id="{9380277B-884B-CDA8-9782-EDA05025501A}"/>
              </a:ext>
            </a:extLst>
          </p:cNvPr>
          <p:cNvSpPr>
            <a:spLocks noGrp="1"/>
          </p:cNvSpPr>
          <p:nvPr>
            <p:ph type="subTitle" idx="1"/>
          </p:nvPr>
        </p:nvSpPr>
        <p:spPr>
          <a:xfrm>
            <a:off x="6401789" y="1502387"/>
            <a:ext cx="5197721" cy="4158246"/>
          </a:xfrm>
        </p:spPr>
        <p:txBody>
          <a:bodyPr anchor="t"/>
          <a:lstStyle/>
          <a:p>
            <a:pPr algn="just"/>
            <a:r>
              <a:rPr lang="lv-LV" dirty="0"/>
              <a:t>Kopš 2023. gada Mārupē notiek "Mārupes novada sporta laureāts" apbalvošanas ceremonija, kurā godināti novada izcilākie atlēti, treneri, veterāni un sporta personības. Pasākums pulcināja kuplu skaitu viesu, vēlreiz apliecinot, ka sports un veselīgs dzīvesveids ir viena no Mārupes novada pamatvērtībām.</a:t>
            </a:r>
          </a:p>
          <a:p>
            <a:pPr algn="just">
              <a:lnSpc>
                <a:spcPct val="100000"/>
              </a:lnSpc>
              <a:spcBef>
                <a:spcPts val="0"/>
              </a:spcBef>
            </a:pPr>
            <a:endParaRPr lang="lv-LV" sz="1400" noProof="0" dirty="0">
              <a:solidFill>
                <a:srgbClr val="4B5C24"/>
              </a:solidFill>
            </a:endParaRPr>
          </a:p>
        </p:txBody>
      </p:sp>
      <p:pic>
        <p:nvPicPr>
          <p:cNvPr id="9" name="Picture 6">
            <a:extLst>
              <a:ext uri="{FF2B5EF4-FFF2-40B4-BE49-F238E27FC236}">
                <a16:creationId xmlns:a16="http://schemas.microsoft.com/office/drawing/2014/main" id="{B4AE4C2B-B60D-BAFD-BF26-4B07C8D22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90" y="1454474"/>
            <a:ext cx="5446059" cy="36307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C291B44-7E8D-7DA7-3E29-DE53E088FAA9}"/>
              </a:ext>
            </a:extLst>
          </p:cNvPr>
          <p:cNvSpPr txBox="1"/>
          <p:nvPr/>
        </p:nvSpPr>
        <p:spPr>
          <a:xfrm>
            <a:off x="522868" y="5085180"/>
            <a:ext cx="2778530" cy="738664"/>
          </a:xfrm>
          <a:prstGeom prst="rect">
            <a:avLst/>
          </a:prstGeom>
          <a:noFill/>
        </p:spPr>
        <p:txBody>
          <a:bodyPr wrap="square" rtlCol="0">
            <a:spAutoFit/>
          </a:bodyPr>
          <a:lstStyle/>
          <a:p>
            <a:pPr algn="just"/>
            <a:r>
              <a:rPr lang="lv-LV" sz="1050" dirty="0">
                <a:solidFill>
                  <a:srgbClr val="B9D2FF"/>
                </a:solidFill>
              </a:rPr>
              <a:t>Mārupes novada Izglītības, kultūras un sporta pārvaldes vadītāja sveic sportistus. 2024.</a:t>
            </a:r>
          </a:p>
          <a:p>
            <a:pPr algn="just"/>
            <a:r>
              <a:rPr lang="lv-LV" sz="1050" dirty="0">
                <a:solidFill>
                  <a:srgbClr val="B9D2FF"/>
                </a:solidFill>
              </a:rPr>
              <a:t>Foto: Krauze Vision</a:t>
            </a:r>
          </a:p>
        </p:txBody>
      </p:sp>
    </p:spTree>
    <p:extLst>
      <p:ext uri="{BB962C8B-B14F-4D97-AF65-F5344CB8AC3E}">
        <p14:creationId xmlns:p14="http://schemas.microsoft.com/office/powerpoint/2010/main" val="3562911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49273-9D52-2AF5-3DBB-DF2D3ADC0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BC04F-3A09-3308-8A0A-0CBC5A6DADC9}"/>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95F193EB-84CD-C9D2-302E-43B6593473E7}"/>
              </a:ext>
            </a:extLst>
          </p:cNvPr>
          <p:cNvSpPr>
            <a:spLocks noGrp="1"/>
          </p:cNvSpPr>
          <p:nvPr>
            <p:ph type="subTitle" idx="1"/>
          </p:nvPr>
        </p:nvSpPr>
        <p:spPr>
          <a:xfrm>
            <a:off x="6348526" y="1493422"/>
            <a:ext cx="5197721" cy="4158246"/>
          </a:xfrm>
        </p:spPr>
        <p:txBody>
          <a:bodyPr anchor="t"/>
          <a:lstStyle/>
          <a:p>
            <a:pPr algn="just"/>
            <a:r>
              <a:rPr lang="lv-LV" dirty="0"/>
              <a:t>Apbalvošanas ceremonijā tiek sveikti labākie sportisti, kuri gada gaitā ar savu mērķtiecību un augstajiem sasniegumiem ir iedvesmojuši līdzcilvēkus un nesuši novada vārdu tālu aiz tā robežām. Īpaša uzmanība tika veltīta arī tiem, kuru darbs ikdienā nav redzams uz goda pjedestāla, bet ir neaizstājams sporta kopienas stiprināšanā.</a:t>
            </a:r>
          </a:p>
        </p:txBody>
      </p:sp>
      <p:sp>
        <p:nvSpPr>
          <p:cNvPr id="14" name="TextBox 6">
            <a:extLst>
              <a:ext uri="{FF2B5EF4-FFF2-40B4-BE49-F238E27FC236}">
                <a16:creationId xmlns:a16="http://schemas.microsoft.com/office/drawing/2014/main" id="{3B96B1E1-BE3C-49B0-788A-FFFFEB35C765}"/>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B1073E46-C39A-FAC1-C180-48ACC336E9BE}"/>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964B47B1-506F-B469-FC9D-6D43CF83D519}"/>
              </a:ext>
            </a:extLst>
          </p:cNvPr>
          <p:cNvSpPr txBox="1"/>
          <p:nvPr/>
        </p:nvSpPr>
        <p:spPr>
          <a:xfrm>
            <a:off x="9460153" y="4100261"/>
            <a:ext cx="2178841" cy="253916"/>
          </a:xfrm>
          <a:prstGeom prst="rect">
            <a:avLst/>
          </a:prstGeom>
          <a:noFill/>
        </p:spPr>
        <p:txBody>
          <a:bodyPr wrap="square" rtlCol="0">
            <a:spAutoFit/>
          </a:bodyPr>
          <a:lstStyle/>
          <a:p>
            <a:pPr algn="r"/>
            <a:r>
              <a:rPr lang="lv-LV" sz="1050" dirty="0">
                <a:solidFill>
                  <a:srgbClr val="4B5C24"/>
                </a:solidFill>
              </a:rPr>
              <a:t>Informācija no: marupe.lv</a:t>
            </a:r>
          </a:p>
        </p:txBody>
      </p:sp>
      <p:sp>
        <p:nvSpPr>
          <p:cNvPr id="11" name="TextBox 10">
            <a:extLst>
              <a:ext uri="{FF2B5EF4-FFF2-40B4-BE49-F238E27FC236}">
                <a16:creationId xmlns:a16="http://schemas.microsoft.com/office/drawing/2014/main" id="{7B136E88-A586-7B96-41BE-F2FED998D197}"/>
              </a:ext>
            </a:extLst>
          </p:cNvPr>
          <p:cNvSpPr txBox="1"/>
          <p:nvPr/>
        </p:nvSpPr>
        <p:spPr>
          <a:xfrm>
            <a:off x="159727" y="5291553"/>
            <a:ext cx="2860591" cy="1223412"/>
          </a:xfrm>
          <a:prstGeom prst="rect">
            <a:avLst/>
          </a:prstGeom>
          <a:noFill/>
        </p:spPr>
        <p:txBody>
          <a:bodyPr wrap="square" rtlCol="0">
            <a:spAutoFit/>
          </a:bodyPr>
          <a:lstStyle/>
          <a:p>
            <a:pPr algn="just"/>
            <a:r>
              <a:rPr lang="lv-LV" sz="1050" dirty="0">
                <a:solidFill>
                  <a:srgbClr val="B9D2FF"/>
                </a:solidFill>
              </a:rPr>
              <a:t>Izglītības, kultūras un sporta pārvaldes vadītājas vietniece sporta jautājumos Viktorija </a:t>
            </a:r>
            <a:r>
              <a:rPr lang="lv-LV" sz="1050" dirty="0" err="1">
                <a:solidFill>
                  <a:srgbClr val="B9D2FF"/>
                </a:solidFill>
              </a:rPr>
              <a:t>Mogiļeviča</a:t>
            </a:r>
            <a:r>
              <a:rPr lang="lv-LV" sz="1050" dirty="0">
                <a:solidFill>
                  <a:srgbClr val="B9D2FF"/>
                </a:solidFill>
              </a:rPr>
              <a:t>, "Mārupes Futbola Svētki 2025" organizatori un Mārupes novada pašvaldības izpilddirektora vietniece Agnese </a:t>
            </a:r>
            <a:r>
              <a:rPr lang="lv-LV" sz="1050" dirty="0" err="1">
                <a:solidFill>
                  <a:srgbClr val="B9D2FF"/>
                </a:solidFill>
              </a:rPr>
              <a:t>Jankuna</a:t>
            </a:r>
            <a:r>
              <a:rPr lang="lv-LV" sz="1050" dirty="0">
                <a:solidFill>
                  <a:srgbClr val="B9D2FF"/>
                </a:solidFill>
              </a:rPr>
              <a:t>. 2026.</a:t>
            </a:r>
          </a:p>
          <a:p>
            <a:pPr algn="just"/>
            <a:r>
              <a:rPr lang="lv-LV" sz="1050" dirty="0">
                <a:solidFill>
                  <a:srgbClr val="B9D2FF"/>
                </a:solidFill>
              </a:rPr>
              <a:t>Foto: Anete </a:t>
            </a:r>
            <a:r>
              <a:rPr lang="lv-LV" sz="1050" dirty="0" err="1">
                <a:solidFill>
                  <a:srgbClr val="B9D2FF"/>
                </a:solidFill>
              </a:rPr>
              <a:t>Podvinska</a:t>
            </a:r>
            <a:endParaRPr lang="lv-LV" sz="1050" dirty="0">
              <a:solidFill>
                <a:srgbClr val="B9D2FF"/>
              </a:solidFill>
            </a:endParaRPr>
          </a:p>
        </p:txBody>
      </p:sp>
      <p:pic>
        <p:nvPicPr>
          <p:cNvPr id="1030" name="Picture 6">
            <a:extLst>
              <a:ext uri="{FF2B5EF4-FFF2-40B4-BE49-F238E27FC236}">
                <a16:creationId xmlns:a16="http://schemas.microsoft.com/office/drawing/2014/main" id="{C36DDDCA-E8B9-C0E8-6AE1-F2808C036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27" y="1502387"/>
            <a:ext cx="5683749" cy="37891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59B5B1-51D1-CC57-7D2F-550821782428}"/>
              </a:ext>
            </a:extLst>
          </p:cNvPr>
          <p:cNvSpPr txBox="1"/>
          <p:nvPr/>
        </p:nvSpPr>
        <p:spPr>
          <a:xfrm>
            <a:off x="4884139" y="751801"/>
            <a:ext cx="7105294" cy="584775"/>
          </a:xfrm>
          <a:prstGeom prst="rect">
            <a:avLst/>
          </a:prstGeom>
          <a:noFill/>
        </p:spPr>
        <p:txBody>
          <a:bodyPr wrap="square" rtlCol="0">
            <a:spAutoFit/>
          </a:bodyPr>
          <a:lstStyle/>
          <a:p>
            <a:r>
              <a:rPr lang="lv-LV" sz="3200" b="1" dirty="0">
                <a:solidFill>
                  <a:srgbClr val="4B5C24"/>
                </a:solidFill>
                <a:latin typeface="+mj-lt"/>
              </a:rPr>
              <a:t>Mārupes novada sporta laureāti</a:t>
            </a:r>
          </a:p>
        </p:txBody>
      </p:sp>
    </p:spTree>
    <p:extLst>
      <p:ext uri="{BB962C8B-B14F-4D97-AF65-F5344CB8AC3E}">
        <p14:creationId xmlns:p14="http://schemas.microsoft.com/office/powerpoint/2010/main" val="295587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93C7A-37D7-7041-E799-B5B589AF65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245C4-198F-AFCF-CC88-CDCB1253C1A1}"/>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C8BCC2F0-F053-FA11-15E8-79C5A54ABFE6}"/>
              </a:ext>
            </a:extLst>
          </p:cNvPr>
          <p:cNvSpPr>
            <a:spLocks noGrp="1"/>
          </p:cNvSpPr>
          <p:nvPr>
            <p:ph type="subTitle" idx="1"/>
          </p:nvPr>
        </p:nvSpPr>
        <p:spPr>
          <a:xfrm>
            <a:off x="5970197" y="2065851"/>
            <a:ext cx="5197721" cy="4158246"/>
          </a:xfrm>
        </p:spPr>
        <p:txBody>
          <a:bodyPr anchor="t"/>
          <a:lstStyle/>
          <a:p>
            <a:pPr algn="just">
              <a:lnSpc>
                <a:spcPct val="100000"/>
              </a:lnSpc>
              <a:spcBef>
                <a:spcPts val="0"/>
              </a:spcBef>
            </a:pPr>
            <a:r>
              <a:rPr lang="lv-LV" sz="1600" dirty="0">
                <a:solidFill>
                  <a:srgbClr val="4B5C24"/>
                </a:solidFill>
              </a:rPr>
              <a:t>Mārupes novada Sporta skola ir Mārupes novada pašvaldības domes dibināta profesionālās ievirzes sporta izglītības iestāde. Iestādes darbības pamatvirziens ir izglītojoša sporta un audzinoša darbība, sporta jomas attīstības stratēģijas realizācija Mārupes novadā.</a:t>
            </a:r>
          </a:p>
          <a:p>
            <a:pPr algn="just">
              <a:lnSpc>
                <a:spcPct val="100000"/>
              </a:lnSpc>
              <a:spcBef>
                <a:spcPts val="0"/>
              </a:spcBef>
            </a:pPr>
            <a:endParaRPr lang="lv-LV" sz="1600" dirty="0">
              <a:solidFill>
                <a:srgbClr val="4B5C24"/>
              </a:solidFill>
            </a:endParaRPr>
          </a:p>
          <a:p>
            <a:pPr algn="just">
              <a:lnSpc>
                <a:spcPct val="100000"/>
              </a:lnSpc>
              <a:spcBef>
                <a:spcPts val="0"/>
              </a:spcBef>
            </a:pPr>
            <a:r>
              <a:rPr lang="lv-LV" sz="1600" dirty="0">
                <a:solidFill>
                  <a:srgbClr val="4B5C24"/>
                </a:solidFill>
              </a:rPr>
              <a:t>Skola nodrošina sistematizētu zināšanu un prasmju apguvi, veicinot </a:t>
            </a:r>
            <a:r>
              <a:rPr lang="lv-LV" sz="1600" dirty="0" err="1">
                <a:solidFill>
                  <a:srgbClr val="4B5C24"/>
                </a:solidFill>
              </a:rPr>
              <a:t>vērtīborientācijas</a:t>
            </a:r>
            <a:r>
              <a:rPr lang="lv-LV" sz="1600" dirty="0">
                <a:solidFill>
                  <a:srgbClr val="4B5C24"/>
                </a:solidFill>
              </a:rPr>
              <a:t> veidošanos sportā līdztekus pamatizglītības vai vidējās izglītības pakāpei, kas dod iespēju sagatavoties profesionālās izglītības ieguvei izraudzītajā virzienā.</a:t>
            </a:r>
          </a:p>
          <a:p>
            <a:pPr algn="just">
              <a:lnSpc>
                <a:spcPct val="100000"/>
              </a:lnSpc>
              <a:spcBef>
                <a:spcPts val="0"/>
              </a:spcBef>
            </a:pPr>
            <a:endParaRPr lang="en-US" sz="1600" dirty="0">
              <a:solidFill>
                <a:srgbClr val="4B5C24"/>
              </a:solidFill>
            </a:endParaRPr>
          </a:p>
        </p:txBody>
      </p:sp>
      <p:sp>
        <p:nvSpPr>
          <p:cNvPr id="14" name="TextBox 6">
            <a:extLst>
              <a:ext uri="{FF2B5EF4-FFF2-40B4-BE49-F238E27FC236}">
                <a16:creationId xmlns:a16="http://schemas.microsoft.com/office/drawing/2014/main" id="{74A49F8A-CA55-E6F5-B46D-3F200A30629D}"/>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44DCA7AC-835A-765A-D138-6FCFFB912013}"/>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BFFB76D3-B0EA-B067-0289-2BD3B2489E7E}"/>
              </a:ext>
            </a:extLst>
          </p:cNvPr>
          <p:cNvSpPr txBox="1"/>
          <p:nvPr/>
        </p:nvSpPr>
        <p:spPr>
          <a:xfrm>
            <a:off x="8294242" y="4993343"/>
            <a:ext cx="2873676" cy="253916"/>
          </a:xfrm>
          <a:prstGeom prst="rect">
            <a:avLst/>
          </a:prstGeom>
          <a:noFill/>
        </p:spPr>
        <p:txBody>
          <a:bodyPr wrap="square" rtlCol="0">
            <a:spAutoFit/>
          </a:bodyPr>
          <a:lstStyle/>
          <a:p>
            <a:pPr algn="r"/>
            <a:r>
              <a:rPr lang="lv-LV" sz="1050" dirty="0">
                <a:solidFill>
                  <a:srgbClr val="4B5C24"/>
                </a:solidFill>
              </a:rPr>
              <a:t>Informācija no: marupessportaskola.lv</a:t>
            </a:r>
          </a:p>
        </p:txBody>
      </p:sp>
      <p:sp>
        <p:nvSpPr>
          <p:cNvPr id="11" name="TextBox 10">
            <a:extLst>
              <a:ext uri="{FF2B5EF4-FFF2-40B4-BE49-F238E27FC236}">
                <a16:creationId xmlns:a16="http://schemas.microsoft.com/office/drawing/2014/main" id="{4E75F760-37CC-624C-6CA3-4D64821A9C94}"/>
              </a:ext>
            </a:extLst>
          </p:cNvPr>
          <p:cNvSpPr txBox="1"/>
          <p:nvPr/>
        </p:nvSpPr>
        <p:spPr>
          <a:xfrm>
            <a:off x="164975" y="5764302"/>
            <a:ext cx="2404691" cy="415498"/>
          </a:xfrm>
          <a:prstGeom prst="rect">
            <a:avLst/>
          </a:prstGeom>
          <a:noFill/>
        </p:spPr>
        <p:txBody>
          <a:bodyPr wrap="square" rtlCol="0">
            <a:spAutoFit/>
          </a:bodyPr>
          <a:lstStyle/>
          <a:p>
            <a:r>
              <a:rPr lang="lv-LV" sz="1050" dirty="0">
                <a:solidFill>
                  <a:srgbClr val="B9D2FF"/>
                </a:solidFill>
              </a:rPr>
              <a:t>Foto no marupe.lv</a:t>
            </a:r>
          </a:p>
          <a:p>
            <a:endParaRPr lang="lv-LV" sz="1050" dirty="0">
              <a:solidFill>
                <a:srgbClr val="B9D2FF"/>
              </a:solidFill>
            </a:endParaRPr>
          </a:p>
        </p:txBody>
      </p:sp>
      <p:sp>
        <p:nvSpPr>
          <p:cNvPr id="5" name="TextBox 4">
            <a:extLst>
              <a:ext uri="{FF2B5EF4-FFF2-40B4-BE49-F238E27FC236}">
                <a16:creationId xmlns:a16="http://schemas.microsoft.com/office/drawing/2014/main" id="{B9919E19-1EB5-025B-F5A2-7E33DCCE367F}"/>
              </a:ext>
            </a:extLst>
          </p:cNvPr>
          <p:cNvSpPr txBox="1"/>
          <p:nvPr/>
        </p:nvSpPr>
        <p:spPr>
          <a:xfrm>
            <a:off x="4940280" y="1271692"/>
            <a:ext cx="6969197" cy="584775"/>
          </a:xfrm>
          <a:prstGeom prst="rect">
            <a:avLst/>
          </a:prstGeom>
          <a:noFill/>
        </p:spPr>
        <p:txBody>
          <a:bodyPr wrap="square" rtlCol="0">
            <a:spAutoFit/>
          </a:bodyPr>
          <a:lstStyle/>
          <a:p>
            <a:r>
              <a:rPr lang="lv-LV" sz="3200" b="1" dirty="0">
                <a:solidFill>
                  <a:srgbClr val="4B5C24"/>
                </a:solidFill>
                <a:latin typeface="+mj-lt"/>
              </a:rPr>
              <a:t>Mārupes novada Sporta skola</a:t>
            </a:r>
          </a:p>
        </p:txBody>
      </p:sp>
      <p:pic>
        <p:nvPicPr>
          <p:cNvPr id="3074" name="Picture 2" descr="bilde">
            <a:extLst>
              <a:ext uri="{FF2B5EF4-FFF2-40B4-BE49-F238E27FC236}">
                <a16:creationId xmlns:a16="http://schemas.microsoft.com/office/drawing/2014/main" id="{A877E813-FA4D-158A-3A9A-376917761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47" y="2065851"/>
            <a:ext cx="5608288" cy="373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476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6AFE4-C6CB-C5A5-6A91-33E6EBFF21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05EC9-AF66-049F-3A90-3BE89E469141}"/>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14" name="TextBox 6">
            <a:extLst>
              <a:ext uri="{FF2B5EF4-FFF2-40B4-BE49-F238E27FC236}">
                <a16:creationId xmlns:a16="http://schemas.microsoft.com/office/drawing/2014/main" id="{5DBED9B7-FE1D-0AA8-F264-86DE245CB237}"/>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63489C28-ACDF-8017-84B6-4D8EB2671AE3}"/>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11" name="TextBox 10">
            <a:extLst>
              <a:ext uri="{FF2B5EF4-FFF2-40B4-BE49-F238E27FC236}">
                <a16:creationId xmlns:a16="http://schemas.microsoft.com/office/drawing/2014/main" id="{4F8573CB-CC5E-26F0-5884-0708E6B0DDFE}"/>
              </a:ext>
            </a:extLst>
          </p:cNvPr>
          <p:cNvSpPr txBox="1"/>
          <p:nvPr/>
        </p:nvSpPr>
        <p:spPr>
          <a:xfrm>
            <a:off x="8671078" y="5582007"/>
            <a:ext cx="3257066" cy="415498"/>
          </a:xfrm>
          <a:prstGeom prst="rect">
            <a:avLst/>
          </a:prstGeom>
          <a:noFill/>
        </p:spPr>
        <p:txBody>
          <a:bodyPr wrap="square" rtlCol="0">
            <a:spAutoFit/>
          </a:bodyPr>
          <a:lstStyle/>
          <a:p>
            <a:pPr algn="r"/>
            <a:r>
              <a:rPr lang="lv-LV" sz="1000" dirty="0">
                <a:solidFill>
                  <a:srgbClr val="4B5C24"/>
                </a:solidFill>
              </a:rPr>
              <a:t>Rihards </a:t>
            </a:r>
            <a:r>
              <a:rPr lang="lv-LV" sz="1000" dirty="0" err="1">
                <a:solidFill>
                  <a:srgbClr val="4B5C24"/>
                </a:solidFill>
              </a:rPr>
              <a:t>Snikus</a:t>
            </a:r>
            <a:r>
              <a:rPr lang="lv-LV" sz="1000" dirty="0">
                <a:solidFill>
                  <a:srgbClr val="4B5C24"/>
                </a:solidFill>
              </a:rPr>
              <a:t> </a:t>
            </a:r>
          </a:p>
          <a:p>
            <a:pPr algn="r"/>
            <a:r>
              <a:rPr lang="lv-LV" sz="1000" dirty="0">
                <a:solidFill>
                  <a:srgbClr val="4B5C24"/>
                </a:solidFill>
              </a:rPr>
              <a:t>Foto: </a:t>
            </a:r>
            <a:r>
              <a:rPr lang="lv-LV" sz="1000" dirty="0" err="1">
                <a:solidFill>
                  <a:srgbClr val="4B5C24"/>
                </a:solidFill>
              </a:rPr>
              <a:t>Michael</a:t>
            </a:r>
            <a:r>
              <a:rPr lang="lv-LV" sz="1000" dirty="0">
                <a:solidFill>
                  <a:srgbClr val="4B5C24"/>
                </a:solidFill>
              </a:rPr>
              <a:t> </a:t>
            </a:r>
            <a:r>
              <a:rPr lang="lv-LV" sz="1000" dirty="0" err="1">
                <a:solidFill>
                  <a:srgbClr val="4B5C24"/>
                </a:solidFill>
              </a:rPr>
              <a:t>Reaves</a:t>
            </a:r>
            <a:r>
              <a:rPr lang="lv-LV" sz="1000" dirty="0">
                <a:solidFill>
                  <a:srgbClr val="4B5C24"/>
                </a:solidFill>
              </a:rPr>
              <a:t>/</a:t>
            </a:r>
            <a:r>
              <a:rPr lang="lv-LV" sz="1000" dirty="0" err="1">
                <a:solidFill>
                  <a:srgbClr val="4B5C24"/>
                </a:solidFill>
              </a:rPr>
              <a:t>Getty</a:t>
            </a:r>
            <a:r>
              <a:rPr lang="lv-LV" sz="1000" dirty="0">
                <a:solidFill>
                  <a:srgbClr val="4B5C24"/>
                </a:solidFill>
              </a:rPr>
              <a:t> </a:t>
            </a:r>
            <a:r>
              <a:rPr lang="lv-LV" sz="1000" dirty="0" err="1">
                <a:solidFill>
                  <a:srgbClr val="4B5C24"/>
                </a:solidFill>
              </a:rPr>
              <a:t>Images</a:t>
            </a:r>
            <a:endParaRPr lang="lv-LV" sz="1000" dirty="0">
              <a:solidFill>
                <a:srgbClr val="4B5C24"/>
              </a:solidFill>
            </a:endParaRPr>
          </a:p>
        </p:txBody>
      </p:sp>
      <p:sp>
        <p:nvSpPr>
          <p:cNvPr id="5" name="TextBox 4">
            <a:extLst>
              <a:ext uri="{FF2B5EF4-FFF2-40B4-BE49-F238E27FC236}">
                <a16:creationId xmlns:a16="http://schemas.microsoft.com/office/drawing/2014/main" id="{F0775352-B33F-A700-B036-B0A15B4A73BD}"/>
              </a:ext>
            </a:extLst>
          </p:cNvPr>
          <p:cNvSpPr txBox="1"/>
          <p:nvPr/>
        </p:nvSpPr>
        <p:spPr>
          <a:xfrm>
            <a:off x="7834262" y="384803"/>
            <a:ext cx="4093882" cy="1077218"/>
          </a:xfrm>
          <a:prstGeom prst="rect">
            <a:avLst/>
          </a:prstGeom>
          <a:noFill/>
        </p:spPr>
        <p:txBody>
          <a:bodyPr wrap="square" rtlCol="0">
            <a:spAutoFit/>
          </a:bodyPr>
          <a:lstStyle/>
          <a:p>
            <a:r>
              <a:rPr lang="lv-LV" sz="3200" b="1" dirty="0">
                <a:solidFill>
                  <a:srgbClr val="4B5C24"/>
                </a:solidFill>
                <a:latin typeface="+mj-lt"/>
              </a:rPr>
              <a:t>Mārupes novadnieki sportā</a:t>
            </a:r>
          </a:p>
        </p:txBody>
      </p:sp>
      <p:sp>
        <p:nvSpPr>
          <p:cNvPr id="7" name="TextBox 6">
            <a:extLst>
              <a:ext uri="{FF2B5EF4-FFF2-40B4-BE49-F238E27FC236}">
                <a16:creationId xmlns:a16="http://schemas.microsoft.com/office/drawing/2014/main" id="{351CF273-60A7-0E6F-4DE6-7082703FBF77}"/>
              </a:ext>
            </a:extLst>
          </p:cNvPr>
          <p:cNvSpPr txBox="1"/>
          <p:nvPr/>
        </p:nvSpPr>
        <p:spPr>
          <a:xfrm>
            <a:off x="234264" y="233735"/>
            <a:ext cx="1876964" cy="553998"/>
          </a:xfrm>
          <a:prstGeom prst="rect">
            <a:avLst/>
          </a:prstGeom>
          <a:noFill/>
        </p:spPr>
        <p:txBody>
          <a:bodyPr wrap="square" rtlCol="0">
            <a:spAutoFit/>
          </a:bodyPr>
          <a:lstStyle/>
          <a:p>
            <a:pPr algn="r"/>
            <a:r>
              <a:rPr lang="lv-LV" sz="1000" dirty="0">
                <a:solidFill>
                  <a:srgbClr val="B9D2FF"/>
                </a:solidFill>
              </a:rPr>
              <a:t>Kristaps Zvejnieks</a:t>
            </a:r>
          </a:p>
          <a:p>
            <a:pPr algn="r"/>
            <a:r>
              <a:rPr lang="pt-BR" sz="1000" dirty="0">
                <a:solidFill>
                  <a:srgbClr val="B9D2FF"/>
                </a:solidFill>
              </a:rPr>
              <a:t>Foto</a:t>
            </a:r>
            <a:r>
              <a:rPr lang="lv-LV" sz="1000" dirty="0">
                <a:solidFill>
                  <a:srgbClr val="B9D2FF"/>
                </a:solidFill>
              </a:rPr>
              <a:t>: </a:t>
            </a:r>
            <a:r>
              <a:rPr lang="lv-LV" sz="1000" dirty="0" err="1">
                <a:solidFill>
                  <a:srgbClr val="B9D2FF"/>
                </a:solidFill>
              </a:rPr>
              <a:t>Eric</a:t>
            </a:r>
            <a:r>
              <a:rPr lang="lv-LV" sz="1000" dirty="0">
                <a:solidFill>
                  <a:srgbClr val="B9D2FF"/>
                </a:solidFill>
              </a:rPr>
              <a:t> </a:t>
            </a:r>
            <a:r>
              <a:rPr lang="lv-LV" sz="1000" dirty="0" err="1">
                <a:solidFill>
                  <a:srgbClr val="B9D2FF"/>
                </a:solidFill>
              </a:rPr>
              <a:t>Bolte</a:t>
            </a:r>
            <a:r>
              <a:rPr lang="lv-LV" sz="1000" dirty="0">
                <a:solidFill>
                  <a:srgbClr val="B9D2FF"/>
                </a:solidFill>
              </a:rPr>
              <a:t>/USA TODAY Sports</a:t>
            </a:r>
          </a:p>
        </p:txBody>
      </p:sp>
      <p:sp>
        <p:nvSpPr>
          <p:cNvPr id="8" name="TextBox 7">
            <a:extLst>
              <a:ext uri="{FF2B5EF4-FFF2-40B4-BE49-F238E27FC236}">
                <a16:creationId xmlns:a16="http://schemas.microsoft.com/office/drawing/2014/main" id="{C9789A9E-71FE-F7C2-B9B7-C33EFF90787D}"/>
              </a:ext>
            </a:extLst>
          </p:cNvPr>
          <p:cNvSpPr txBox="1"/>
          <p:nvPr/>
        </p:nvSpPr>
        <p:spPr>
          <a:xfrm>
            <a:off x="6624137" y="6368211"/>
            <a:ext cx="3257066" cy="400110"/>
          </a:xfrm>
          <a:prstGeom prst="rect">
            <a:avLst/>
          </a:prstGeom>
          <a:noFill/>
        </p:spPr>
        <p:txBody>
          <a:bodyPr wrap="square" rtlCol="0">
            <a:spAutoFit/>
          </a:bodyPr>
          <a:lstStyle/>
          <a:p>
            <a:r>
              <a:rPr lang="lv-LV" sz="1000" dirty="0">
                <a:solidFill>
                  <a:srgbClr val="4B5C24"/>
                </a:solidFill>
              </a:rPr>
              <a:t>Kristiāns Korsaks </a:t>
            </a:r>
          </a:p>
          <a:p>
            <a:r>
              <a:rPr lang="lv-LV" sz="1000" dirty="0">
                <a:solidFill>
                  <a:srgbClr val="4B5C24"/>
                </a:solidFill>
              </a:rPr>
              <a:t>Foto: LFF</a:t>
            </a:r>
          </a:p>
        </p:txBody>
      </p:sp>
      <p:pic>
        <p:nvPicPr>
          <p:cNvPr id="1032" name="Picture 8" descr="Rihards Snikus swept the gold medals in the Para equestrian grade I class at the Paris 2024 Paralympic Games.">
            <a:extLst>
              <a:ext uri="{FF2B5EF4-FFF2-40B4-BE49-F238E27FC236}">
                <a16:creationId xmlns:a16="http://schemas.microsoft.com/office/drawing/2014/main" id="{A848BCCC-A913-2070-7A1C-6EF2D3EA4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6328" y="2827965"/>
            <a:ext cx="4897207" cy="27540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220FA6E-DF29-FEC1-866E-2BB950B83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1228" y="242038"/>
            <a:ext cx="5426740" cy="32560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uot;Mārupe&quot; debitē Nākotnes līgā ar skaistiem vārtiem un neizšķirtu">
            <a:extLst>
              <a:ext uri="{FF2B5EF4-FFF2-40B4-BE49-F238E27FC236}">
                <a16:creationId xmlns:a16="http://schemas.microsoft.com/office/drawing/2014/main" id="{1550F831-1E1D-6B07-DFE4-37D594A16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04" y="3385768"/>
            <a:ext cx="6013428" cy="338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272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EF193-B48A-D38E-0431-833A4048417E}"/>
            </a:ext>
          </a:extLst>
        </p:cNvPr>
        <p:cNvGrpSpPr/>
        <p:nvPr/>
      </p:nvGrpSpPr>
      <p:grpSpPr>
        <a:xfrm>
          <a:off x="0" y="0"/>
          <a:ext cx="0" cy="0"/>
          <a:chOff x="0" y="0"/>
          <a:chExt cx="0" cy="0"/>
        </a:xfrm>
      </p:grpSpPr>
      <p:sp>
        <p:nvSpPr>
          <p:cNvPr id="14" name="TextBox 6">
            <a:extLst>
              <a:ext uri="{FF2B5EF4-FFF2-40B4-BE49-F238E27FC236}">
                <a16:creationId xmlns:a16="http://schemas.microsoft.com/office/drawing/2014/main" id="{85E7212B-9A92-E396-7BAC-2A0B9780246D}"/>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028" name="Picture 4" descr="Daniela Vismane">
            <a:extLst>
              <a:ext uri="{FF2B5EF4-FFF2-40B4-BE49-F238E27FC236}">
                <a16:creationId xmlns:a16="http://schemas.microsoft.com/office/drawing/2014/main" id="{AD88E2FA-93B4-F0B5-B5A4-67FA3F73B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864" y="3137647"/>
            <a:ext cx="5333112" cy="35493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7C2CB0B-2EA5-80F3-8212-502E109111A6}"/>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pic>
        <p:nvPicPr>
          <p:cNvPr id="15" name="Attēls 14">
            <a:extLst>
              <a:ext uri="{FF2B5EF4-FFF2-40B4-BE49-F238E27FC236}">
                <a16:creationId xmlns:a16="http://schemas.microsoft.com/office/drawing/2014/main" id="{F6A4C036-F989-DE4C-84CB-CC2AF733B9B1}"/>
              </a:ext>
            </a:extLst>
          </p:cNvPr>
          <p:cNvPicPr>
            <a:picLocks noChangeAspect="1"/>
          </p:cNvPicPr>
          <p:nvPr/>
        </p:nvPicPr>
        <p:blipFill>
          <a:blip r:embed="rId4"/>
          <a:stretch>
            <a:fillRect/>
          </a:stretch>
        </p:blipFill>
        <p:spPr>
          <a:xfrm>
            <a:off x="10143838" y="5972051"/>
            <a:ext cx="2048161" cy="885949"/>
          </a:xfrm>
          <a:prstGeom prst="rect">
            <a:avLst/>
          </a:prstGeom>
        </p:spPr>
      </p:pic>
      <p:sp>
        <p:nvSpPr>
          <p:cNvPr id="11" name="TextBox 10">
            <a:extLst>
              <a:ext uri="{FF2B5EF4-FFF2-40B4-BE49-F238E27FC236}">
                <a16:creationId xmlns:a16="http://schemas.microsoft.com/office/drawing/2014/main" id="{7626B0A4-B6A4-AC1F-4C82-968107B7AB57}"/>
              </a:ext>
            </a:extLst>
          </p:cNvPr>
          <p:cNvSpPr txBox="1"/>
          <p:nvPr/>
        </p:nvSpPr>
        <p:spPr>
          <a:xfrm>
            <a:off x="8671078" y="5582007"/>
            <a:ext cx="3257066" cy="415498"/>
          </a:xfrm>
          <a:prstGeom prst="rect">
            <a:avLst/>
          </a:prstGeom>
          <a:noFill/>
        </p:spPr>
        <p:txBody>
          <a:bodyPr wrap="square" rtlCol="0">
            <a:spAutoFit/>
          </a:bodyPr>
          <a:lstStyle/>
          <a:p>
            <a:pPr algn="r"/>
            <a:r>
              <a:rPr lang="lv-LV" sz="1000" dirty="0">
                <a:solidFill>
                  <a:srgbClr val="4B5C24"/>
                </a:solidFill>
              </a:rPr>
              <a:t>Māris </a:t>
            </a:r>
            <a:r>
              <a:rPr lang="lv-LV" sz="1000" dirty="0" err="1">
                <a:solidFill>
                  <a:srgbClr val="4B5C24"/>
                </a:solidFill>
              </a:rPr>
              <a:t>Grēniņš</a:t>
            </a:r>
            <a:endParaRPr lang="lv-LV" sz="1000" dirty="0">
              <a:solidFill>
                <a:srgbClr val="4B5C24"/>
              </a:solidFill>
            </a:endParaRPr>
          </a:p>
          <a:p>
            <a:pPr algn="r"/>
            <a:r>
              <a:rPr lang="lv-LV" sz="1000" dirty="0">
                <a:solidFill>
                  <a:srgbClr val="4B5C24"/>
                </a:solidFill>
              </a:rPr>
              <a:t>Foto: LVS</a:t>
            </a:r>
          </a:p>
        </p:txBody>
      </p:sp>
      <p:sp>
        <p:nvSpPr>
          <p:cNvPr id="5" name="TextBox 4">
            <a:extLst>
              <a:ext uri="{FF2B5EF4-FFF2-40B4-BE49-F238E27FC236}">
                <a16:creationId xmlns:a16="http://schemas.microsoft.com/office/drawing/2014/main" id="{C10AAC30-5702-950A-59A7-6BF18A704EE5}"/>
              </a:ext>
            </a:extLst>
          </p:cNvPr>
          <p:cNvSpPr txBox="1"/>
          <p:nvPr/>
        </p:nvSpPr>
        <p:spPr>
          <a:xfrm>
            <a:off x="7834262" y="384803"/>
            <a:ext cx="4093882" cy="1077218"/>
          </a:xfrm>
          <a:prstGeom prst="rect">
            <a:avLst/>
          </a:prstGeom>
          <a:noFill/>
        </p:spPr>
        <p:txBody>
          <a:bodyPr wrap="square" rtlCol="0">
            <a:spAutoFit/>
          </a:bodyPr>
          <a:lstStyle/>
          <a:p>
            <a:r>
              <a:rPr lang="lv-LV" sz="3200" b="1" dirty="0">
                <a:solidFill>
                  <a:srgbClr val="4B5C24"/>
                </a:solidFill>
                <a:latin typeface="+mj-lt"/>
              </a:rPr>
              <a:t>Mārupes novadnieki sportā</a:t>
            </a:r>
          </a:p>
        </p:txBody>
      </p:sp>
      <p:pic>
        <p:nvPicPr>
          <p:cNvPr id="3080" name="Picture 8" descr="Grēniņš desmitniekā nedzirdīgo un vājdzirdīgo spēlēs 110m/b un trīsoļlēkšanā">
            <a:extLst>
              <a:ext uri="{FF2B5EF4-FFF2-40B4-BE49-F238E27FC236}">
                <a16:creationId xmlns:a16="http://schemas.microsoft.com/office/drawing/2014/main" id="{10C9CD4B-8742-4829-DBD0-4F4C9B1B2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3065" y="2536025"/>
            <a:ext cx="5415080" cy="30459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AEF316-5C6E-309D-39CC-DD4A48C19279}"/>
              </a:ext>
            </a:extLst>
          </p:cNvPr>
          <p:cNvSpPr txBox="1"/>
          <p:nvPr/>
        </p:nvSpPr>
        <p:spPr>
          <a:xfrm>
            <a:off x="234264" y="233735"/>
            <a:ext cx="1876964" cy="553998"/>
          </a:xfrm>
          <a:prstGeom prst="rect">
            <a:avLst/>
          </a:prstGeom>
          <a:noFill/>
        </p:spPr>
        <p:txBody>
          <a:bodyPr wrap="square" rtlCol="0">
            <a:spAutoFit/>
          </a:bodyPr>
          <a:lstStyle/>
          <a:p>
            <a:pPr algn="r"/>
            <a:r>
              <a:rPr lang="lv-LV" sz="1000" dirty="0">
                <a:solidFill>
                  <a:srgbClr val="B9D2FF"/>
                </a:solidFill>
              </a:rPr>
              <a:t>Miks Zvejnieks</a:t>
            </a:r>
          </a:p>
          <a:p>
            <a:pPr algn="r"/>
            <a:r>
              <a:rPr lang="pt-BR" sz="1000" dirty="0">
                <a:solidFill>
                  <a:srgbClr val="B9D2FF"/>
                </a:solidFill>
              </a:rPr>
              <a:t>Foto</a:t>
            </a:r>
            <a:r>
              <a:rPr lang="lv-LV" sz="1000" dirty="0">
                <a:solidFill>
                  <a:srgbClr val="B9D2FF"/>
                </a:solidFill>
              </a:rPr>
              <a:t>: Anna </a:t>
            </a:r>
            <a:r>
              <a:rPr lang="lv-LV" sz="1000" dirty="0" err="1">
                <a:solidFill>
                  <a:srgbClr val="B9D2FF"/>
                </a:solidFill>
              </a:rPr>
              <a:t>Szilagyi</a:t>
            </a:r>
            <a:r>
              <a:rPr lang="lv-LV" sz="1000" dirty="0">
                <a:solidFill>
                  <a:srgbClr val="B9D2FF"/>
                </a:solidFill>
              </a:rPr>
              <a:t>, </a:t>
            </a:r>
            <a:r>
              <a:rPr lang="lv-LV" sz="1000" dirty="0" err="1">
                <a:solidFill>
                  <a:srgbClr val="B9D2FF"/>
                </a:solidFill>
              </a:rPr>
              <a:t>Scanpix</a:t>
            </a:r>
            <a:r>
              <a:rPr lang="lv-LV" sz="1000" dirty="0">
                <a:solidFill>
                  <a:srgbClr val="B9D2FF"/>
                </a:solidFill>
              </a:rPr>
              <a:t>/EPA</a:t>
            </a:r>
          </a:p>
        </p:txBody>
      </p:sp>
      <p:sp>
        <p:nvSpPr>
          <p:cNvPr id="8" name="TextBox 7">
            <a:extLst>
              <a:ext uri="{FF2B5EF4-FFF2-40B4-BE49-F238E27FC236}">
                <a16:creationId xmlns:a16="http://schemas.microsoft.com/office/drawing/2014/main" id="{E581400C-7F64-79F3-B14D-1110375509B9}"/>
              </a:ext>
            </a:extLst>
          </p:cNvPr>
          <p:cNvSpPr txBox="1"/>
          <p:nvPr/>
        </p:nvSpPr>
        <p:spPr>
          <a:xfrm>
            <a:off x="6205729" y="6329701"/>
            <a:ext cx="3257066" cy="400110"/>
          </a:xfrm>
          <a:prstGeom prst="rect">
            <a:avLst/>
          </a:prstGeom>
          <a:noFill/>
        </p:spPr>
        <p:txBody>
          <a:bodyPr wrap="square" rtlCol="0">
            <a:spAutoFit/>
          </a:bodyPr>
          <a:lstStyle/>
          <a:p>
            <a:r>
              <a:rPr lang="lv-LV" sz="1000" dirty="0">
                <a:solidFill>
                  <a:srgbClr val="4B5C24"/>
                </a:solidFill>
              </a:rPr>
              <a:t>Daniela </a:t>
            </a:r>
            <a:r>
              <a:rPr lang="lv-LV" sz="1000" dirty="0" err="1">
                <a:solidFill>
                  <a:srgbClr val="4B5C24"/>
                </a:solidFill>
              </a:rPr>
              <a:t>Vismane</a:t>
            </a:r>
            <a:endParaRPr lang="lv-LV" sz="1000" dirty="0">
              <a:solidFill>
                <a:srgbClr val="4B5C24"/>
              </a:solidFill>
            </a:endParaRPr>
          </a:p>
          <a:p>
            <a:r>
              <a:rPr lang="lv-LV" sz="1000" dirty="0">
                <a:solidFill>
                  <a:srgbClr val="4B5C24"/>
                </a:solidFill>
              </a:rPr>
              <a:t>Foto: Jānis Škapars/LETA</a:t>
            </a:r>
          </a:p>
        </p:txBody>
      </p:sp>
      <p:pic>
        <p:nvPicPr>
          <p:cNvPr id="3" name="Picture 6" descr="Miks Zvejnieks">
            <a:extLst>
              <a:ext uri="{FF2B5EF4-FFF2-40B4-BE49-F238E27FC236}">
                <a16:creationId xmlns:a16="http://schemas.microsoft.com/office/drawing/2014/main" id="{641F6A67-044E-D56E-5458-77BAF8189B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1228" y="233735"/>
            <a:ext cx="4887060" cy="3258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984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FD14E-9362-5D65-F113-F4D2D627DCFB}"/>
            </a:ext>
          </a:extLst>
        </p:cNvPr>
        <p:cNvGrpSpPr/>
        <p:nvPr/>
      </p:nvGrpSpPr>
      <p:grpSpPr>
        <a:xfrm>
          <a:off x="0" y="0"/>
          <a:ext cx="0" cy="0"/>
          <a:chOff x="0" y="0"/>
          <a:chExt cx="0" cy="0"/>
        </a:xfrm>
      </p:grpSpPr>
      <p:sp>
        <p:nvSpPr>
          <p:cNvPr id="14" name="TextBox 6">
            <a:extLst>
              <a:ext uri="{FF2B5EF4-FFF2-40B4-BE49-F238E27FC236}">
                <a16:creationId xmlns:a16="http://schemas.microsoft.com/office/drawing/2014/main" id="{CD3059B5-1338-E6BF-2B53-D48B92EA60C8}"/>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sp>
        <p:nvSpPr>
          <p:cNvPr id="2" name="Title 1">
            <a:extLst>
              <a:ext uri="{FF2B5EF4-FFF2-40B4-BE49-F238E27FC236}">
                <a16:creationId xmlns:a16="http://schemas.microsoft.com/office/drawing/2014/main" id="{9D72F99B-D299-FEE7-D68B-61247C7CD200}"/>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pic>
        <p:nvPicPr>
          <p:cNvPr id="15" name="Attēls 14">
            <a:extLst>
              <a:ext uri="{FF2B5EF4-FFF2-40B4-BE49-F238E27FC236}">
                <a16:creationId xmlns:a16="http://schemas.microsoft.com/office/drawing/2014/main" id="{BA5DCF1F-F7FD-ACFF-8437-32A3AB494DA9}"/>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11" name="TextBox 10">
            <a:extLst>
              <a:ext uri="{FF2B5EF4-FFF2-40B4-BE49-F238E27FC236}">
                <a16:creationId xmlns:a16="http://schemas.microsoft.com/office/drawing/2014/main" id="{4CF440F7-6E8C-B3EA-0FE2-2F71BCFD32F5}"/>
              </a:ext>
            </a:extLst>
          </p:cNvPr>
          <p:cNvSpPr txBox="1"/>
          <p:nvPr/>
        </p:nvSpPr>
        <p:spPr>
          <a:xfrm>
            <a:off x="8692628" y="5571941"/>
            <a:ext cx="3257066" cy="400110"/>
          </a:xfrm>
          <a:prstGeom prst="rect">
            <a:avLst/>
          </a:prstGeom>
          <a:noFill/>
        </p:spPr>
        <p:txBody>
          <a:bodyPr wrap="square" rtlCol="0">
            <a:spAutoFit/>
          </a:bodyPr>
          <a:lstStyle/>
          <a:p>
            <a:pPr algn="r"/>
            <a:r>
              <a:rPr lang="lv-LV" sz="1000" dirty="0">
                <a:solidFill>
                  <a:srgbClr val="4B5C24"/>
                </a:solidFill>
              </a:rPr>
              <a:t>Laura </a:t>
            </a:r>
            <a:r>
              <a:rPr lang="lv-LV" sz="1000" dirty="0" err="1">
                <a:solidFill>
                  <a:srgbClr val="4B5C24"/>
                </a:solidFill>
              </a:rPr>
              <a:t>Penele</a:t>
            </a:r>
            <a:r>
              <a:rPr lang="lv-LV" sz="1000" dirty="0">
                <a:solidFill>
                  <a:srgbClr val="4B5C24"/>
                </a:solidFill>
              </a:rPr>
              <a:t> </a:t>
            </a:r>
          </a:p>
          <a:p>
            <a:pPr algn="r"/>
            <a:r>
              <a:rPr lang="lv-LV" sz="1000" dirty="0">
                <a:solidFill>
                  <a:srgbClr val="4B5C24"/>
                </a:solidFill>
              </a:rPr>
              <a:t>Foto: Vladislavs </a:t>
            </a:r>
            <a:r>
              <a:rPr lang="lv-LV" sz="1000" dirty="0" err="1">
                <a:solidFill>
                  <a:srgbClr val="4B5C24"/>
                </a:solidFill>
              </a:rPr>
              <a:t>Rutkovskis</a:t>
            </a:r>
            <a:endParaRPr lang="lv-LV" sz="1000" dirty="0">
              <a:solidFill>
                <a:srgbClr val="4B5C24"/>
              </a:solidFill>
            </a:endParaRPr>
          </a:p>
        </p:txBody>
      </p:sp>
      <p:sp>
        <p:nvSpPr>
          <p:cNvPr id="5" name="TextBox 4">
            <a:extLst>
              <a:ext uri="{FF2B5EF4-FFF2-40B4-BE49-F238E27FC236}">
                <a16:creationId xmlns:a16="http://schemas.microsoft.com/office/drawing/2014/main" id="{4C1FBBA0-DB69-8C00-3C6C-47566A938385}"/>
              </a:ext>
            </a:extLst>
          </p:cNvPr>
          <p:cNvSpPr txBox="1"/>
          <p:nvPr/>
        </p:nvSpPr>
        <p:spPr>
          <a:xfrm>
            <a:off x="7834262" y="384803"/>
            <a:ext cx="4093882" cy="1077218"/>
          </a:xfrm>
          <a:prstGeom prst="rect">
            <a:avLst/>
          </a:prstGeom>
          <a:noFill/>
        </p:spPr>
        <p:txBody>
          <a:bodyPr wrap="square" rtlCol="0">
            <a:spAutoFit/>
          </a:bodyPr>
          <a:lstStyle/>
          <a:p>
            <a:r>
              <a:rPr lang="lv-LV" sz="3200" b="1" dirty="0">
                <a:solidFill>
                  <a:srgbClr val="4B5C24"/>
                </a:solidFill>
                <a:latin typeface="+mj-lt"/>
              </a:rPr>
              <a:t>Mārupes novadnieki sportā</a:t>
            </a:r>
          </a:p>
        </p:txBody>
      </p:sp>
      <p:sp>
        <p:nvSpPr>
          <p:cNvPr id="7" name="TextBox 6">
            <a:extLst>
              <a:ext uri="{FF2B5EF4-FFF2-40B4-BE49-F238E27FC236}">
                <a16:creationId xmlns:a16="http://schemas.microsoft.com/office/drawing/2014/main" id="{B4279D02-6131-A6E8-10C2-F2BF5DE80EC9}"/>
              </a:ext>
            </a:extLst>
          </p:cNvPr>
          <p:cNvSpPr txBox="1"/>
          <p:nvPr/>
        </p:nvSpPr>
        <p:spPr>
          <a:xfrm>
            <a:off x="234264" y="136803"/>
            <a:ext cx="1876964" cy="553998"/>
          </a:xfrm>
          <a:prstGeom prst="rect">
            <a:avLst/>
          </a:prstGeom>
          <a:noFill/>
        </p:spPr>
        <p:txBody>
          <a:bodyPr wrap="square" rtlCol="0">
            <a:spAutoFit/>
          </a:bodyPr>
          <a:lstStyle/>
          <a:p>
            <a:pPr algn="r"/>
            <a:r>
              <a:rPr lang="lv-LV" sz="1000" dirty="0">
                <a:solidFill>
                  <a:srgbClr val="B9D2FF"/>
                </a:solidFill>
              </a:rPr>
              <a:t>Sofija </a:t>
            </a:r>
            <a:r>
              <a:rPr lang="lv-LV" sz="1000" dirty="0" err="1">
                <a:solidFill>
                  <a:srgbClr val="B9D2FF"/>
                </a:solidFill>
              </a:rPr>
              <a:t>Prošina</a:t>
            </a:r>
            <a:endParaRPr lang="lv-LV" sz="1000" dirty="0">
              <a:solidFill>
                <a:srgbClr val="B9D2FF"/>
              </a:solidFill>
            </a:endParaRPr>
          </a:p>
          <a:p>
            <a:pPr algn="r"/>
            <a:r>
              <a:rPr lang="pt-BR" sz="1000" dirty="0">
                <a:solidFill>
                  <a:srgbClr val="B9D2FF"/>
                </a:solidFill>
              </a:rPr>
              <a:t>Foto</a:t>
            </a:r>
            <a:r>
              <a:rPr lang="lv-LV" sz="1000" dirty="0">
                <a:solidFill>
                  <a:srgbClr val="B9D2FF"/>
                </a:solidFill>
              </a:rPr>
              <a:t>: </a:t>
            </a:r>
            <a:r>
              <a:rPr lang="lv-LV" sz="1000" dirty="0" err="1">
                <a:solidFill>
                  <a:srgbClr val="B9D2FF"/>
                </a:solidFill>
              </a:rPr>
              <a:t>International</a:t>
            </a:r>
            <a:r>
              <a:rPr lang="lv-LV" sz="1000" dirty="0">
                <a:solidFill>
                  <a:srgbClr val="B9D2FF"/>
                </a:solidFill>
              </a:rPr>
              <a:t> </a:t>
            </a:r>
            <a:r>
              <a:rPr lang="lv-LV" sz="1000" dirty="0" err="1">
                <a:solidFill>
                  <a:srgbClr val="B9D2FF"/>
                </a:solidFill>
              </a:rPr>
              <a:t>Fencing</a:t>
            </a:r>
            <a:r>
              <a:rPr lang="lv-LV" sz="1000" dirty="0">
                <a:solidFill>
                  <a:srgbClr val="B9D2FF"/>
                </a:solidFill>
              </a:rPr>
              <a:t> </a:t>
            </a:r>
            <a:r>
              <a:rPr lang="lv-LV" sz="1000" dirty="0" err="1">
                <a:solidFill>
                  <a:srgbClr val="B9D2FF"/>
                </a:solidFill>
              </a:rPr>
              <a:t>Federation</a:t>
            </a:r>
            <a:endParaRPr lang="lv-LV" sz="1000" dirty="0">
              <a:solidFill>
                <a:srgbClr val="B9D2FF"/>
              </a:solidFill>
            </a:endParaRPr>
          </a:p>
        </p:txBody>
      </p:sp>
      <p:sp>
        <p:nvSpPr>
          <p:cNvPr id="8" name="TextBox 7">
            <a:extLst>
              <a:ext uri="{FF2B5EF4-FFF2-40B4-BE49-F238E27FC236}">
                <a16:creationId xmlns:a16="http://schemas.microsoft.com/office/drawing/2014/main" id="{0B0D674B-73AF-E785-9B4C-54800DC58E09}"/>
              </a:ext>
            </a:extLst>
          </p:cNvPr>
          <p:cNvSpPr txBox="1"/>
          <p:nvPr/>
        </p:nvSpPr>
        <p:spPr>
          <a:xfrm>
            <a:off x="6155966" y="6289658"/>
            <a:ext cx="3257066" cy="400110"/>
          </a:xfrm>
          <a:prstGeom prst="rect">
            <a:avLst/>
          </a:prstGeom>
          <a:noFill/>
        </p:spPr>
        <p:txBody>
          <a:bodyPr wrap="square" rtlCol="0">
            <a:spAutoFit/>
          </a:bodyPr>
          <a:lstStyle/>
          <a:p>
            <a:r>
              <a:rPr lang="it-IT" sz="1000" dirty="0">
                <a:solidFill>
                  <a:srgbClr val="4B5C24"/>
                </a:solidFill>
              </a:rPr>
              <a:t>Lauris Ermanis. </a:t>
            </a:r>
            <a:endParaRPr lang="lv-LV" sz="1000" dirty="0">
              <a:solidFill>
                <a:srgbClr val="4B5C24"/>
              </a:solidFill>
            </a:endParaRPr>
          </a:p>
          <a:p>
            <a:r>
              <a:rPr lang="it-IT" sz="1000" dirty="0">
                <a:solidFill>
                  <a:srgbClr val="4B5C24"/>
                </a:solidFill>
              </a:rPr>
              <a:t>Foto: Agnija Gulbe</a:t>
            </a:r>
            <a:endParaRPr lang="lv-LV" sz="1000" dirty="0">
              <a:solidFill>
                <a:srgbClr val="4B5C24"/>
              </a:solidFill>
            </a:endParaRPr>
          </a:p>
        </p:txBody>
      </p:sp>
      <p:pic>
        <p:nvPicPr>
          <p:cNvPr id="3074" name="Picture 2" descr="Laura Penele izcīna sesto vietu jāšanas ''Grand Prix'' sacensībās Polijā">
            <a:extLst>
              <a:ext uri="{FF2B5EF4-FFF2-40B4-BE49-F238E27FC236}">
                <a16:creationId xmlns:a16="http://schemas.microsoft.com/office/drawing/2014/main" id="{CE06BC49-55E4-D113-CF60-8BCA4C90E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1095" y="2572255"/>
            <a:ext cx="5286260" cy="29735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ieviete ar špagu">
            <a:extLst>
              <a:ext uri="{FF2B5EF4-FFF2-40B4-BE49-F238E27FC236}">
                <a16:creationId xmlns:a16="http://schemas.microsoft.com/office/drawing/2014/main" id="{9E88752C-7167-26F1-1E9E-5305A53A39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1228" y="180986"/>
            <a:ext cx="5714999" cy="32146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rmanis: &quot;Nav viegli manos gados atrast motivāciju smagiem treniņiem&quot;">
            <a:extLst>
              <a:ext uri="{FF2B5EF4-FFF2-40B4-BE49-F238E27FC236}">
                <a16:creationId xmlns:a16="http://schemas.microsoft.com/office/drawing/2014/main" id="{36A875AB-F8BF-54D8-6E8E-44D438D3F6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238" y="3340781"/>
            <a:ext cx="5903491" cy="332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569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75F8C-9811-8D80-8CAF-71AE63F0A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A3EFB2-02FC-5DFC-4173-FD2412CD0089}"/>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413D9478-B9F4-C611-6B98-CC11ED6832E9}"/>
              </a:ext>
            </a:extLst>
          </p:cNvPr>
          <p:cNvSpPr>
            <a:spLocks noGrp="1"/>
          </p:cNvSpPr>
          <p:nvPr>
            <p:ph type="subTitle" idx="1"/>
          </p:nvPr>
        </p:nvSpPr>
        <p:spPr>
          <a:xfrm>
            <a:off x="5739713" y="1716414"/>
            <a:ext cx="5197721" cy="4158246"/>
          </a:xfrm>
        </p:spPr>
        <p:txBody>
          <a:bodyPr anchor="t"/>
          <a:lstStyle/>
          <a:p>
            <a:pPr algn="just">
              <a:lnSpc>
                <a:spcPct val="100000"/>
              </a:lnSpc>
              <a:spcBef>
                <a:spcPts val="0"/>
              </a:spcBef>
            </a:pPr>
            <a:r>
              <a:rPr lang="lv-LV" sz="1600" dirty="0">
                <a:solidFill>
                  <a:srgbClr val="4B5C24"/>
                </a:solidFill>
              </a:rPr>
              <a:t>Aivara Ābola vadībā ir trenējušies izcilākie Latvijas motosportisti, tostarp, Ingus Bērziņš, Māris Rupeiks, </a:t>
            </a:r>
            <a:r>
              <a:rPr lang="lv-LV" sz="1600" dirty="0" err="1">
                <a:solidFill>
                  <a:srgbClr val="4B5C24"/>
                </a:solidFill>
              </a:rPr>
              <a:t>Ilja</a:t>
            </a:r>
            <a:r>
              <a:rPr lang="lv-LV" sz="1600" dirty="0">
                <a:solidFill>
                  <a:srgbClr val="4B5C24"/>
                </a:solidFill>
              </a:rPr>
              <a:t> Balodis-</a:t>
            </a:r>
            <a:r>
              <a:rPr lang="lv-LV" sz="1600" dirty="0" err="1">
                <a:solidFill>
                  <a:srgbClr val="4B5C24"/>
                </a:solidFill>
              </a:rPr>
              <a:t>Nagradovs</a:t>
            </a:r>
            <a:r>
              <a:rPr lang="lv-LV" sz="1600" dirty="0">
                <a:solidFill>
                  <a:srgbClr val="4B5C24"/>
                </a:solidFill>
              </a:rPr>
              <a:t>, Romāns Jakovļevs, Lauris un Kristaps </a:t>
            </a:r>
            <a:r>
              <a:rPr lang="lv-LV" sz="1600" dirty="0" err="1">
                <a:solidFill>
                  <a:srgbClr val="4B5C24"/>
                </a:solidFill>
              </a:rPr>
              <a:t>Liepiņi</a:t>
            </a:r>
            <a:r>
              <a:rPr lang="lv-LV" sz="1600" dirty="0">
                <a:solidFill>
                  <a:srgbClr val="4B5C24"/>
                </a:solidFill>
              </a:rPr>
              <a:t>, </a:t>
            </a:r>
            <a:r>
              <a:rPr lang="lv-LV" sz="1600" dirty="0" err="1">
                <a:solidFill>
                  <a:srgbClr val="4B5C24"/>
                </a:solidFill>
              </a:rPr>
              <a:t>Kristers</a:t>
            </a:r>
            <a:r>
              <a:rPr lang="lv-LV" sz="1600" dirty="0">
                <a:solidFill>
                  <a:srgbClr val="4B5C24"/>
                </a:solidFill>
              </a:rPr>
              <a:t> </a:t>
            </a:r>
            <a:r>
              <a:rPr lang="lv-LV" sz="1600" dirty="0" err="1">
                <a:solidFill>
                  <a:srgbClr val="4B5C24"/>
                </a:solidFill>
              </a:rPr>
              <a:t>Drevinskis</a:t>
            </a:r>
            <a:r>
              <a:rPr lang="lv-LV" sz="1600" dirty="0">
                <a:solidFill>
                  <a:srgbClr val="4B5C24"/>
                </a:solidFill>
              </a:rPr>
              <a:t>, Toms </a:t>
            </a:r>
            <a:r>
              <a:rPr lang="lv-LV" sz="1600" dirty="0" err="1">
                <a:solidFill>
                  <a:srgbClr val="4B5C24"/>
                </a:solidFill>
              </a:rPr>
              <a:t>Babris</a:t>
            </a:r>
            <a:r>
              <a:rPr lang="lv-LV" sz="1600" dirty="0">
                <a:solidFill>
                  <a:srgbClr val="4B5C24"/>
                </a:solidFill>
              </a:rPr>
              <a:t> un Edvards </a:t>
            </a:r>
            <a:r>
              <a:rPr lang="lv-LV" sz="1600" dirty="0" err="1">
                <a:solidFill>
                  <a:srgbClr val="4B5C24"/>
                </a:solidFill>
              </a:rPr>
              <a:t>Bidzāns</a:t>
            </a:r>
            <a:r>
              <a:rPr lang="lv-LV" sz="1600" dirty="0">
                <a:solidFill>
                  <a:srgbClr val="4B5C24"/>
                </a:solidFill>
              </a:rPr>
              <a:t>. Aivara Ābola zināšanas un pieredze palīdzēja šiem sportistiem sasniegt augstus rezultātus gan Latvijas, gan starptautiskā mērogā.</a:t>
            </a:r>
          </a:p>
          <a:p>
            <a:pPr algn="just">
              <a:lnSpc>
                <a:spcPct val="100000"/>
              </a:lnSpc>
              <a:spcBef>
                <a:spcPts val="0"/>
              </a:spcBef>
            </a:pPr>
            <a:r>
              <a:rPr lang="lv-LV" sz="1600" dirty="0">
                <a:solidFill>
                  <a:srgbClr val="4B5C24"/>
                </a:solidFill>
              </a:rPr>
              <a:t>Viens no Aivara Ābola nozīmīgākiem ieguldījumiem ir 15 izveidotās motokrosa trases Latvijā, kas sniedz iespēju jaunajiem sportistiem attīstīties un pilnveidoties. Jau vairāk kā 10 gadus organizē Mārupes mini-motokrosa </a:t>
            </a:r>
            <a:r>
              <a:rPr lang="lv-LV" sz="1600" dirty="0" err="1">
                <a:solidFill>
                  <a:srgbClr val="4B5C24"/>
                </a:solidFill>
              </a:rPr>
              <a:t>izcīņu</a:t>
            </a:r>
            <a:r>
              <a:rPr lang="lv-LV" sz="1600" dirty="0">
                <a:solidFill>
                  <a:srgbClr val="4B5C24"/>
                </a:solidFill>
              </a:rPr>
              <a:t> Jaunmārupē un vada auto-moto klubu «</a:t>
            </a:r>
            <a:r>
              <a:rPr lang="lv-LV" sz="1600" dirty="0" err="1">
                <a:solidFill>
                  <a:srgbClr val="4B5C24"/>
                </a:solidFill>
              </a:rPr>
              <a:t>Bieriņi</a:t>
            </a:r>
            <a:r>
              <a:rPr lang="lv-LV" sz="1600" dirty="0">
                <a:solidFill>
                  <a:srgbClr val="4B5C24"/>
                </a:solidFill>
              </a:rPr>
              <a:t>». 2025. gadā saņēma Mārupes novada pašvaldības apbalvojumu par mūža ieguldījumu Mārupes novadā.</a:t>
            </a:r>
          </a:p>
        </p:txBody>
      </p:sp>
      <p:sp>
        <p:nvSpPr>
          <p:cNvPr id="14" name="TextBox 6">
            <a:extLst>
              <a:ext uri="{FF2B5EF4-FFF2-40B4-BE49-F238E27FC236}">
                <a16:creationId xmlns:a16="http://schemas.microsoft.com/office/drawing/2014/main" id="{674BC2BC-09C3-8D52-F4E5-57C37AE7468A}"/>
              </a:ext>
            </a:extLst>
          </p:cNvPr>
          <p:cNvSpPr txBox="1"/>
          <p:nvPr/>
        </p:nvSpPr>
        <p:spPr>
          <a:xfrm>
            <a:off x="-43843"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00DCA84B-F4C0-7E68-6729-9CECBBC3FA36}"/>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63EF3381-4009-4E95-68A2-3120BD30F642}"/>
              </a:ext>
            </a:extLst>
          </p:cNvPr>
          <p:cNvSpPr txBox="1"/>
          <p:nvPr/>
        </p:nvSpPr>
        <p:spPr>
          <a:xfrm>
            <a:off x="7594658" y="5626478"/>
            <a:ext cx="3342776" cy="253916"/>
          </a:xfrm>
          <a:prstGeom prst="rect">
            <a:avLst/>
          </a:prstGeom>
          <a:noFill/>
        </p:spPr>
        <p:txBody>
          <a:bodyPr wrap="square" rtlCol="0">
            <a:spAutoFit/>
          </a:bodyPr>
          <a:lstStyle/>
          <a:p>
            <a:pPr algn="r"/>
            <a:r>
              <a:rPr lang="lv-LV" sz="1050" dirty="0">
                <a:solidFill>
                  <a:srgbClr val="4B5C24"/>
                </a:solidFill>
              </a:rPr>
              <a:t>Informācija no: Mārupes Vēstis (marts, 2025)</a:t>
            </a:r>
          </a:p>
        </p:txBody>
      </p:sp>
      <p:sp>
        <p:nvSpPr>
          <p:cNvPr id="11" name="TextBox 10">
            <a:extLst>
              <a:ext uri="{FF2B5EF4-FFF2-40B4-BE49-F238E27FC236}">
                <a16:creationId xmlns:a16="http://schemas.microsoft.com/office/drawing/2014/main" id="{2358815D-49D8-D136-22B1-2A3799B74581}"/>
              </a:ext>
            </a:extLst>
          </p:cNvPr>
          <p:cNvSpPr txBox="1"/>
          <p:nvPr/>
        </p:nvSpPr>
        <p:spPr>
          <a:xfrm>
            <a:off x="609316" y="5499520"/>
            <a:ext cx="3306759" cy="253916"/>
          </a:xfrm>
          <a:prstGeom prst="rect">
            <a:avLst/>
          </a:prstGeom>
          <a:noFill/>
        </p:spPr>
        <p:txBody>
          <a:bodyPr wrap="square" rtlCol="0">
            <a:spAutoFit/>
          </a:bodyPr>
          <a:lstStyle/>
          <a:p>
            <a:r>
              <a:rPr lang="lv-LV" sz="1050" dirty="0">
                <a:solidFill>
                  <a:srgbClr val="B9D2FF"/>
                </a:solidFill>
              </a:rPr>
              <a:t>Foto: must.marupe.lv</a:t>
            </a:r>
          </a:p>
        </p:txBody>
      </p:sp>
      <p:sp>
        <p:nvSpPr>
          <p:cNvPr id="5" name="TextBox 4">
            <a:extLst>
              <a:ext uri="{FF2B5EF4-FFF2-40B4-BE49-F238E27FC236}">
                <a16:creationId xmlns:a16="http://schemas.microsoft.com/office/drawing/2014/main" id="{DFA52315-5742-7599-2F20-0D098823EE1F}"/>
              </a:ext>
            </a:extLst>
          </p:cNvPr>
          <p:cNvSpPr txBox="1"/>
          <p:nvPr/>
        </p:nvSpPr>
        <p:spPr>
          <a:xfrm>
            <a:off x="5671531" y="1035187"/>
            <a:ext cx="6229881" cy="584775"/>
          </a:xfrm>
          <a:prstGeom prst="rect">
            <a:avLst/>
          </a:prstGeom>
          <a:noFill/>
        </p:spPr>
        <p:txBody>
          <a:bodyPr wrap="square" rtlCol="0">
            <a:spAutoFit/>
          </a:bodyPr>
          <a:lstStyle/>
          <a:p>
            <a:r>
              <a:rPr lang="lv-LV" sz="3200" b="1" dirty="0">
                <a:solidFill>
                  <a:srgbClr val="4B5C24"/>
                </a:solidFill>
                <a:latin typeface="+mj-lt"/>
              </a:rPr>
              <a:t>Aivars Ābols</a:t>
            </a:r>
          </a:p>
        </p:txBody>
      </p:sp>
      <p:pic>
        <p:nvPicPr>
          <p:cNvPr id="4098" name="Picture 2">
            <a:extLst>
              <a:ext uri="{FF2B5EF4-FFF2-40B4-BE49-F238E27FC236}">
                <a16:creationId xmlns:a16="http://schemas.microsoft.com/office/drawing/2014/main" id="{DCE14C4B-25B9-6BBD-735D-F08985E2F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48" y="1716414"/>
            <a:ext cx="4729758" cy="378310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7">
            <a:extLst>
              <a:ext uri="{FF2B5EF4-FFF2-40B4-BE49-F238E27FC236}">
                <a16:creationId xmlns:a16="http://schemas.microsoft.com/office/drawing/2014/main" id="{9C500B82-8A4C-9102-D51B-B7AAC3FCC575}"/>
              </a:ext>
            </a:extLst>
          </p:cNvPr>
          <p:cNvSpPr/>
          <p:nvPr/>
        </p:nvSpPr>
        <p:spPr>
          <a:xfrm flipV="1">
            <a:off x="5734778" y="1592533"/>
            <a:ext cx="3719760" cy="0"/>
          </a:xfrm>
          <a:prstGeom prst="line">
            <a:avLst/>
          </a:prstGeom>
          <a:ln w="76200" cap="flat">
            <a:solidFill>
              <a:srgbClr val="4B5C24"/>
            </a:solidFill>
            <a:prstDash val="solid"/>
            <a:headEnd type="none" w="sm" len="sm"/>
            <a:tailEnd type="none" w="sm" len="sm"/>
          </a:ln>
        </p:spPr>
        <p:txBody>
          <a:bodyPr/>
          <a:lstStyle/>
          <a:p>
            <a:endParaRPr lang="lv-LV"/>
          </a:p>
        </p:txBody>
      </p:sp>
    </p:spTree>
    <p:extLst>
      <p:ext uri="{BB962C8B-B14F-4D97-AF65-F5344CB8AC3E}">
        <p14:creationId xmlns:p14="http://schemas.microsoft.com/office/powerpoint/2010/main" val="1398827943"/>
      </p:ext>
    </p:extLst>
  </p:cSld>
  <p:clrMapOvr>
    <a:masterClrMapping/>
  </p:clrMapOvr>
</p:sld>
</file>

<file path=ppt/theme/theme1.xml><?xml version="1.0" encoding="utf-8"?>
<a:theme xmlns:a="http://schemas.openxmlformats.org/drawingml/2006/main" name="Zilā tēma">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75C946AC-398F-41B3-96D3-9A9558AFC636}"/>
    </a:ext>
  </a:extLst>
</a:theme>
</file>

<file path=ppt/theme/theme2.xml><?xml version="1.0" encoding="utf-8"?>
<a:theme xmlns:a="http://schemas.openxmlformats.org/drawingml/2006/main" name="Zaļā tēma">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B8284AA0-9AD5-451D-A4D8-BE126D005C7E}"/>
    </a:ext>
  </a:extLst>
</a:theme>
</file>

<file path=ppt/theme/theme3.xml><?xml version="1.0" encoding="utf-8"?>
<a:theme xmlns:a="http://schemas.openxmlformats.org/drawingml/2006/main" name="Palīgslaidi">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6AFC9A73-0ED4-4FE0-B490-854DD42CA803}"/>
    </a:ext>
  </a:extLst>
</a:theme>
</file>

<file path=ppt/theme/theme4.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Marupe_presentation_template092024</Template>
  <TotalTime>3590</TotalTime>
  <Words>1000</Words>
  <Application>Microsoft Office PowerPoint</Application>
  <PresentationFormat>Platekrāna</PresentationFormat>
  <Paragraphs>108</Paragraphs>
  <Slides>17</Slides>
  <Notes>14</Notes>
  <HiddenSlides>0</HiddenSlides>
  <MMClips>0</MMClips>
  <ScaleCrop>false</ScaleCrop>
  <HeadingPairs>
    <vt:vector size="6" baseType="variant">
      <vt:variant>
        <vt:lpstr>Lietotie fonti</vt:lpstr>
      </vt:variant>
      <vt:variant>
        <vt:i4>5</vt:i4>
      </vt:variant>
      <vt:variant>
        <vt:lpstr>Dizains</vt:lpstr>
      </vt:variant>
      <vt:variant>
        <vt:i4>3</vt:i4>
      </vt:variant>
      <vt:variant>
        <vt:lpstr>Slaidu virsraksti</vt:lpstr>
      </vt:variant>
      <vt:variant>
        <vt:i4>17</vt:i4>
      </vt:variant>
    </vt:vector>
  </HeadingPairs>
  <TitlesOfParts>
    <vt:vector size="25" baseType="lpstr">
      <vt:lpstr>Helvetica Neue</vt:lpstr>
      <vt:lpstr>Calibri</vt:lpstr>
      <vt:lpstr>sora bold</vt:lpstr>
      <vt:lpstr>Arial</vt:lpstr>
      <vt:lpstr>sora regular</vt:lpstr>
      <vt:lpstr>Zilā tēma</vt:lpstr>
      <vt:lpstr>Zaļā tēma</vt:lpstr>
      <vt:lpstr>Palīgslaidi</vt:lpstr>
      <vt:lpstr>PowerPoint prezentācija</vt:lpstr>
      <vt:lpstr>PowerPoint prezentācija</vt:lpstr>
      <vt:lpstr> </vt:lpstr>
      <vt:lpstr> </vt:lpstr>
      <vt:lpstr> </vt:lpstr>
      <vt:lpstr> </vt:lpstr>
      <vt:lpstr> </vt:lpstr>
      <vt:lpstr> </vt:lpstr>
      <vt:lpstr> </vt:lpstr>
      <vt:lpstr> </vt:lpstr>
      <vt:lpstr> </vt:lpstr>
      <vt:lpstr>PowerPoint prezentācija</vt:lpstr>
      <vt:lpstr> </vt:lpstr>
      <vt:lpstr> </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Oskars Krakts</dc:creator>
  <cp:lastModifiedBy>Kristiāns Reinholds Vinniņš</cp:lastModifiedBy>
  <cp:revision>539</cp:revision>
  <dcterms:created xsi:type="dcterms:W3CDTF">2024-09-26T08:42:36Z</dcterms:created>
  <dcterms:modified xsi:type="dcterms:W3CDTF">2026-04-13T10:45:58Z</dcterms:modified>
</cp:coreProperties>
</file>