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7" r:id="rId3"/>
  </p:sldMasterIdLst>
  <p:notesMasterIdLst>
    <p:notesMasterId r:id="rId21"/>
  </p:notesMasterIdLst>
  <p:sldIdLst>
    <p:sldId id="286" r:id="rId4"/>
    <p:sldId id="287" r:id="rId5"/>
    <p:sldId id="339" r:id="rId6"/>
    <p:sldId id="341" r:id="rId7"/>
    <p:sldId id="340" r:id="rId8"/>
    <p:sldId id="337" r:id="rId9"/>
    <p:sldId id="338" r:id="rId10"/>
    <p:sldId id="342" r:id="rId11"/>
    <p:sldId id="343" r:id="rId12"/>
    <p:sldId id="344" r:id="rId13"/>
    <p:sldId id="345" r:id="rId14"/>
    <p:sldId id="346" r:id="rId15"/>
    <p:sldId id="347" r:id="rId16"/>
    <p:sldId id="348" r:id="rId17"/>
    <p:sldId id="327" r:id="rId18"/>
    <p:sldId id="335" r:id="rId19"/>
    <p:sldId id="314" r:id="rId20"/>
  </p:sldIdLst>
  <p:sldSz cx="12192000" cy="6858000"/>
  <p:notesSz cx="6858000" cy="9144000"/>
  <p:embeddedFontLst>
    <p:embeddedFont>
      <p:font typeface="sora bold" panose="020B0604020202020204" charset="0"/>
      <p:bold r:id="rId22"/>
    </p:embeddedFont>
    <p:embeddedFont>
      <p:font typeface="sora regular"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C24"/>
    <a:srgbClr val="B9D2FF"/>
    <a:srgbClr val="7F7055"/>
    <a:srgbClr val="FFFFFF"/>
    <a:srgbClr val="7D82BE"/>
    <a:srgbClr val="D79600"/>
    <a:srgbClr val="2D3C23"/>
    <a:srgbClr val="FF7D46"/>
    <a:srgbClr val="7E8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7" d="100"/>
          <a:sy n="107" d="100"/>
        </p:scale>
        <p:origin x="75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926D-EF0E-410D-AA08-F45874FFDE47}" type="datetimeFigureOut">
              <a:rPr lang="lv-LV" smtClean="0"/>
              <a:t>06.02.2026</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6CC1A-0A87-465F-B063-56EC3D32C5E8}" type="slidenum">
              <a:rPr lang="lv-LV" smtClean="0"/>
              <a:t>‹#›</a:t>
            </a:fld>
            <a:endParaRPr lang="lv-LV"/>
          </a:p>
        </p:txBody>
      </p:sp>
    </p:spTree>
    <p:extLst>
      <p:ext uri="{BB962C8B-B14F-4D97-AF65-F5344CB8AC3E}">
        <p14:creationId xmlns:p14="http://schemas.microsoft.com/office/powerpoint/2010/main" val="238063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5</a:t>
            </a:fld>
            <a:endParaRPr lang="lv-LV"/>
          </a:p>
        </p:txBody>
      </p:sp>
    </p:spTree>
    <p:extLst>
      <p:ext uri="{BB962C8B-B14F-4D97-AF65-F5344CB8AC3E}">
        <p14:creationId xmlns:p14="http://schemas.microsoft.com/office/powerpoint/2010/main" val="1260419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7B624-4AB4-3093-0C7F-733BC1319491}"/>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D019E41-5CEE-FB26-1807-6A49975487C7}"/>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49E47C08-F915-1F1B-6323-FE2B9251166D}"/>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9C4D8737-6F6D-09ED-9FB6-B610EADFC24C}"/>
              </a:ext>
            </a:extLst>
          </p:cNvPr>
          <p:cNvSpPr>
            <a:spLocks noGrp="1"/>
          </p:cNvSpPr>
          <p:nvPr>
            <p:ph type="sldNum" sz="quarter" idx="5"/>
          </p:nvPr>
        </p:nvSpPr>
        <p:spPr/>
        <p:txBody>
          <a:bodyPr/>
          <a:lstStyle/>
          <a:p>
            <a:fld id="{7686CC1A-0A87-465F-B063-56EC3D32C5E8}" type="slidenum">
              <a:rPr lang="lv-LV" smtClean="0"/>
              <a:t>14</a:t>
            </a:fld>
            <a:endParaRPr lang="lv-LV"/>
          </a:p>
        </p:txBody>
      </p:sp>
    </p:spTree>
    <p:extLst>
      <p:ext uri="{BB962C8B-B14F-4D97-AF65-F5344CB8AC3E}">
        <p14:creationId xmlns:p14="http://schemas.microsoft.com/office/powerpoint/2010/main" val="2144271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0620-237E-0402-3C09-3078C98FB94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9F80851-3EC2-8869-1116-340FB5421254}"/>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06F1A4CF-5548-E46B-ABDD-E144538C5C2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644B158E-A4DA-E040-6207-223373DF316E}"/>
              </a:ext>
            </a:extLst>
          </p:cNvPr>
          <p:cNvSpPr>
            <a:spLocks noGrp="1"/>
          </p:cNvSpPr>
          <p:nvPr>
            <p:ph type="sldNum" sz="quarter" idx="5"/>
          </p:nvPr>
        </p:nvSpPr>
        <p:spPr/>
        <p:txBody>
          <a:bodyPr/>
          <a:lstStyle/>
          <a:p>
            <a:fld id="{7686CC1A-0A87-465F-B063-56EC3D32C5E8}" type="slidenum">
              <a:rPr lang="lv-LV" smtClean="0"/>
              <a:t>15</a:t>
            </a:fld>
            <a:endParaRPr lang="lv-LV"/>
          </a:p>
        </p:txBody>
      </p:sp>
    </p:spTree>
    <p:extLst>
      <p:ext uri="{BB962C8B-B14F-4D97-AF65-F5344CB8AC3E}">
        <p14:creationId xmlns:p14="http://schemas.microsoft.com/office/powerpoint/2010/main" val="2850957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048A5-F109-46DF-573C-EDDDDCD05F20}"/>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F3C7837A-B509-AB32-30EC-FC275B617A44}"/>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577AE975-BDA3-35D1-2C19-E8C997E81523}"/>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E9237BC4-FDEA-8F45-D8D0-6842E855326C}"/>
              </a:ext>
            </a:extLst>
          </p:cNvPr>
          <p:cNvSpPr>
            <a:spLocks noGrp="1"/>
          </p:cNvSpPr>
          <p:nvPr>
            <p:ph type="sldNum" sz="quarter" idx="5"/>
          </p:nvPr>
        </p:nvSpPr>
        <p:spPr/>
        <p:txBody>
          <a:bodyPr/>
          <a:lstStyle/>
          <a:p>
            <a:fld id="{7686CC1A-0A87-465F-B063-56EC3D32C5E8}" type="slidenum">
              <a:rPr lang="lv-LV" smtClean="0"/>
              <a:t>16</a:t>
            </a:fld>
            <a:endParaRPr lang="lv-LV"/>
          </a:p>
        </p:txBody>
      </p:sp>
    </p:spTree>
    <p:extLst>
      <p:ext uri="{BB962C8B-B14F-4D97-AF65-F5344CB8AC3E}">
        <p14:creationId xmlns:p14="http://schemas.microsoft.com/office/powerpoint/2010/main" val="292945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txBody>
          <a:bodyPr/>
          <a:lstStyle/>
          <a:p>
            <a:endParaRPr lang="lv-LV"/>
          </a:p>
        </p:txBody>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7686CC1A-0A87-465F-B063-56EC3D32C5E8}" type="slidenum">
              <a:rPr lang="lv-LV" smtClean="0"/>
              <a:t>17</a:t>
            </a:fld>
            <a:endParaRPr lang="lv-LV"/>
          </a:p>
        </p:txBody>
      </p:sp>
    </p:spTree>
    <p:extLst>
      <p:ext uri="{BB962C8B-B14F-4D97-AF65-F5344CB8AC3E}">
        <p14:creationId xmlns:p14="http://schemas.microsoft.com/office/powerpoint/2010/main" val="97317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E8B53-BD41-4115-39E4-9A58873F132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D76464D-3CC6-54D2-ADCF-07B47C941199}"/>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DBCAABC3-7342-4B1E-9A0E-2EC3F0F3F7A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760680C2-ACA7-2167-0BD5-50510FBA9529}"/>
              </a:ext>
            </a:extLst>
          </p:cNvPr>
          <p:cNvSpPr>
            <a:spLocks noGrp="1"/>
          </p:cNvSpPr>
          <p:nvPr>
            <p:ph type="sldNum" sz="quarter" idx="5"/>
          </p:nvPr>
        </p:nvSpPr>
        <p:spPr/>
        <p:txBody>
          <a:bodyPr/>
          <a:lstStyle/>
          <a:p>
            <a:fld id="{7686CC1A-0A87-465F-B063-56EC3D32C5E8}" type="slidenum">
              <a:rPr lang="lv-LV" smtClean="0"/>
              <a:t>6</a:t>
            </a:fld>
            <a:endParaRPr lang="lv-LV"/>
          </a:p>
        </p:txBody>
      </p:sp>
    </p:spTree>
    <p:extLst>
      <p:ext uri="{BB962C8B-B14F-4D97-AF65-F5344CB8AC3E}">
        <p14:creationId xmlns:p14="http://schemas.microsoft.com/office/powerpoint/2010/main" val="61583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96D84-D684-1DF9-D63B-FC1BA119FA1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359DA1AD-3219-9E5B-1A4B-D384CA7B6C90}"/>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24BEA0E1-428C-9D47-BEB0-A678879EF68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53F2983-122F-2C9A-BFD0-5CEB5FEE922D}"/>
              </a:ext>
            </a:extLst>
          </p:cNvPr>
          <p:cNvSpPr>
            <a:spLocks noGrp="1"/>
          </p:cNvSpPr>
          <p:nvPr>
            <p:ph type="sldNum" sz="quarter" idx="5"/>
          </p:nvPr>
        </p:nvSpPr>
        <p:spPr/>
        <p:txBody>
          <a:bodyPr/>
          <a:lstStyle/>
          <a:p>
            <a:fld id="{7686CC1A-0A87-465F-B063-56EC3D32C5E8}" type="slidenum">
              <a:rPr lang="lv-LV" smtClean="0"/>
              <a:t>7</a:t>
            </a:fld>
            <a:endParaRPr lang="lv-LV"/>
          </a:p>
        </p:txBody>
      </p:sp>
    </p:spTree>
    <p:extLst>
      <p:ext uri="{BB962C8B-B14F-4D97-AF65-F5344CB8AC3E}">
        <p14:creationId xmlns:p14="http://schemas.microsoft.com/office/powerpoint/2010/main" val="1480607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A328E-E166-93F0-E9A9-128B7A522C3A}"/>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239A3F74-56AA-419C-6F3E-89EE149C161D}"/>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82A497A5-C5A1-3383-244E-BBBB9E813695}"/>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5AD8E234-0865-3965-4435-2902BFC8A354}"/>
              </a:ext>
            </a:extLst>
          </p:cNvPr>
          <p:cNvSpPr>
            <a:spLocks noGrp="1"/>
          </p:cNvSpPr>
          <p:nvPr>
            <p:ph type="sldNum" sz="quarter" idx="5"/>
          </p:nvPr>
        </p:nvSpPr>
        <p:spPr/>
        <p:txBody>
          <a:bodyPr/>
          <a:lstStyle/>
          <a:p>
            <a:fld id="{7686CC1A-0A87-465F-B063-56EC3D32C5E8}" type="slidenum">
              <a:rPr lang="lv-LV" smtClean="0"/>
              <a:t>8</a:t>
            </a:fld>
            <a:endParaRPr lang="lv-LV"/>
          </a:p>
        </p:txBody>
      </p:sp>
    </p:spTree>
    <p:extLst>
      <p:ext uri="{BB962C8B-B14F-4D97-AF65-F5344CB8AC3E}">
        <p14:creationId xmlns:p14="http://schemas.microsoft.com/office/powerpoint/2010/main" val="246705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FECE-3E4E-A5FD-E00C-2DFDFB817632}"/>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579F573B-3F29-ADA1-E7AA-60ACE2C91938}"/>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BF1937F4-C36F-CEC8-969B-D8881ABB53F2}"/>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F811ABB-ADD9-CBB9-EE4C-0F0B427EBD47}"/>
              </a:ext>
            </a:extLst>
          </p:cNvPr>
          <p:cNvSpPr>
            <a:spLocks noGrp="1"/>
          </p:cNvSpPr>
          <p:nvPr>
            <p:ph type="sldNum" sz="quarter" idx="5"/>
          </p:nvPr>
        </p:nvSpPr>
        <p:spPr/>
        <p:txBody>
          <a:bodyPr/>
          <a:lstStyle/>
          <a:p>
            <a:fld id="{7686CC1A-0A87-465F-B063-56EC3D32C5E8}" type="slidenum">
              <a:rPr lang="lv-LV" smtClean="0"/>
              <a:t>9</a:t>
            </a:fld>
            <a:endParaRPr lang="lv-LV"/>
          </a:p>
        </p:txBody>
      </p:sp>
    </p:spTree>
    <p:extLst>
      <p:ext uri="{BB962C8B-B14F-4D97-AF65-F5344CB8AC3E}">
        <p14:creationId xmlns:p14="http://schemas.microsoft.com/office/powerpoint/2010/main" val="80284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D866-2514-62DC-7DB1-D9EA33CE32AA}"/>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C6D76DC0-0C70-FC24-EEAE-71E169A32E6A}"/>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4A2A6AA2-D3A0-A66C-D6B3-3B8A7D75FF5C}"/>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D9F1A0C6-8C2E-26B8-B2D1-887CCF4C51BA}"/>
              </a:ext>
            </a:extLst>
          </p:cNvPr>
          <p:cNvSpPr>
            <a:spLocks noGrp="1"/>
          </p:cNvSpPr>
          <p:nvPr>
            <p:ph type="sldNum" sz="quarter" idx="5"/>
          </p:nvPr>
        </p:nvSpPr>
        <p:spPr/>
        <p:txBody>
          <a:bodyPr/>
          <a:lstStyle/>
          <a:p>
            <a:fld id="{7686CC1A-0A87-465F-B063-56EC3D32C5E8}" type="slidenum">
              <a:rPr lang="lv-LV" smtClean="0"/>
              <a:t>10</a:t>
            </a:fld>
            <a:endParaRPr lang="lv-LV"/>
          </a:p>
        </p:txBody>
      </p:sp>
    </p:spTree>
    <p:extLst>
      <p:ext uri="{BB962C8B-B14F-4D97-AF65-F5344CB8AC3E}">
        <p14:creationId xmlns:p14="http://schemas.microsoft.com/office/powerpoint/2010/main" val="353519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96B9-5ECD-AC9F-17A9-D046E192BCF8}"/>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C93B48B6-2696-EDCB-4BEE-EF9EF111860C}"/>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3AA9AE14-C25E-CF14-C412-FD74E43DCADC}"/>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917AE198-BEB6-E56E-DEB9-E30C12430B4E}"/>
              </a:ext>
            </a:extLst>
          </p:cNvPr>
          <p:cNvSpPr>
            <a:spLocks noGrp="1"/>
          </p:cNvSpPr>
          <p:nvPr>
            <p:ph type="sldNum" sz="quarter" idx="5"/>
          </p:nvPr>
        </p:nvSpPr>
        <p:spPr/>
        <p:txBody>
          <a:bodyPr/>
          <a:lstStyle/>
          <a:p>
            <a:fld id="{7686CC1A-0A87-465F-B063-56EC3D32C5E8}" type="slidenum">
              <a:rPr lang="lv-LV" smtClean="0"/>
              <a:t>11</a:t>
            </a:fld>
            <a:endParaRPr lang="lv-LV"/>
          </a:p>
        </p:txBody>
      </p:sp>
    </p:spTree>
    <p:extLst>
      <p:ext uri="{BB962C8B-B14F-4D97-AF65-F5344CB8AC3E}">
        <p14:creationId xmlns:p14="http://schemas.microsoft.com/office/powerpoint/2010/main" val="195333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3680-073E-0225-CC4D-1AEB5651FDEB}"/>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C4335A0D-DA44-B53F-8BC4-B5A0B9ACDD94}"/>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6E9CE9E4-ADC6-9CB8-B1F0-14A226340B50}"/>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C92D5968-8713-DFA4-7241-367BCDF0CA6B}"/>
              </a:ext>
            </a:extLst>
          </p:cNvPr>
          <p:cNvSpPr>
            <a:spLocks noGrp="1"/>
          </p:cNvSpPr>
          <p:nvPr>
            <p:ph type="sldNum" sz="quarter" idx="5"/>
          </p:nvPr>
        </p:nvSpPr>
        <p:spPr/>
        <p:txBody>
          <a:bodyPr/>
          <a:lstStyle/>
          <a:p>
            <a:fld id="{7686CC1A-0A87-465F-B063-56EC3D32C5E8}" type="slidenum">
              <a:rPr lang="lv-LV" smtClean="0"/>
              <a:t>12</a:t>
            </a:fld>
            <a:endParaRPr lang="lv-LV"/>
          </a:p>
        </p:txBody>
      </p:sp>
    </p:spTree>
    <p:extLst>
      <p:ext uri="{BB962C8B-B14F-4D97-AF65-F5344CB8AC3E}">
        <p14:creationId xmlns:p14="http://schemas.microsoft.com/office/powerpoint/2010/main" val="2348747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F322-0523-3C31-BD9C-D07222E43A77}"/>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7856F60C-028D-A2A6-4175-A86BB64C3146}"/>
              </a:ext>
            </a:extLst>
          </p:cNvPr>
          <p:cNvSpPr>
            <a:spLocks noGrp="1" noRot="1" noChangeAspect="1"/>
          </p:cNvSpPr>
          <p:nvPr>
            <p:ph type="sldImg"/>
          </p:nvPr>
        </p:nvSpPr>
        <p:spPr/>
        <p:txBody>
          <a:bodyPr/>
          <a:lstStyle/>
          <a:p>
            <a:endParaRPr lang="lv-LV"/>
          </a:p>
        </p:txBody>
      </p:sp>
      <p:sp>
        <p:nvSpPr>
          <p:cNvPr id="3" name="Piezīmju vietturis 2">
            <a:extLst>
              <a:ext uri="{FF2B5EF4-FFF2-40B4-BE49-F238E27FC236}">
                <a16:creationId xmlns:a16="http://schemas.microsoft.com/office/drawing/2014/main" id="{35892B83-812A-4B05-ECA2-D396F486F31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39A4290A-194D-0779-B513-5E59EEC37926}"/>
              </a:ext>
            </a:extLst>
          </p:cNvPr>
          <p:cNvSpPr>
            <a:spLocks noGrp="1"/>
          </p:cNvSpPr>
          <p:nvPr>
            <p:ph type="sldNum" sz="quarter" idx="5"/>
          </p:nvPr>
        </p:nvSpPr>
        <p:spPr/>
        <p:txBody>
          <a:bodyPr/>
          <a:lstStyle/>
          <a:p>
            <a:fld id="{7686CC1A-0A87-465F-B063-56EC3D32C5E8}" type="slidenum">
              <a:rPr lang="lv-LV" smtClean="0"/>
              <a:t>13</a:t>
            </a:fld>
            <a:endParaRPr lang="lv-LV"/>
          </a:p>
        </p:txBody>
      </p:sp>
    </p:spTree>
    <p:extLst>
      <p:ext uri="{BB962C8B-B14F-4D97-AF65-F5344CB8AC3E}">
        <p14:creationId xmlns:p14="http://schemas.microsoft.com/office/powerpoint/2010/main" val="1572898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2438118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4" name="Text Placeholder 8">
            <a:extLst>
              <a:ext uri="{FF2B5EF4-FFF2-40B4-BE49-F238E27FC236}">
                <a16:creationId xmlns:a16="http://schemas.microsoft.com/office/drawing/2014/main" id="{782ED2C4-0A41-9675-4AD9-0F1915B61064}"/>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15" name="Text Placeholder 8">
            <a:extLst>
              <a:ext uri="{FF2B5EF4-FFF2-40B4-BE49-F238E27FC236}">
                <a16:creationId xmlns:a16="http://schemas.microsoft.com/office/drawing/2014/main" id="{EB9936DB-1DDC-E47D-29E4-AB2142B04166}"/>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Tree>
    <p:extLst>
      <p:ext uri="{BB962C8B-B14F-4D97-AF65-F5344CB8AC3E}">
        <p14:creationId xmlns:p14="http://schemas.microsoft.com/office/powerpoint/2010/main" val="3298726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4124929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86556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132515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49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E87DDBF-BACA-B79E-5D82-61B54613B5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7581" y="2286000"/>
            <a:ext cx="5176837" cy="1854769"/>
          </a:xfrm>
          <a:prstGeom prst="rect">
            <a:avLst/>
          </a:prstGeom>
        </p:spPr>
      </p:pic>
    </p:spTree>
    <p:extLst>
      <p:ext uri="{BB962C8B-B14F-4D97-AF65-F5344CB8AC3E}">
        <p14:creationId xmlns:p14="http://schemas.microsoft.com/office/powerpoint/2010/main" val="930722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203084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3899303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279373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196358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92163"/>
            <a:ext cx="9144000" cy="2636838"/>
          </a:xfrm>
        </p:spPr>
        <p:txBody>
          <a:bodyPr anchor="t">
            <a:noAutofit/>
          </a:bodyPr>
          <a:lstStyle>
            <a:lvl1pPr algn="l">
              <a:lnSpc>
                <a:spcPct val="82000"/>
              </a:lnSpc>
              <a:defRPr sz="66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487738"/>
            <a:ext cx="9144000" cy="1655762"/>
          </a:xfrm>
        </p:spPr>
        <p:txBody>
          <a:bodyPr>
            <a:noAutofit/>
          </a:bodyPr>
          <a:lstStyle>
            <a:lvl1pPr marL="0" indent="0" algn="l">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p:txBody>
      </p:sp>
      <p:pic>
        <p:nvPicPr>
          <p:cNvPr id="7" name="Graphic 6">
            <a:extLst>
              <a:ext uri="{FF2B5EF4-FFF2-40B4-BE49-F238E27FC236}">
                <a16:creationId xmlns:a16="http://schemas.microsoft.com/office/drawing/2014/main" id="{61EFCB0A-7097-2AC2-45F0-388800DE15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5976" y="5260798"/>
            <a:ext cx="2715907" cy="973061"/>
          </a:xfrm>
          <a:prstGeom prst="rect">
            <a:avLst/>
          </a:prstGeom>
        </p:spPr>
      </p:pic>
      <p:sp>
        <p:nvSpPr>
          <p:cNvPr id="9" name="Text Placeholder 8">
            <a:extLst>
              <a:ext uri="{FF2B5EF4-FFF2-40B4-BE49-F238E27FC236}">
                <a16:creationId xmlns:a16="http://schemas.microsoft.com/office/drawing/2014/main" id="{D29E50B4-B5CF-AE3C-1216-06C7FA71BF98}"/>
              </a:ext>
            </a:extLst>
          </p:cNvPr>
          <p:cNvSpPr>
            <a:spLocks noGrp="1"/>
          </p:cNvSpPr>
          <p:nvPr>
            <p:ph type="body" sz="quarter" idx="10" hasCustomPrompt="1"/>
          </p:nvPr>
        </p:nvSpPr>
        <p:spPr>
          <a:xfrm>
            <a:off x="641838" y="5956545"/>
            <a:ext cx="5467350" cy="343144"/>
          </a:xfrm>
        </p:spPr>
        <p:txBody>
          <a:bodyPr anchor="b">
            <a:noAutofit/>
          </a:bodyPr>
          <a:lstStyle>
            <a:lvl1pPr marL="0" indent="0">
              <a:buNone/>
              <a:defRPr sz="2000">
                <a:latin typeface="+mj-lt"/>
              </a:defRPr>
            </a:lvl1pPr>
          </a:lstStyle>
          <a:p>
            <a:pPr lvl="0"/>
            <a:r>
              <a:rPr lang="lv-LV" dirty="0"/>
              <a:t>00.00.00.</a:t>
            </a:r>
            <a:endParaRPr lang="en-US" dirty="0"/>
          </a:p>
        </p:txBody>
      </p:sp>
    </p:spTree>
    <p:extLst>
      <p:ext uri="{BB962C8B-B14F-4D97-AF65-F5344CB8AC3E}">
        <p14:creationId xmlns:p14="http://schemas.microsoft.com/office/powerpoint/2010/main" val="1005383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2776303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63724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066363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2379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10">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11" name="Rectangle 10">
            <a:extLst>
              <a:ext uri="{FF2B5EF4-FFF2-40B4-BE49-F238E27FC236}">
                <a16:creationId xmlns:a16="http://schemas.microsoft.com/office/drawing/2014/main" id="{B7F8509A-794E-A56C-1FB9-57500EBB3811}"/>
              </a:ext>
            </a:extLst>
          </p:cNvPr>
          <p:cNvSpPr/>
          <p:nvPr userDrawn="1"/>
        </p:nvSpPr>
        <p:spPr>
          <a:xfrm>
            <a:off x="0" y="0"/>
            <a:ext cx="5839560" cy="23519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13" name="Rectangle 12">
            <a:extLst>
              <a:ext uri="{FF2B5EF4-FFF2-40B4-BE49-F238E27FC236}">
                <a16:creationId xmlns:a16="http://schemas.microsoft.com/office/drawing/2014/main" id="{B9AA3B55-54A5-8B18-0B0F-05ADA6FB3CEA}"/>
              </a:ext>
            </a:extLst>
          </p:cNvPr>
          <p:cNvSpPr/>
          <p:nvPr userDrawn="1"/>
        </p:nvSpPr>
        <p:spPr>
          <a:xfrm>
            <a:off x="0" y="2351942"/>
            <a:ext cx="5839560" cy="4506058"/>
          </a:xfrm>
          <a:prstGeom prst="rect">
            <a:avLst/>
          </a:prstGeom>
          <a:solidFill>
            <a:srgbClr val="2D3C2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0" numCol="1" rtlCol="0" anchor="t"/>
          <a:lstStyle/>
          <a:p>
            <a:pPr algn="r"/>
            <a:endParaRPr lang="en-US" sz="2800" dirty="0">
              <a:latin typeface="+mj-lt"/>
            </a:endParaRPr>
          </a:p>
        </p:txBody>
      </p:sp>
      <p:sp>
        <p:nvSpPr>
          <p:cNvPr id="21" name="Text Placeholder 20">
            <a:extLst>
              <a:ext uri="{FF2B5EF4-FFF2-40B4-BE49-F238E27FC236}">
                <a16:creationId xmlns:a16="http://schemas.microsoft.com/office/drawing/2014/main" id="{BA2112BD-83FF-43E8-C110-E6965FA222DB}"/>
              </a:ext>
            </a:extLst>
          </p:cNvPr>
          <p:cNvSpPr>
            <a:spLocks noGrp="1"/>
          </p:cNvSpPr>
          <p:nvPr>
            <p:ph type="body" sz="quarter" idx="12" hasCustomPrompt="1"/>
          </p:nvPr>
        </p:nvSpPr>
        <p:spPr>
          <a:xfrm>
            <a:off x="133350" y="463550"/>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2" name="Text Placeholder 20">
            <a:extLst>
              <a:ext uri="{FF2B5EF4-FFF2-40B4-BE49-F238E27FC236}">
                <a16:creationId xmlns:a16="http://schemas.microsoft.com/office/drawing/2014/main" id="{90B769DD-E647-E3B9-985E-4AA75106A53A}"/>
              </a:ext>
            </a:extLst>
          </p:cNvPr>
          <p:cNvSpPr>
            <a:spLocks noGrp="1"/>
          </p:cNvSpPr>
          <p:nvPr>
            <p:ph type="body" sz="quarter" idx="13" hasCustomPrompt="1"/>
          </p:nvPr>
        </p:nvSpPr>
        <p:spPr>
          <a:xfrm>
            <a:off x="133350" y="2819774"/>
            <a:ext cx="2317750" cy="919284"/>
          </a:xfrm>
        </p:spPr>
        <p:txBody>
          <a:bodyPr anchor="ctr"/>
          <a:lstStyle>
            <a:lvl1pPr marL="0" indent="0" algn="r">
              <a:buNone/>
              <a:defRPr sz="7200">
                <a:solidFill>
                  <a:schemeClr val="bg1"/>
                </a:solidFill>
                <a:latin typeface="+mj-lt"/>
              </a:defRPr>
            </a:lvl1pPr>
          </a:lstStyle>
          <a:p>
            <a:pPr lvl="0"/>
            <a:r>
              <a:rPr lang="lv-LV" dirty="0"/>
              <a:t>25%</a:t>
            </a:r>
            <a:endParaRPr lang="en-US" dirty="0"/>
          </a:p>
        </p:txBody>
      </p:sp>
      <p:sp>
        <p:nvSpPr>
          <p:cNvPr id="23" name="Text Placeholder 20">
            <a:extLst>
              <a:ext uri="{FF2B5EF4-FFF2-40B4-BE49-F238E27FC236}">
                <a16:creationId xmlns:a16="http://schemas.microsoft.com/office/drawing/2014/main" id="{78440287-655E-EDB9-8A37-EF59CEE571D9}"/>
              </a:ext>
            </a:extLst>
          </p:cNvPr>
          <p:cNvSpPr>
            <a:spLocks noGrp="1"/>
          </p:cNvSpPr>
          <p:nvPr>
            <p:ph type="body" sz="quarter" idx="14" hasCustomPrompt="1"/>
          </p:nvPr>
        </p:nvSpPr>
        <p:spPr>
          <a:xfrm>
            <a:off x="2451100" y="463550"/>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24" name="Text Placeholder 20">
            <a:extLst>
              <a:ext uri="{FF2B5EF4-FFF2-40B4-BE49-F238E27FC236}">
                <a16:creationId xmlns:a16="http://schemas.microsoft.com/office/drawing/2014/main" id="{E7927F92-C20B-D213-0A06-B9AE9EBC473B}"/>
              </a:ext>
            </a:extLst>
          </p:cNvPr>
          <p:cNvSpPr>
            <a:spLocks noGrp="1"/>
          </p:cNvSpPr>
          <p:nvPr>
            <p:ph type="body" sz="quarter" idx="15" hasCustomPrompt="1"/>
          </p:nvPr>
        </p:nvSpPr>
        <p:spPr>
          <a:xfrm>
            <a:off x="2451100" y="2819774"/>
            <a:ext cx="2955925" cy="919284"/>
          </a:xfrm>
        </p:spPr>
        <p:txBody>
          <a:bodyPr lIns="324000" rIns="0" anchor="ctr"/>
          <a:lstStyle>
            <a:lvl1pPr marL="0" indent="0" algn="l">
              <a:lnSpc>
                <a:spcPct val="100000"/>
              </a:lnSpc>
              <a:buNone/>
              <a:defRPr sz="2200">
                <a:solidFill>
                  <a:schemeClr val="bg1"/>
                </a:solidFill>
                <a:latin typeface="+mn-lt"/>
              </a:defRPr>
            </a:lvl1pPr>
          </a:lstStyle>
          <a:p>
            <a:pPr lvl="0"/>
            <a:r>
              <a:rPr lang="nb-NO" dirty="0"/>
              <a:t>Īss teksts par to, kas ir šī kategorija</a:t>
            </a:r>
            <a:endParaRPr lang="en-US" dirty="0"/>
          </a:p>
        </p:txBody>
      </p:sp>
      <p:sp>
        <p:nvSpPr>
          <p:cNvPr id="3" name="Text Placeholder 8">
            <a:extLst>
              <a:ext uri="{FF2B5EF4-FFF2-40B4-BE49-F238E27FC236}">
                <a16:creationId xmlns:a16="http://schemas.microsoft.com/office/drawing/2014/main" id="{D2045A0D-7A39-D62A-A180-D0BB7A44D812}"/>
              </a:ext>
            </a:extLst>
          </p:cNvPr>
          <p:cNvSpPr>
            <a:spLocks noGrp="1"/>
          </p:cNvSpPr>
          <p:nvPr>
            <p:ph type="body" sz="quarter" idx="10" hasCustomPrompt="1"/>
          </p:nvPr>
        </p:nvSpPr>
        <p:spPr>
          <a:xfrm>
            <a:off x="8488972" y="2833088"/>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a:t>
            </a:r>
            <a:r>
              <a:rPr lang="en-US" dirty="0" err="1"/>
              <a:t>fakts</a:t>
            </a:r>
            <a:r>
              <a:rPr lang="en-US" dirty="0"/>
              <a:t>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
        <p:nvSpPr>
          <p:cNvPr id="4" name="Text Placeholder 8">
            <a:extLst>
              <a:ext uri="{FF2B5EF4-FFF2-40B4-BE49-F238E27FC236}">
                <a16:creationId xmlns:a16="http://schemas.microsoft.com/office/drawing/2014/main" id="{9DDA1349-F8D6-F656-2712-FC86836E117B}"/>
              </a:ext>
            </a:extLst>
          </p:cNvPr>
          <p:cNvSpPr>
            <a:spLocks noGrp="1"/>
          </p:cNvSpPr>
          <p:nvPr>
            <p:ph type="body" sz="quarter" idx="11" hasCustomPrompt="1"/>
          </p:nvPr>
        </p:nvSpPr>
        <p:spPr>
          <a:xfrm>
            <a:off x="8488972" y="4567852"/>
            <a:ext cx="3270739" cy="1725972"/>
          </a:xfrm>
        </p:spPr>
        <p:txBody>
          <a:bodyPr tIns="612000" anchor="b">
            <a:spAutoFit/>
          </a:bodyPr>
          <a:lstStyle>
            <a:lvl1pPr marL="447675" indent="-447675" algn="l">
              <a:lnSpc>
                <a:spcPct val="100000"/>
              </a:lnSpc>
              <a:buFontTx/>
              <a:buBlip>
                <a:blip r:embed="rId2">
                  <a:extLst>
                    <a:ext uri="{96DAC541-7B7A-43D3-8B79-37D633B846F1}">
                      <asvg:svgBlip xmlns:asvg="http://schemas.microsoft.com/office/drawing/2016/SVG/main" r:embed="rId3"/>
                    </a:ext>
                  </a:extLst>
                </a:blip>
              </a:buBlip>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Īss</a:t>
            </a:r>
            <a:r>
              <a:rPr lang="en-US" dirty="0"/>
              <a:t> fa</a:t>
            </a:r>
            <a:r>
              <a:rPr lang="lv-LV" dirty="0"/>
              <a:t>ccg</a:t>
            </a:r>
            <a:r>
              <a:rPr lang="en-US" dirty="0"/>
              <a:t>kts </a:t>
            </a:r>
            <a:r>
              <a:rPr lang="en-US" dirty="0" err="1"/>
              <a:t>vai</a:t>
            </a:r>
            <a:r>
              <a:rPr lang="en-US" dirty="0"/>
              <a:t> </a:t>
            </a:r>
            <a:r>
              <a:rPr lang="en-US" dirty="0" err="1"/>
              <a:t>apraksts</a:t>
            </a:r>
            <a:r>
              <a:rPr lang="en-US" dirty="0"/>
              <a:t> par </a:t>
            </a:r>
            <a:r>
              <a:rPr lang="en-US" dirty="0" err="1"/>
              <a:t>nepieciešamo</a:t>
            </a:r>
            <a:r>
              <a:rPr lang="en-US" dirty="0"/>
              <a:t> </a:t>
            </a:r>
            <a:r>
              <a:rPr lang="en-US" dirty="0" err="1"/>
              <a:t>tēmu</a:t>
            </a:r>
            <a:r>
              <a:rPr lang="en-US" dirty="0"/>
              <a:t>. Divos, </a:t>
            </a:r>
            <a:r>
              <a:rPr lang="en-US" dirty="0" err="1"/>
              <a:t>trīs</a:t>
            </a:r>
            <a:r>
              <a:rPr lang="en-US" dirty="0"/>
              <a:t> </a:t>
            </a:r>
            <a:r>
              <a:rPr lang="en-US" dirty="0" err="1"/>
              <a:t>vai</a:t>
            </a:r>
            <a:r>
              <a:rPr lang="en-US" dirty="0"/>
              <a:t> </a:t>
            </a:r>
            <a:r>
              <a:rPr lang="en-US" dirty="0" err="1"/>
              <a:t>vairāk</a:t>
            </a:r>
            <a:r>
              <a:rPr lang="en-US" dirty="0"/>
              <a:t> </a:t>
            </a:r>
            <a:r>
              <a:rPr lang="en-US" dirty="0" err="1"/>
              <a:t>teikumos</a:t>
            </a:r>
            <a:r>
              <a:rPr lang="en-US" dirty="0"/>
              <a:t>.</a:t>
            </a:r>
          </a:p>
        </p:txBody>
      </p:sp>
    </p:spTree>
    <p:extLst>
      <p:ext uri="{BB962C8B-B14F-4D97-AF65-F5344CB8AC3E}">
        <p14:creationId xmlns:p14="http://schemas.microsoft.com/office/powerpoint/2010/main" val="4250298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1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3884538"/>
            <a:ext cx="5197721" cy="2407308"/>
          </a:xfrm>
        </p:spPr>
        <p:txBody>
          <a:bodyPr tIns="144000" anchor="b">
            <a:spAutoFit/>
          </a:bodyPr>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3417231"/>
            <a:ext cx="5197721" cy="467307"/>
          </a:xfrm>
        </p:spPr>
        <p:txBody>
          <a:bodyPr anchor="b">
            <a:spAutoFit/>
          </a:bodyPr>
          <a:lstStyle>
            <a:lvl1pPr marL="0" indent="0" algn="l">
              <a:lnSpc>
                <a:spcPct val="138000"/>
              </a:lnSpc>
              <a:buNone/>
              <a:defRPr sz="24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Apakšvirsraksts</a:t>
            </a:r>
            <a:endParaRPr lang="en-US" dirty="0"/>
          </a:p>
        </p:txBody>
      </p:sp>
    </p:spTree>
    <p:extLst>
      <p:ext uri="{BB962C8B-B14F-4D97-AF65-F5344CB8AC3E}">
        <p14:creationId xmlns:p14="http://schemas.microsoft.com/office/powerpoint/2010/main" val="3144753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chemeClr val="tx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2C50EFEC-8D13-7671-30D4-82A0BA8B01E5}"/>
              </a:ext>
            </a:extLst>
          </p:cNvPr>
          <p:cNvSpPr>
            <a:spLocks noGrp="1"/>
          </p:cNvSpPr>
          <p:nvPr>
            <p:ph type="body" sz="quarter" idx="11" hasCustomPrompt="1"/>
          </p:nvPr>
        </p:nvSpPr>
        <p:spPr>
          <a:xfrm>
            <a:off x="641837"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3" name="Text Placeholder 8">
            <a:extLst>
              <a:ext uri="{FF2B5EF4-FFF2-40B4-BE49-F238E27FC236}">
                <a16:creationId xmlns:a16="http://schemas.microsoft.com/office/drawing/2014/main" id="{E01EAF01-FDF5-B74E-D503-147DED0BCF06}"/>
              </a:ext>
            </a:extLst>
          </p:cNvPr>
          <p:cNvSpPr>
            <a:spLocks noGrp="1"/>
          </p:cNvSpPr>
          <p:nvPr>
            <p:ph type="body" sz="quarter" idx="12" hasCustomPrompt="1"/>
          </p:nvPr>
        </p:nvSpPr>
        <p:spPr>
          <a:xfrm>
            <a:off x="6352442" y="5914486"/>
            <a:ext cx="5197721" cy="389402"/>
          </a:xfrm>
        </p:spPr>
        <p:txBody>
          <a:bodyPr anchor="b">
            <a:spAutoFit/>
          </a:bodyPr>
          <a:lstStyle>
            <a:lvl1pPr marL="0" indent="0" algn="ctr">
              <a:lnSpc>
                <a:spcPct val="138000"/>
              </a:lnSpc>
              <a:buNone/>
              <a:defRPr sz="20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GRAFIKA</a:t>
            </a:r>
            <a:r>
              <a:rPr lang="en-US" dirty="0"/>
              <a:t> </a:t>
            </a:r>
            <a:r>
              <a:rPr lang="en-US" dirty="0" err="1"/>
              <a:t>NOSAUKUMS</a:t>
            </a:r>
            <a:endParaRPr lang="en-US" dirty="0"/>
          </a:p>
        </p:txBody>
      </p:sp>
      <p:sp>
        <p:nvSpPr>
          <p:cNvPr id="6" name="Chart Placeholder 5">
            <a:extLst>
              <a:ext uri="{FF2B5EF4-FFF2-40B4-BE49-F238E27FC236}">
                <a16:creationId xmlns:a16="http://schemas.microsoft.com/office/drawing/2014/main" id="{F58CAEBA-0A0A-9D66-9646-6B027D17925A}"/>
              </a:ext>
            </a:extLst>
          </p:cNvPr>
          <p:cNvSpPr>
            <a:spLocks noGrp="1"/>
          </p:cNvSpPr>
          <p:nvPr>
            <p:ph type="chart" sz="quarter" idx="13" hasCustomPrompt="1"/>
          </p:nvPr>
        </p:nvSpPr>
        <p:spPr>
          <a:xfrm>
            <a:off x="395288" y="1349619"/>
            <a:ext cx="5700712" cy="4564867"/>
          </a:xfrm>
        </p:spPr>
        <p:txBody>
          <a:bodyPr anchor="ctr"/>
          <a:lstStyle>
            <a:lvl1pPr marL="0" indent="0" algn="ctr">
              <a:buNone/>
              <a:defRPr sz="1200"/>
            </a:lvl1pPr>
          </a:lstStyle>
          <a:p>
            <a:r>
              <a:rPr lang="lv-LV" dirty="0"/>
              <a:t> </a:t>
            </a:r>
            <a:endParaRPr lang="en-US" dirty="0"/>
          </a:p>
        </p:txBody>
      </p:sp>
      <p:sp>
        <p:nvSpPr>
          <p:cNvPr id="7" name="Chart Placeholder 5">
            <a:extLst>
              <a:ext uri="{FF2B5EF4-FFF2-40B4-BE49-F238E27FC236}">
                <a16:creationId xmlns:a16="http://schemas.microsoft.com/office/drawing/2014/main" id="{312FEDAB-645E-FF8A-6AC1-F047E46458BF}"/>
              </a:ext>
            </a:extLst>
          </p:cNvPr>
          <p:cNvSpPr>
            <a:spLocks noGrp="1"/>
          </p:cNvSpPr>
          <p:nvPr>
            <p:ph type="chart" sz="quarter" idx="14" hasCustomPrompt="1"/>
          </p:nvPr>
        </p:nvSpPr>
        <p:spPr>
          <a:xfrm>
            <a:off x="6100946" y="1349619"/>
            <a:ext cx="5700712" cy="4564867"/>
          </a:xfrm>
        </p:spPr>
        <p:txBody>
          <a:bodyPr anchor="ctr"/>
          <a:lstStyle>
            <a:lvl1pPr marL="0" indent="0" algn="ctr">
              <a:buNone/>
              <a:defRPr sz="1200"/>
            </a:lvl1pPr>
          </a:lstStyle>
          <a:p>
            <a:r>
              <a:rPr lang="lv-LV" dirty="0"/>
              <a:t> </a:t>
            </a:r>
            <a:endParaRPr lang="en-US" dirty="0"/>
          </a:p>
        </p:txBody>
      </p:sp>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410797"/>
          </a:xfrm>
        </p:spPr>
        <p:txBody>
          <a:bodyPr anchor="t">
            <a:noAutofit/>
          </a:bodyPr>
          <a:lstStyle>
            <a:lvl1pPr algn="l">
              <a:lnSpc>
                <a:spcPct val="82000"/>
              </a:lnSpc>
              <a:defRPr sz="3800" spc="0"/>
            </a:lvl1pPr>
          </a:lstStyle>
          <a:p>
            <a:r>
              <a:rPr lang="en-US" dirty="0" err="1"/>
              <a:t>Tēmas</a:t>
            </a:r>
            <a:r>
              <a:rPr lang="en-US" dirty="0"/>
              <a:t> </a:t>
            </a:r>
            <a:r>
              <a:rPr lang="en-US" dirty="0" err="1"/>
              <a:t>nosaukums</a:t>
            </a:r>
            <a:r>
              <a:rPr lang="en-US" dirty="0"/>
              <a:t> </a:t>
            </a:r>
            <a:r>
              <a:rPr lang="en-US" dirty="0" err="1"/>
              <a:t>divās</a:t>
            </a:r>
            <a:r>
              <a:rPr lang="en-US" dirty="0"/>
              <a:t> </a:t>
            </a:r>
            <a:r>
              <a:rPr lang="en-US" dirty="0" err="1"/>
              <a:t>rindās</a:t>
            </a:r>
            <a:endParaRPr lang="en-US" dirty="0"/>
          </a:p>
        </p:txBody>
      </p:sp>
    </p:spTree>
    <p:extLst>
      <p:ext uri="{BB962C8B-B14F-4D97-AF65-F5344CB8AC3E}">
        <p14:creationId xmlns:p14="http://schemas.microsoft.com/office/powerpoint/2010/main" val="1154173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chemeClr val="tx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040315" y="3883474"/>
            <a:ext cx="5528894" cy="1484234"/>
          </a:xfrm>
        </p:spPr>
        <p:txBody>
          <a:bodyPr wrap="square" tIns="144000" anchor="b">
            <a:spAutoFit/>
          </a:bodyPr>
          <a:lstStyle>
            <a:lvl1pPr marL="0" indent="0" algn="r">
              <a:lnSpc>
                <a:spcPct val="100000"/>
              </a:lnSpc>
              <a:buNone/>
              <a:defRPr sz="29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err="1"/>
              <a:t>Kontakti</a:t>
            </a:r>
            <a:r>
              <a:rPr lang="en-US" dirty="0"/>
              <a:t> </a:t>
            </a:r>
            <a:r>
              <a:rPr lang="en-US" dirty="0" err="1"/>
              <a:t>prezentācijas</a:t>
            </a:r>
            <a:r>
              <a:rPr lang="en-US" dirty="0"/>
              <a:t> </a:t>
            </a:r>
            <a:r>
              <a:rPr lang="en-US" dirty="0" err="1"/>
              <a:t>beigās</a:t>
            </a:r>
            <a:br>
              <a:rPr lang="lv-LV" dirty="0"/>
            </a:br>
            <a:r>
              <a:rPr lang="en-US" dirty="0" err="1"/>
              <a:t>vai</a:t>
            </a:r>
            <a:r>
              <a:rPr lang="en-US" dirty="0"/>
              <a:t> </a:t>
            </a:r>
            <a:r>
              <a:rPr lang="en-US" dirty="0" err="1"/>
              <a:t>kāds</a:t>
            </a:r>
            <a:r>
              <a:rPr lang="en-US" dirty="0"/>
              <a:t> </a:t>
            </a:r>
            <a:r>
              <a:rPr lang="en-US" dirty="0" err="1"/>
              <a:t>cits</a:t>
            </a:r>
            <a:r>
              <a:rPr lang="en-US" dirty="0"/>
              <a:t> </a:t>
            </a:r>
            <a:r>
              <a:rPr lang="en-US" dirty="0" err="1"/>
              <a:t>svarīgs</a:t>
            </a:r>
            <a:r>
              <a:rPr lang="en-US" dirty="0"/>
              <a:t> info,</a:t>
            </a:r>
            <a:br>
              <a:rPr lang="lv-LV" dirty="0"/>
            </a:br>
            <a:r>
              <a:rPr lang="en-US" dirty="0" err="1"/>
              <a:t>kurš</a:t>
            </a:r>
            <a:r>
              <a:rPr lang="en-US" dirty="0"/>
              <a:t> </a:t>
            </a:r>
            <a:r>
              <a:rPr lang="en-US" dirty="0" err="1"/>
              <a:t>jāieliek</a:t>
            </a:r>
            <a:r>
              <a:rPr lang="en-US" dirty="0"/>
              <a:t> </a:t>
            </a:r>
            <a:r>
              <a:rPr lang="en-US" dirty="0" err="1"/>
              <a:t>nobeigumā</a:t>
            </a:r>
            <a:r>
              <a:rPr lang="en-US" dirty="0"/>
              <a:t>.</a:t>
            </a:r>
          </a:p>
        </p:txBody>
      </p:sp>
      <p:sp>
        <p:nvSpPr>
          <p:cNvPr id="3" name="Text Placeholder 8">
            <a:extLst>
              <a:ext uri="{FF2B5EF4-FFF2-40B4-BE49-F238E27FC236}">
                <a16:creationId xmlns:a16="http://schemas.microsoft.com/office/drawing/2014/main" id="{C733D3F8-E609-25D1-49CA-60B1CD88F902}"/>
              </a:ext>
            </a:extLst>
          </p:cNvPr>
          <p:cNvSpPr>
            <a:spLocks noGrp="1"/>
          </p:cNvSpPr>
          <p:nvPr>
            <p:ph type="body" sz="quarter" idx="12" hasCustomPrompt="1"/>
          </p:nvPr>
        </p:nvSpPr>
        <p:spPr>
          <a:xfrm>
            <a:off x="6040314" y="5886450"/>
            <a:ext cx="5528894" cy="433020"/>
          </a:xfrm>
        </p:spPr>
        <p:txBody>
          <a:bodyPr anchor="b">
            <a:noAutofit/>
          </a:bodyPr>
          <a:lstStyle>
            <a:lvl1pPr marL="0" indent="0" algn="r">
              <a:buNone/>
              <a:defRPr sz="2800">
                <a:latin typeface="+mj-lt"/>
              </a:defRPr>
            </a:lvl1pPr>
          </a:lstStyle>
          <a:p>
            <a:pPr lvl="0"/>
            <a:r>
              <a:rPr lang="lv-LV" dirty="0"/>
              <a:t>00.00.00.</a:t>
            </a:r>
            <a:endParaRPr lang="en-US" dirty="0"/>
          </a:p>
        </p:txBody>
      </p:sp>
      <p:pic>
        <p:nvPicPr>
          <p:cNvPr id="5" name="Graphic 4">
            <a:extLst>
              <a:ext uri="{FF2B5EF4-FFF2-40B4-BE49-F238E27FC236}">
                <a16:creationId xmlns:a16="http://schemas.microsoft.com/office/drawing/2014/main" id="{4AFC22B4-6475-5F28-63FA-04DA9D8DC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913" y="624255"/>
            <a:ext cx="4955974" cy="1775638"/>
          </a:xfrm>
          <a:prstGeom prst="rect">
            <a:avLst/>
          </a:prstGeom>
        </p:spPr>
      </p:pic>
    </p:spTree>
    <p:extLst>
      <p:ext uri="{BB962C8B-B14F-4D97-AF65-F5344CB8AC3E}">
        <p14:creationId xmlns:p14="http://schemas.microsoft.com/office/powerpoint/2010/main" val="204685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546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756995"/>
            <a:ext cx="6699739" cy="2370257"/>
          </a:xfrm>
        </p:spPr>
        <p:txBody>
          <a:bodyPr anchor="t">
            <a:noAutofit/>
          </a:bodyPr>
          <a:lstStyle>
            <a:lvl1pPr algn="l">
              <a:lnSpc>
                <a:spcPct val="82000"/>
              </a:lnSpc>
              <a:defRPr sz="5200" spc="-150"/>
            </a:lvl1pPr>
          </a:lstStyle>
          <a:p>
            <a:r>
              <a:rPr lang="en-US" dirty="0" err="1"/>
              <a:t>PREZENTĀCIJAS</a:t>
            </a:r>
            <a:br>
              <a:rPr lang="en-US" dirty="0"/>
            </a:br>
            <a:r>
              <a:rPr lang="en-US" dirty="0" err="1"/>
              <a:t>NOSAUKUMS</a:t>
            </a:r>
            <a:br>
              <a:rPr lang="en-US" dirty="0"/>
            </a:br>
            <a:r>
              <a:rPr lang="en-US" dirty="0" err="1"/>
              <a:t>TRĪS</a:t>
            </a:r>
            <a:r>
              <a:rPr lang="en-US" dirty="0"/>
              <a:t> </a:t>
            </a:r>
            <a:r>
              <a:rPr lang="en-US" dirty="0" err="1"/>
              <a:t>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3127252"/>
            <a:ext cx="6699739" cy="1655762"/>
          </a:xfrm>
        </p:spPr>
        <p:txBody>
          <a:bodyPr>
            <a:noAutofit/>
          </a:bodyPr>
          <a:lstStyle>
            <a:lvl1pPr marL="0" indent="0" algn="l">
              <a:lnSpc>
                <a:spcPct val="70000"/>
              </a:lnSpc>
              <a:buNone/>
              <a:defRPr sz="2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Apakšvirsraksts</a:t>
            </a:r>
            <a:endParaRPr lang="en-US" dirty="0"/>
          </a:p>
          <a:p>
            <a:r>
              <a:rPr lang="en-US" dirty="0"/>
              <a:t>17. </a:t>
            </a:r>
            <a:r>
              <a:rPr lang="en-US" dirty="0" err="1"/>
              <a:t>jūlijs</a:t>
            </a:r>
            <a:endParaRPr lang="en-US" dirty="0"/>
          </a:p>
        </p:txBody>
      </p:sp>
      <p:pic>
        <p:nvPicPr>
          <p:cNvPr id="5" name="Graphic 4">
            <a:extLst>
              <a:ext uri="{FF2B5EF4-FFF2-40B4-BE49-F238E27FC236}">
                <a16:creationId xmlns:a16="http://schemas.microsoft.com/office/drawing/2014/main" id="{EFF7FB88-5907-1FA6-75D3-A10E41E70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652456"/>
            <a:ext cx="1622181" cy="570298"/>
          </a:xfrm>
          <a:prstGeom prst="rect">
            <a:avLst/>
          </a:prstGeom>
        </p:spPr>
      </p:pic>
      <p:pic>
        <p:nvPicPr>
          <p:cNvPr id="8" name="Graphic 7">
            <a:extLst>
              <a:ext uri="{FF2B5EF4-FFF2-40B4-BE49-F238E27FC236}">
                <a16:creationId xmlns:a16="http://schemas.microsoft.com/office/drawing/2014/main" id="{91326599-63A0-F1E2-193F-0527D2980C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30139" y="650630"/>
            <a:ext cx="4661861" cy="6207369"/>
          </a:xfrm>
          <a:prstGeom prst="rect">
            <a:avLst/>
          </a:prstGeom>
        </p:spPr>
      </p:pic>
    </p:spTree>
    <p:extLst>
      <p:ext uri="{BB962C8B-B14F-4D97-AF65-F5344CB8AC3E}">
        <p14:creationId xmlns:p14="http://schemas.microsoft.com/office/powerpoint/2010/main" val="2955465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3975100"/>
            <a:ext cx="7905262" cy="1758950"/>
          </a:xfrm>
        </p:spPr>
        <p:txBody>
          <a:bodyPr anchor="t">
            <a:noAutofit/>
          </a:bodyPr>
          <a:lstStyle>
            <a:lvl1pPr algn="l">
              <a:lnSpc>
                <a:spcPct val="82000"/>
              </a:lnSpc>
              <a:defRPr sz="6000" spc="-150">
                <a:solidFill>
                  <a:schemeClr val="bg1"/>
                </a:solidFill>
              </a:defRPr>
            </a:lvl1pPr>
          </a:lstStyle>
          <a:p>
            <a:r>
              <a:rPr lang="en-US" dirty="0" err="1"/>
              <a:t>STARPTĒMAS</a:t>
            </a:r>
            <a:br>
              <a:rPr lang="lv-LV" dirty="0"/>
            </a:b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41838" y="5740400"/>
            <a:ext cx="7905262" cy="552450"/>
          </a:xfrm>
        </p:spPr>
        <p:txBody>
          <a:bodyPr anchor="b">
            <a:noAutofit/>
          </a:bodyPr>
          <a:lstStyle>
            <a:lvl1pPr marL="0" indent="0" algn="l">
              <a:buNone/>
              <a:defRPr sz="2000" kern="12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APAKŠNOSAUKUMS</a:t>
            </a:r>
            <a:endParaRPr lang="en-US" dirty="0"/>
          </a:p>
        </p:txBody>
      </p:sp>
      <p:pic>
        <p:nvPicPr>
          <p:cNvPr id="4" name="Graphic 3">
            <a:extLst>
              <a:ext uri="{FF2B5EF4-FFF2-40B4-BE49-F238E27FC236}">
                <a16:creationId xmlns:a16="http://schemas.microsoft.com/office/drawing/2014/main" id="{F6D4B29F-1DA6-EB4C-BA17-741DD975B9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39938" y="5269066"/>
            <a:ext cx="718606" cy="956840"/>
          </a:xfrm>
          <a:prstGeom prst="rect">
            <a:avLst/>
          </a:prstGeom>
        </p:spPr>
      </p:pic>
    </p:spTree>
    <p:extLst>
      <p:ext uri="{BB962C8B-B14F-4D97-AF65-F5344CB8AC3E}">
        <p14:creationId xmlns:p14="http://schemas.microsoft.com/office/powerpoint/2010/main" val="2642705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4"/>
            <a:ext cx="5197721" cy="1669680"/>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67352"/>
            <a:ext cx="5197721" cy="3724494"/>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pic>
        <p:nvPicPr>
          <p:cNvPr id="4" name="Graphic 3">
            <a:extLst>
              <a:ext uri="{FF2B5EF4-FFF2-40B4-BE49-F238E27FC236}">
                <a16:creationId xmlns:a16="http://schemas.microsoft.com/office/drawing/2014/main" id="{B870B99D-0171-71B2-A19B-7B824718F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1838" y="5269066"/>
            <a:ext cx="718606" cy="956840"/>
          </a:xfrm>
          <a:prstGeom prst="rect">
            <a:avLst/>
          </a:prstGeom>
        </p:spPr>
      </p:pic>
    </p:spTree>
    <p:extLst>
      <p:ext uri="{BB962C8B-B14F-4D97-AF65-F5344CB8AC3E}">
        <p14:creationId xmlns:p14="http://schemas.microsoft.com/office/powerpoint/2010/main" val="3148952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6">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41838"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2527788"/>
            <a:ext cx="5197721" cy="376405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
        <p:nvSpPr>
          <p:cNvPr id="9" name="Text Placeholder 8">
            <a:extLst>
              <a:ext uri="{FF2B5EF4-FFF2-40B4-BE49-F238E27FC236}">
                <a16:creationId xmlns:a16="http://schemas.microsoft.com/office/drawing/2014/main" id="{6A1C55C0-58C0-1C83-9784-CC4ED1D26C03}"/>
              </a:ext>
            </a:extLst>
          </p:cNvPr>
          <p:cNvSpPr>
            <a:spLocks noGrp="1"/>
          </p:cNvSpPr>
          <p:nvPr>
            <p:ph type="body" sz="quarter" idx="10" hasCustomPrompt="1"/>
          </p:nvPr>
        </p:nvSpPr>
        <p:spPr>
          <a:xfrm>
            <a:off x="641838" y="2527788"/>
            <a:ext cx="5197721" cy="3764058"/>
          </a:xfrm>
        </p:spPr>
        <p:txBody>
          <a:bodyPr anchor="b"/>
          <a:lstStyle>
            <a:lvl1pPr marL="0" indent="0" algn="l">
              <a:lnSpc>
                <a:spcPct val="138000"/>
              </a:lnSpc>
              <a:buNone/>
              <a:defRPr sz="1800"/>
            </a:lvl1pPr>
            <a:lvl2pPr algn="l">
              <a:lnSpc>
                <a:spcPct val="138000"/>
              </a:lnSpc>
              <a:defRPr sz="1800"/>
            </a:lvl2pPr>
            <a:lvl3pPr algn="l">
              <a:lnSpc>
                <a:spcPct val="138000"/>
              </a:lnSpc>
              <a:defRPr sz="1800"/>
            </a:lvl3pPr>
            <a:lvl4pPr algn="l">
              <a:lnSpc>
                <a:spcPct val="138000"/>
              </a:lnSpc>
              <a:defRPr sz="1800"/>
            </a:lvl4pPr>
            <a:lvl5pPr algn="l">
              <a:lnSpc>
                <a:spcPct val="138000"/>
              </a:lnSpc>
              <a:defRPr sz="1800"/>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a:t>
            </a:r>
          </a:p>
        </p:txBody>
      </p:sp>
    </p:spTree>
    <p:extLst>
      <p:ext uri="{BB962C8B-B14F-4D97-AF65-F5344CB8AC3E}">
        <p14:creationId xmlns:p14="http://schemas.microsoft.com/office/powerpoint/2010/main" val="1485725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633903"/>
            <a:ext cx="5197721" cy="558225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158830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8" y="3520463"/>
            <a:ext cx="5197721"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641837" y="633903"/>
            <a:ext cx="5197721" cy="2703635"/>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3695225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2AEA-104A-EE48-4EDC-0E638F3DCC37}"/>
              </a:ext>
            </a:extLst>
          </p:cNvPr>
          <p:cNvSpPr>
            <a:spLocks noGrp="1"/>
          </p:cNvSpPr>
          <p:nvPr>
            <p:ph type="ctrTitle" hasCustomPrompt="1"/>
          </p:nvPr>
        </p:nvSpPr>
        <p:spPr>
          <a:xfrm>
            <a:off x="6352441" y="633903"/>
            <a:ext cx="5197721" cy="1669681"/>
          </a:xfrm>
        </p:spPr>
        <p:txBody>
          <a:bodyPr anchor="t">
            <a:noAutofit/>
          </a:bodyPr>
          <a:lstStyle>
            <a:lvl1pPr algn="l">
              <a:lnSpc>
                <a:spcPct val="82000"/>
              </a:lnSpc>
              <a:defRPr sz="3800" spc="0"/>
            </a:lvl1pPr>
          </a:lstStyle>
          <a:p>
            <a:r>
              <a:rPr lang="en-US" dirty="0" err="1"/>
              <a:t>Tēmas</a:t>
            </a:r>
            <a:r>
              <a:rPr lang="en-US" dirty="0"/>
              <a:t> </a:t>
            </a:r>
            <a:r>
              <a:rPr lang="en-US" dirty="0" err="1"/>
              <a:t>nosaukums</a:t>
            </a:r>
            <a:br>
              <a:rPr lang="lv-LV" dirty="0"/>
            </a:br>
            <a:r>
              <a:rPr lang="lv-LV" dirty="0"/>
              <a:t>divās rindās</a:t>
            </a:r>
            <a:endParaRPr lang="en-US" dirty="0"/>
          </a:p>
        </p:txBody>
      </p:sp>
      <p:sp>
        <p:nvSpPr>
          <p:cNvPr id="3" name="Subtitle 2">
            <a:extLst>
              <a:ext uri="{FF2B5EF4-FFF2-40B4-BE49-F238E27FC236}">
                <a16:creationId xmlns:a16="http://schemas.microsoft.com/office/drawing/2014/main" id="{9880692B-0312-86DB-DC08-9426746E4227}"/>
              </a:ext>
            </a:extLst>
          </p:cNvPr>
          <p:cNvSpPr>
            <a:spLocks noGrp="1"/>
          </p:cNvSpPr>
          <p:nvPr>
            <p:ph type="subTitle" idx="1" hasCustomPrompt="1"/>
          </p:nvPr>
        </p:nvSpPr>
        <p:spPr>
          <a:xfrm>
            <a:off x="6352441" y="4092818"/>
            <a:ext cx="5197721" cy="2199028"/>
          </a:xfrm>
        </p:spPr>
        <p:txBody>
          <a:bodyPr anchor="b">
            <a:noAutofit/>
          </a:bodyPr>
          <a:lstStyle>
            <a:lvl1pPr marL="0" indent="0" algn="l">
              <a:lnSpc>
                <a:spcPct val="138000"/>
              </a:lnSpc>
              <a:buNone/>
              <a:defRPr sz="1800" kern="1200"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quinos</a:t>
            </a:r>
            <a:r>
              <a:rPr lang="en-US" dirty="0"/>
              <a:t>.</a:t>
            </a:r>
          </a:p>
        </p:txBody>
      </p:sp>
      <p:sp>
        <p:nvSpPr>
          <p:cNvPr id="6" name="Picture Placeholder 4">
            <a:extLst>
              <a:ext uri="{FF2B5EF4-FFF2-40B4-BE49-F238E27FC236}">
                <a16:creationId xmlns:a16="http://schemas.microsoft.com/office/drawing/2014/main" id="{7351A1EE-A991-27A3-9DC8-E088847E3A1A}"/>
              </a:ext>
            </a:extLst>
          </p:cNvPr>
          <p:cNvSpPr>
            <a:spLocks noGrp="1"/>
          </p:cNvSpPr>
          <p:nvPr>
            <p:ph type="pic" sz="quarter" idx="11" hasCustomPrompt="1"/>
          </p:nvPr>
        </p:nvSpPr>
        <p:spPr>
          <a:xfrm>
            <a:off x="641839" y="3520463"/>
            <a:ext cx="2507396" cy="2695699"/>
          </a:xfrm>
        </p:spPr>
        <p:txBody>
          <a:bodyPr anchor="ctr"/>
          <a:lstStyle>
            <a:lvl1pPr marL="0" indent="0" algn="ctr">
              <a:buNone/>
              <a:defRPr sz="1800"/>
            </a:lvl1pPr>
          </a:lstStyle>
          <a:p>
            <a:r>
              <a:rPr lang="lv-LV" dirty="0"/>
              <a:t> </a:t>
            </a:r>
            <a:endParaRPr lang="en-US" dirty="0"/>
          </a:p>
        </p:txBody>
      </p:sp>
      <p:sp>
        <p:nvSpPr>
          <p:cNvPr id="4" name="Picture Placeholder 4">
            <a:extLst>
              <a:ext uri="{FF2B5EF4-FFF2-40B4-BE49-F238E27FC236}">
                <a16:creationId xmlns:a16="http://schemas.microsoft.com/office/drawing/2014/main" id="{74E66E5A-8169-55EE-CA36-30ADF2900415}"/>
              </a:ext>
            </a:extLst>
          </p:cNvPr>
          <p:cNvSpPr>
            <a:spLocks noGrp="1"/>
          </p:cNvSpPr>
          <p:nvPr>
            <p:ph type="pic" sz="quarter" idx="12" hasCustomPrompt="1"/>
          </p:nvPr>
        </p:nvSpPr>
        <p:spPr>
          <a:xfrm>
            <a:off x="3332159" y="633903"/>
            <a:ext cx="2507399" cy="2703635"/>
          </a:xfrm>
        </p:spPr>
        <p:txBody>
          <a:bodyPr anchor="ctr"/>
          <a:lstStyle>
            <a:lvl1pPr marL="0" indent="0" algn="ctr">
              <a:buNone/>
              <a:defRPr sz="1800"/>
            </a:lvl1pPr>
          </a:lstStyle>
          <a:p>
            <a:r>
              <a:rPr lang="lv-LV" dirty="0"/>
              <a:t> </a:t>
            </a:r>
            <a:endParaRPr lang="en-US" dirty="0"/>
          </a:p>
        </p:txBody>
      </p:sp>
      <p:sp>
        <p:nvSpPr>
          <p:cNvPr id="8" name="Picture Placeholder 4">
            <a:extLst>
              <a:ext uri="{FF2B5EF4-FFF2-40B4-BE49-F238E27FC236}">
                <a16:creationId xmlns:a16="http://schemas.microsoft.com/office/drawing/2014/main" id="{0F5AD8B3-5A72-6434-A6D9-2787FBFEF85F}"/>
              </a:ext>
            </a:extLst>
          </p:cNvPr>
          <p:cNvSpPr>
            <a:spLocks noGrp="1"/>
          </p:cNvSpPr>
          <p:nvPr>
            <p:ph type="pic" sz="quarter" idx="14" hasCustomPrompt="1"/>
          </p:nvPr>
        </p:nvSpPr>
        <p:spPr>
          <a:xfrm>
            <a:off x="641835" y="633902"/>
            <a:ext cx="2507399" cy="2703635"/>
          </a:xfrm>
        </p:spPr>
        <p:txBody>
          <a:bodyPr anchor="ctr"/>
          <a:lstStyle>
            <a:lvl1pPr marL="0" indent="0" algn="ctr">
              <a:buNone/>
              <a:defRPr sz="1800"/>
            </a:lvl1pPr>
          </a:lstStyle>
          <a:p>
            <a:r>
              <a:rPr lang="lv-LV" dirty="0"/>
              <a:t> </a:t>
            </a:r>
            <a:endParaRPr lang="en-US" dirty="0"/>
          </a:p>
        </p:txBody>
      </p:sp>
      <p:sp>
        <p:nvSpPr>
          <p:cNvPr id="9" name="Picture Placeholder 4">
            <a:extLst>
              <a:ext uri="{FF2B5EF4-FFF2-40B4-BE49-F238E27FC236}">
                <a16:creationId xmlns:a16="http://schemas.microsoft.com/office/drawing/2014/main" id="{B1D02BB3-D75E-F3F9-C30E-9C470CB3A630}"/>
              </a:ext>
            </a:extLst>
          </p:cNvPr>
          <p:cNvSpPr>
            <a:spLocks noGrp="1"/>
          </p:cNvSpPr>
          <p:nvPr>
            <p:ph type="pic" sz="quarter" idx="15" hasCustomPrompt="1"/>
          </p:nvPr>
        </p:nvSpPr>
        <p:spPr>
          <a:xfrm>
            <a:off x="3332159" y="3520463"/>
            <a:ext cx="2507396" cy="2695699"/>
          </a:xfrm>
        </p:spPr>
        <p:txBody>
          <a:bodyPr anchor="ctr"/>
          <a:lstStyle>
            <a:lvl1pPr marL="0" indent="0" algn="ctr">
              <a:buNone/>
              <a:defRPr sz="1800"/>
            </a:lvl1pPr>
          </a:lstStyle>
          <a:p>
            <a:r>
              <a:rPr lang="lv-LV" dirty="0"/>
              <a:t> </a:t>
            </a:r>
            <a:endParaRPr lang="en-US" dirty="0"/>
          </a:p>
        </p:txBody>
      </p:sp>
    </p:spTree>
    <p:extLst>
      <p:ext uri="{BB962C8B-B14F-4D97-AF65-F5344CB8AC3E}">
        <p14:creationId xmlns:p14="http://schemas.microsoft.com/office/powerpoint/2010/main" val="4075486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lv-LV"/>
              <a:t>Rediģēt šablona virsraksta stilu</a:t>
            </a:r>
            <a:endParaRPr lang="en-US"/>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tx2"/>
                </a:solidFill>
              </a:defRPr>
            </a:lvl1pPr>
          </a:lstStyle>
          <a:p>
            <a:fld id="{7F582029-2C28-446B-9301-9C0EE4901D3C}" type="datetimeFigureOut">
              <a:rPr lang="en-US" smtClean="0"/>
              <a:pPr/>
              <a:t>2/6/2026</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tx2"/>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64128681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74"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79"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2/6/2026</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1731192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5" r:id="rId4"/>
    <p:sldLayoutId id="2147483665" r:id="rId5"/>
    <p:sldLayoutId id="2147483666" r:id="rId6"/>
    <p:sldLayoutId id="2147483667" r:id="rId7"/>
    <p:sldLayoutId id="2147483668" r:id="rId8"/>
    <p:sldLayoutId id="2147483669" r:id="rId9"/>
    <p:sldLayoutId id="2147483676"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D0CEE8-60A4-78F3-9695-721A66321685}"/>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010CB62-7DF4-5242-1310-2580CD33CC3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24C-2540-64E3-55E2-901F678F6BD7}"/>
              </a:ext>
            </a:extLst>
          </p:cNvPr>
          <p:cNvSpPr>
            <a:spLocks noGrp="1"/>
          </p:cNvSpPr>
          <p:nvPr>
            <p:ph type="dt" sz="half" idx="2"/>
          </p:nvPr>
        </p:nvSpPr>
        <p:spPr>
          <a:xfrm>
            <a:off x="838200" y="6356350"/>
            <a:ext cx="2743200" cy="365125"/>
          </a:xfrm>
          <a:prstGeom prst="rect">
            <a:avLst/>
          </a:prstGeom>
        </p:spPr>
        <p:txBody>
          <a:bodyPr vert="horz" lIns="0" tIns="0" rIns="0" bIns="0" rtlCol="0" anchor="ctr">
            <a:noAutofit/>
          </a:bodyPr>
          <a:lstStyle>
            <a:lvl1pPr algn="l">
              <a:defRPr sz="1200">
                <a:solidFill>
                  <a:schemeClr val="bg1"/>
                </a:solidFill>
              </a:defRPr>
            </a:lvl1pPr>
          </a:lstStyle>
          <a:p>
            <a:fld id="{7F582029-2C28-446B-9301-9C0EE4901D3C}" type="datetimeFigureOut">
              <a:rPr lang="en-US" smtClean="0"/>
              <a:pPr/>
              <a:t>2/6/2026</a:t>
            </a:fld>
            <a:endParaRPr lang="en-US"/>
          </a:p>
        </p:txBody>
      </p:sp>
      <p:sp>
        <p:nvSpPr>
          <p:cNvPr id="5" name="Footer Placeholder 4">
            <a:extLst>
              <a:ext uri="{FF2B5EF4-FFF2-40B4-BE49-F238E27FC236}">
                <a16:creationId xmlns:a16="http://schemas.microsoft.com/office/drawing/2014/main" id="{AF23DC2F-392A-EEB7-6C86-FF6CD3CB86E2}"/>
              </a:ext>
            </a:extLst>
          </p:cNvPr>
          <p:cNvSpPr>
            <a:spLocks noGrp="1"/>
          </p:cNvSpPr>
          <p:nvPr>
            <p:ph type="ftr" sz="quarter" idx="3"/>
          </p:nvPr>
        </p:nvSpPr>
        <p:spPr>
          <a:xfrm>
            <a:off x="4038600" y="6356350"/>
            <a:ext cx="4114800" cy="365125"/>
          </a:xfrm>
          <a:prstGeom prst="rect">
            <a:avLst/>
          </a:prstGeom>
        </p:spPr>
        <p:txBody>
          <a:bodyPr vert="horz" lIns="0" tIns="0" rIns="0" bIns="0" rtlCol="0" anchor="ctr">
            <a:noAutofit/>
          </a:bodyP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E0E1127-1B73-958C-659C-FC26965791B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noAutofit/>
          </a:bodyPr>
          <a:lstStyle>
            <a:lvl1pPr algn="r">
              <a:defRPr sz="1200">
                <a:solidFill>
                  <a:schemeClr val="bg1"/>
                </a:solidFill>
              </a:defRPr>
            </a:lvl1pPr>
          </a:lstStyle>
          <a:p>
            <a:fld id="{0C24535A-7615-4EF6-8262-FCC69CE50018}" type="slidenum">
              <a:rPr lang="en-US" smtClean="0"/>
              <a:pPr/>
              <a:t>‹#›</a:t>
            </a:fld>
            <a:endParaRPr lang="en-US"/>
          </a:p>
        </p:txBody>
      </p:sp>
    </p:spTree>
    <p:extLst>
      <p:ext uri="{BB962C8B-B14F-4D97-AF65-F5344CB8AC3E}">
        <p14:creationId xmlns:p14="http://schemas.microsoft.com/office/powerpoint/2010/main" val="82511832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16439" y="5708964"/>
            <a:ext cx="10759123" cy="0"/>
          </a:xfrm>
          <a:prstGeom prst="line">
            <a:avLst/>
          </a:prstGeom>
          <a:ln w="38100" cap="flat">
            <a:solidFill>
              <a:srgbClr val="4B5C24"/>
            </a:solidFill>
            <a:prstDash val="solid"/>
            <a:headEnd type="none" w="sm" len="sm"/>
            <a:tailEnd type="none" w="sm" len="sm"/>
          </a:ln>
        </p:spPr>
        <p:txBody>
          <a:bodyPr/>
          <a:lstStyle/>
          <a:p>
            <a:endParaRPr lang="lv-LV" dirty="0"/>
          </a:p>
        </p:txBody>
      </p:sp>
      <p:sp>
        <p:nvSpPr>
          <p:cNvPr id="27" name="Title 1">
            <a:extLst>
              <a:ext uri="{FF2B5EF4-FFF2-40B4-BE49-F238E27FC236}">
                <a16:creationId xmlns:a16="http://schemas.microsoft.com/office/drawing/2014/main" id="{E8A035B1-5630-0354-D88C-BA21AA1DD039}"/>
              </a:ext>
            </a:extLst>
          </p:cNvPr>
          <p:cNvSpPr txBox="1">
            <a:spLocks/>
          </p:cNvSpPr>
          <p:nvPr/>
        </p:nvSpPr>
        <p:spPr>
          <a:xfrm>
            <a:off x="716439" y="2546442"/>
            <a:ext cx="9646557" cy="263683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5400" b="1" dirty="0"/>
              <a:t>Salas bibliotēkai 80! Sīpola nozīme Salas pagastā un tā vēsture</a:t>
            </a:r>
            <a:endParaRPr lang="en-US" sz="13800" dirty="0"/>
          </a:p>
        </p:txBody>
      </p:sp>
      <p:pic>
        <p:nvPicPr>
          <p:cNvPr id="29" name="Attēls 28">
            <a:extLst>
              <a:ext uri="{FF2B5EF4-FFF2-40B4-BE49-F238E27FC236}">
                <a16:creationId xmlns:a16="http://schemas.microsoft.com/office/drawing/2014/main" id="{3012D6A2-9C52-70BD-332F-C63F456B8D3A}"/>
              </a:ext>
            </a:extLst>
          </p:cNvPr>
          <p:cNvPicPr>
            <a:picLocks noChangeAspect="1"/>
          </p:cNvPicPr>
          <p:nvPr/>
        </p:nvPicPr>
        <p:blipFill>
          <a:blip r:embed="rId2"/>
          <a:stretch>
            <a:fillRect/>
          </a:stretch>
        </p:blipFill>
        <p:spPr>
          <a:xfrm>
            <a:off x="10143839" y="5972051"/>
            <a:ext cx="2048161" cy="885949"/>
          </a:xfrm>
          <a:prstGeom prst="rect">
            <a:avLst/>
          </a:prstGeom>
        </p:spPr>
      </p:pic>
      <p:sp>
        <p:nvSpPr>
          <p:cNvPr id="30" name="Title 1">
            <a:extLst>
              <a:ext uri="{FF2B5EF4-FFF2-40B4-BE49-F238E27FC236}">
                <a16:creationId xmlns:a16="http://schemas.microsoft.com/office/drawing/2014/main" id="{586F00F2-74B6-D7ED-0052-A0090CD77640}"/>
              </a:ext>
            </a:extLst>
          </p:cNvPr>
          <p:cNvSpPr txBox="1">
            <a:spLocks/>
          </p:cNvSpPr>
          <p:nvPr/>
        </p:nvSpPr>
        <p:spPr>
          <a:xfrm>
            <a:off x="716439" y="1685567"/>
            <a:ext cx="9646557" cy="882556"/>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lv-LV" sz="5400" dirty="0"/>
              <a:t>Novadpētniecības izstāde</a:t>
            </a:r>
            <a:endParaRPr lang="en-US"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41BE9-3C46-4BD3-A06E-173AC0860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3E804-56F9-054C-28CA-56F147B90471}"/>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F384CC7E-878F-B087-613B-3A81BDF5E755}"/>
              </a:ext>
            </a:extLst>
          </p:cNvPr>
          <p:cNvSpPr>
            <a:spLocks noGrp="1"/>
          </p:cNvSpPr>
          <p:nvPr>
            <p:ph type="subTitle" idx="1"/>
          </p:nvPr>
        </p:nvSpPr>
        <p:spPr>
          <a:xfrm>
            <a:off x="5938438" y="1716414"/>
            <a:ext cx="5805327" cy="4158246"/>
          </a:xfrm>
        </p:spPr>
        <p:txBody>
          <a:bodyPr anchor="t"/>
          <a:lstStyle/>
          <a:p>
            <a:pPr algn="just">
              <a:lnSpc>
                <a:spcPct val="100000"/>
              </a:lnSpc>
              <a:spcBef>
                <a:spcPts val="0"/>
              </a:spcBef>
            </a:pPr>
            <a:r>
              <a:rPr lang="lv-LV" sz="2400" noProof="0" dirty="0">
                <a:solidFill>
                  <a:srgbClr val="4B5C24"/>
                </a:solidFill>
              </a:rPr>
              <a:t>No 19. gadsimta beigām Salas pagasta saimniecības apgādāja Rīgas tirgu ar zaļumiem - pētersīļiem, dillēm, lociņiem - un arī sīpoliem. Zaļumus tirgoja gan paši audzētāji ap Rīgas peldošo tiltu no laivām, gan, sūtot tos ar kuģīti, no </a:t>
            </a:r>
            <a:r>
              <a:rPr lang="lv-LV" sz="2400" noProof="0" dirty="0" err="1">
                <a:solidFill>
                  <a:srgbClr val="4B5C24"/>
                </a:solidFill>
              </a:rPr>
              <a:t>Gātciema</a:t>
            </a:r>
            <a:r>
              <a:rPr lang="lv-LV" sz="2400" noProof="0" dirty="0">
                <a:solidFill>
                  <a:srgbClr val="4B5C24"/>
                </a:solidFill>
              </a:rPr>
              <a:t> un Salas muižas uz Rīgu.</a:t>
            </a:r>
          </a:p>
        </p:txBody>
      </p:sp>
      <p:sp>
        <p:nvSpPr>
          <p:cNvPr id="14" name="TextBox 6">
            <a:extLst>
              <a:ext uri="{FF2B5EF4-FFF2-40B4-BE49-F238E27FC236}">
                <a16:creationId xmlns:a16="http://schemas.microsoft.com/office/drawing/2014/main" id="{1590D628-7FC8-F72B-CBA1-11A3BD1FCCD0}"/>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46A4EC36-0819-75C3-E3AD-85240DFD8085}"/>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9CF96CB1-1215-E4EA-55B3-6699B94B7263}"/>
              </a:ext>
            </a:extLst>
          </p:cNvPr>
          <p:cNvSpPr txBox="1"/>
          <p:nvPr/>
        </p:nvSpPr>
        <p:spPr>
          <a:xfrm>
            <a:off x="8499867" y="4576840"/>
            <a:ext cx="3342776" cy="253916"/>
          </a:xfrm>
          <a:prstGeom prst="rect">
            <a:avLst/>
          </a:prstGeom>
          <a:noFill/>
        </p:spPr>
        <p:txBody>
          <a:bodyPr wrap="square" rtlCol="0">
            <a:spAutoFit/>
          </a:bodyPr>
          <a:lstStyle/>
          <a:p>
            <a:pPr algn="r"/>
            <a:r>
              <a:rPr lang="lv-LV" sz="1050" dirty="0">
                <a:solidFill>
                  <a:srgbClr val="4B5C24"/>
                </a:solidFill>
              </a:rPr>
              <a:t>Informācija no: Leģendas (Septembris, 2024)</a:t>
            </a:r>
          </a:p>
        </p:txBody>
      </p:sp>
      <p:sp>
        <p:nvSpPr>
          <p:cNvPr id="11" name="TextBox 10">
            <a:extLst>
              <a:ext uri="{FF2B5EF4-FFF2-40B4-BE49-F238E27FC236}">
                <a16:creationId xmlns:a16="http://schemas.microsoft.com/office/drawing/2014/main" id="{9EFC4330-C0C1-A3BE-8A9D-EC8F2DA1B175}"/>
              </a:ext>
            </a:extLst>
          </p:cNvPr>
          <p:cNvSpPr txBox="1"/>
          <p:nvPr/>
        </p:nvSpPr>
        <p:spPr>
          <a:xfrm>
            <a:off x="114774" y="4830756"/>
            <a:ext cx="3228003" cy="577081"/>
          </a:xfrm>
          <a:prstGeom prst="rect">
            <a:avLst/>
          </a:prstGeom>
          <a:noFill/>
        </p:spPr>
        <p:txBody>
          <a:bodyPr wrap="square" rtlCol="0">
            <a:spAutoFit/>
          </a:bodyPr>
          <a:lstStyle/>
          <a:p>
            <a:r>
              <a:rPr lang="lv-LV" sz="1050" dirty="0">
                <a:solidFill>
                  <a:srgbClr val="B9D2FF"/>
                </a:solidFill>
              </a:rPr>
              <a:t>Tilts pāri Spuņupei (20. gs. 30. gadi).</a:t>
            </a:r>
          </a:p>
          <a:p>
            <a:r>
              <a:rPr lang="lv-LV" sz="1050" dirty="0">
                <a:solidFill>
                  <a:srgbClr val="B9D2FF"/>
                </a:solidFill>
              </a:rPr>
              <a:t>Foto no KIC „Vietvalži” krājuma.</a:t>
            </a:r>
          </a:p>
          <a:p>
            <a:endParaRPr lang="lv-LV" sz="1050" dirty="0">
              <a:solidFill>
                <a:srgbClr val="B9D2FF"/>
              </a:solidFill>
            </a:endParaRPr>
          </a:p>
        </p:txBody>
      </p:sp>
      <p:pic>
        <p:nvPicPr>
          <p:cNvPr id="7" name="Attēls 6">
            <a:extLst>
              <a:ext uri="{FF2B5EF4-FFF2-40B4-BE49-F238E27FC236}">
                <a16:creationId xmlns:a16="http://schemas.microsoft.com/office/drawing/2014/main" id="{E81FB28E-3214-EEA3-1C57-4EBA20B55957}"/>
              </a:ext>
            </a:extLst>
          </p:cNvPr>
          <p:cNvPicPr>
            <a:picLocks noChangeAspect="1"/>
          </p:cNvPicPr>
          <p:nvPr/>
        </p:nvPicPr>
        <p:blipFill>
          <a:blip r:embed="rId4"/>
          <a:stretch>
            <a:fillRect/>
          </a:stretch>
        </p:blipFill>
        <p:spPr>
          <a:xfrm>
            <a:off x="213652" y="1716414"/>
            <a:ext cx="5625908" cy="3114342"/>
          </a:xfrm>
          <a:prstGeom prst="rect">
            <a:avLst/>
          </a:prstGeom>
        </p:spPr>
      </p:pic>
      <p:sp>
        <p:nvSpPr>
          <p:cNvPr id="5" name="TextBox 4">
            <a:extLst>
              <a:ext uri="{FF2B5EF4-FFF2-40B4-BE49-F238E27FC236}">
                <a16:creationId xmlns:a16="http://schemas.microsoft.com/office/drawing/2014/main" id="{633C2EA2-6D83-0DB8-417B-1A38007F8FBA}"/>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spTree>
    <p:extLst>
      <p:ext uri="{BB962C8B-B14F-4D97-AF65-F5344CB8AC3E}">
        <p14:creationId xmlns:p14="http://schemas.microsoft.com/office/powerpoint/2010/main" val="181673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FB49-89CB-31A7-9971-EF2784980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3DE55-06C4-A8D9-11D1-647D0DCC24AB}"/>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93D0BC1E-261F-C1AF-86F5-8DA76DA1D6DD}"/>
              </a:ext>
            </a:extLst>
          </p:cNvPr>
          <p:cNvSpPr>
            <a:spLocks noGrp="1"/>
          </p:cNvSpPr>
          <p:nvPr>
            <p:ph type="subTitle" idx="1"/>
          </p:nvPr>
        </p:nvSpPr>
        <p:spPr>
          <a:xfrm>
            <a:off x="5938438" y="1716414"/>
            <a:ext cx="5197721" cy="4158246"/>
          </a:xfrm>
        </p:spPr>
        <p:txBody>
          <a:bodyPr anchor="t"/>
          <a:lstStyle/>
          <a:p>
            <a:pPr algn="just">
              <a:lnSpc>
                <a:spcPct val="100000"/>
              </a:lnSpc>
              <a:spcBef>
                <a:spcPts val="0"/>
              </a:spcBef>
            </a:pPr>
            <a:r>
              <a:rPr lang="lv-LV" sz="1600" dirty="0">
                <a:solidFill>
                  <a:srgbClr val="4B5C24"/>
                </a:solidFill>
              </a:rPr>
              <a:t>Salenieki dārzeņus tradicionāli audzēja atdalītos lauciņos, kur gadu gaitā iegūtā pieredze rādīja, kāda kultūra labāk iedzīvojas konkrētajā vietā, piemēram, vai labāk aug sīpoli vai burkāni. Agrajiem kartupeļiem gan vieta tika regulāri mainīta. Dārzeņiem paredzēto platību mēsloja ar kūtsmēsliem divas reizes gadā - rudenī un pavasarī, zemi ara un ecēja. Trīs reizes uzara ar spīļarklu, tad trīs reizes ar "slotiņu", lai iztīrītu vagas. Ar dobju jeb "gultu" metamo lāpstu izmeta vagas, veidoja dobes ("gultas") grābekļa siekstas platumā - 50 līdz 60 centimetru platas un 40 centimetru augstas. Šādi sagatavotas, iemēslotas augstas dobes labi sasila saulē un deva agru ražu. Dobē vienlaikus sēja un stādīja vairāku veidu dārzeņus: gar malu sīpolus, vidū rindu pētersīļu, tad burkānus un atkal pētersīļus.</a:t>
            </a:r>
            <a:endParaRPr lang="en-US" sz="1600" dirty="0">
              <a:solidFill>
                <a:srgbClr val="4B5C24"/>
              </a:solidFill>
            </a:endParaRPr>
          </a:p>
        </p:txBody>
      </p:sp>
      <p:sp>
        <p:nvSpPr>
          <p:cNvPr id="14" name="TextBox 6">
            <a:extLst>
              <a:ext uri="{FF2B5EF4-FFF2-40B4-BE49-F238E27FC236}">
                <a16:creationId xmlns:a16="http://schemas.microsoft.com/office/drawing/2014/main" id="{7AE7DEBB-FF97-A3BF-F064-498B225F5A51}"/>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FAA90B2A-A3DF-632C-CA1A-74034C35ABE0}"/>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2BC4ED3A-78F3-B449-B646-DCF24D7AFFC3}"/>
              </a:ext>
            </a:extLst>
          </p:cNvPr>
          <p:cNvSpPr txBox="1"/>
          <p:nvPr/>
        </p:nvSpPr>
        <p:spPr>
          <a:xfrm>
            <a:off x="7825142" y="5796398"/>
            <a:ext cx="3342776" cy="253916"/>
          </a:xfrm>
          <a:prstGeom prst="rect">
            <a:avLst/>
          </a:prstGeom>
          <a:noFill/>
        </p:spPr>
        <p:txBody>
          <a:bodyPr wrap="square" rtlCol="0">
            <a:spAutoFit/>
          </a:bodyPr>
          <a:lstStyle/>
          <a:p>
            <a:pPr algn="r"/>
            <a:r>
              <a:rPr lang="lv-LV" sz="1050" dirty="0">
                <a:solidFill>
                  <a:srgbClr val="4B5C24"/>
                </a:solidFill>
              </a:rPr>
              <a:t>Informācija no: Leģendas (Septembris, 2024)</a:t>
            </a:r>
          </a:p>
        </p:txBody>
      </p:sp>
      <p:sp>
        <p:nvSpPr>
          <p:cNvPr id="11" name="TextBox 10">
            <a:extLst>
              <a:ext uri="{FF2B5EF4-FFF2-40B4-BE49-F238E27FC236}">
                <a16:creationId xmlns:a16="http://schemas.microsoft.com/office/drawing/2014/main" id="{DB44CA74-AF88-0792-6274-1329C4DA417F}"/>
              </a:ext>
            </a:extLst>
          </p:cNvPr>
          <p:cNvSpPr txBox="1"/>
          <p:nvPr/>
        </p:nvSpPr>
        <p:spPr>
          <a:xfrm>
            <a:off x="275688" y="5262305"/>
            <a:ext cx="3031506" cy="577081"/>
          </a:xfrm>
          <a:prstGeom prst="rect">
            <a:avLst/>
          </a:prstGeom>
          <a:noFill/>
        </p:spPr>
        <p:txBody>
          <a:bodyPr wrap="square" rtlCol="0">
            <a:spAutoFit/>
          </a:bodyPr>
          <a:lstStyle/>
          <a:p>
            <a:r>
              <a:rPr lang="lv-LV" sz="1050" dirty="0">
                <a:solidFill>
                  <a:srgbClr val="B9D2FF"/>
                </a:solidFill>
              </a:rPr>
              <a:t>Dārzeņu sagatavošana vešanai uz tirgu. „Speru” saimniecība (20. gs. 30. gadi). </a:t>
            </a:r>
          </a:p>
          <a:p>
            <a:r>
              <a:rPr lang="pt-BR" sz="1050" dirty="0">
                <a:solidFill>
                  <a:srgbClr val="B9D2FF"/>
                </a:solidFill>
              </a:rPr>
              <a:t>Foto </a:t>
            </a:r>
            <a:r>
              <a:rPr lang="lv-LV" sz="1050" dirty="0">
                <a:solidFill>
                  <a:srgbClr val="B9D2FF"/>
                </a:solidFill>
              </a:rPr>
              <a:t>no Jūrmalas muzeja krājuma.</a:t>
            </a:r>
          </a:p>
        </p:txBody>
      </p:sp>
      <p:sp>
        <p:nvSpPr>
          <p:cNvPr id="5" name="TextBox 4">
            <a:extLst>
              <a:ext uri="{FF2B5EF4-FFF2-40B4-BE49-F238E27FC236}">
                <a16:creationId xmlns:a16="http://schemas.microsoft.com/office/drawing/2014/main" id="{6EC2C46E-4F70-9133-947C-CF4E0C2196DF}"/>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pic>
        <p:nvPicPr>
          <p:cNvPr id="9" name="Attēls 8">
            <a:extLst>
              <a:ext uri="{FF2B5EF4-FFF2-40B4-BE49-F238E27FC236}">
                <a16:creationId xmlns:a16="http://schemas.microsoft.com/office/drawing/2014/main" id="{FD9505C5-33D3-564A-966D-47E72C3E5F4A}"/>
              </a:ext>
            </a:extLst>
          </p:cNvPr>
          <p:cNvPicPr>
            <a:picLocks noChangeAspect="1"/>
          </p:cNvPicPr>
          <p:nvPr/>
        </p:nvPicPr>
        <p:blipFill>
          <a:blip r:embed="rId4"/>
          <a:stretch>
            <a:fillRect/>
          </a:stretch>
        </p:blipFill>
        <p:spPr>
          <a:xfrm>
            <a:off x="275688" y="1604097"/>
            <a:ext cx="5563872" cy="3649805"/>
          </a:xfrm>
          <a:prstGeom prst="rect">
            <a:avLst/>
          </a:prstGeom>
        </p:spPr>
      </p:pic>
    </p:spTree>
    <p:extLst>
      <p:ext uri="{BB962C8B-B14F-4D97-AF65-F5344CB8AC3E}">
        <p14:creationId xmlns:p14="http://schemas.microsoft.com/office/powerpoint/2010/main" val="281342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00290-95FF-8CBE-A13B-1ACFC1787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EC115-A69C-895D-5922-5624BEC0AEED}"/>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54A9048D-394F-73E0-DC70-AE4392C134F7}"/>
              </a:ext>
            </a:extLst>
          </p:cNvPr>
          <p:cNvSpPr>
            <a:spLocks noGrp="1"/>
          </p:cNvSpPr>
          <p:nvPr>
            <p:ph type="subTitle" idx="1"/>
          </p:nvPr>
        </p:nvSpPr>
        <p:spPr>
          <a:xfrm>
            <a:off x="5938438" y="1716414"/>
            <a:ext cx="5197721" cy="4158246"/>
          </a:xfrm>
        </p:spPr>
        <p:txBody>
          <a:bodyPr anchor="t"/>
          <a:lstStyle/>
          <a:p>
            <a:pPr algn="just">
              <a:lnSpc>
                <a:spcPct val="100000"/>
              </a:lnSpc>
              <a:spcBef>
                <a:spcPts val="0"/>
              </a:spcBef>
            </a:pPr>
            <a:r>
              <a:rPr lang="lv-LV" sz="1600" noProof="0" dirty="0">
                <a:solidFill>
                  <a:srgbClr val="4B5C24"/>
                </a:solidFill>
              </a:rPr>
              <a:t>Sēklas </a:t>
            </a:r>
            <a:r>
              <a:rPr lang="lv-LV" sz="1600" noProof="0" dirty="0" err="1">
                <a:solidFill>
                  <a:srgbClr val="4B5C24"/>
                </a:solidFill>
              </a:rPr>
              <a:t>salenieki</a:t>
            </a:r>
            <a:r>
              <a:rPr lang="lv-LV" sz="1600" noProof="0" dirty="0">
                <a:solidFill>
                  <a:srgbClr val="4B5C24"/>
                </a:solidFill>
              </a:rPr>
              <a:t> pirka Rīgā. 30. gados iecienīts bija Friča Lasmaņa sēklu veikals Rīgā, kas atradās Brīvības un Merķeļa ielas stūrī. Lasmanis lielāko daļu sēklu pasūtīja no Holandes, tās bija ar garantiju, un pircēji vienmēr gandarīti. Viņa veikalā bija pieejams arī sēklu katalogs ar cenrādi. Dārzeņu stādus </a:t>
            </a:r>
            <a:r>
              <a:rPr lang="lv-LV" sz="1600" noProof="0" dirty="0" err="1">
                <a:solidFill>
                  <a:srgbClr val="4B5C24"/>
                </a:solidFill>
              </a:rPr>
              <a:t>salenieki</a:t>
            </a:r>
            <a:r>
              <a:rPr lang="lv-LV" sz="1600" noProof="0" dirty="0">
                <a:solidFill>
                  <a:srgbClr val="4B5C24"/>
                </a:solidFill>
              </a:rPr>
              <a:t> izaudzēja paši. Lai pārnestu dārzeņus no lauka uz mājām, izmantoja no klūgām </a:t>
            </a:r>
            <a:r>
              <a:rPr lang="lv-LV" sz="1600" dirty="0">
                <a:solidFill>
                  <a:srgbClr val="4B5C24"/>
                </a:solidFill>
              </a:rPr>
              <a:t>p</a:t>
            </a:r>
            <a:r>
              <a:rPr lang="lv-LV" sz="1600" noProof="0" dirty="0" err="1">
                <a:solidFill>
                  <a:srgbClr val="4B5C24"/>
                </a:solidFill>
              </a:rPr>
              <a:t>ītus</a:t>
            </a:r>
            <a:r>
              <a:rPr lang="lv-LV" sz="1600" noProof="0" dirty="0">
                <a:solidFill>
                  <a:srgbClr val="4B5C24"/>
                </a:solidFill>
              </a:rPr>
              <a:t> lielus grozus, ko Salā dēvēja par </a:t>
            </a:r>
            <a:r>
              <a:rPr lang="lv-LV" sz="1600" dirty="0">
                <a:solidFill>
                  <a:srgbClr val="4B5C24"/>
                </a:solidFill>
              </a:rPr>
              <a:t>ve</a:t>
            </a:r>
            <a:r>
              <a:rPr lang="lv-LV" sz="1600" noProof="0" dirty="0" err="1">
                <a:solidFill>
                  <a:srgbClr val="4B5C24"/>
                </a:solidFill>
              </a:rPr>
              <a:t>žiem</a:t>
            </a:r>
            <a:r>
              <a:rPr lang="lv-LV" sz="1600" noProof="0" dirty="0">
                <a:solidFill>
                  <a:srgbClr val="4B5C24"/>
                </a:solidFill>
              </a:rPr>
              <a:t>. </a:t>
            </a:r>
            <a:r>
              <a:rPr lang="lv-LV" sz="1600" noProof="0" dirty="0" err="1">
                <a:solidFill>
                  <a:srgbClr val="4B5C24"/>
                </a:solidFill>
              </a:rPr>
              <a:t>Veži</a:t>
            </a:r>
            <a:r>
              <a:rPr lang="lv-LV" sz="1600" noProof="0" dirty="0">
                <a:solidFill>
                  <a:srgbClr val="4B5C24"/>
                </a:solidFill>
              </a:rPr>
              <a:t> bija ap metru augsti, nošķelta konusa formā, ar diviem rokturiem augšmalā. </a:t>
            </a:r>
            <a:r>
              <a:rPr lang="lv-LV" sz="1600" noProof="0" dirty="0" err="1">
                <a:solidFill>
                  <a:srgbClr val="4B5C24"/>
                </a:solidFill>
              </a:rPr>
              <a:t>Vežos</a:t>
            </a:r>
            <a:r>
              <a:rPr lang="lv-LV" sz="1600" noProof="0" dirty="0">
                <a:solidFill>
                  <a:srgbClr val="4B5C24"/>
                </a:solidFill>
              </a:rPr>
              <a:t> uz tirgu veda arī ziedkāpostus, salātus, rutkus, sīpolus. Tos pina amatnieks - grozu pinējs, kurš vēlāk apbraukāja zemnieku saimniecības un pārdeva savus darinājumus. Īpaši izturīgi bijuši </a:t>
            </a:r>
            <a:r>
              <a:rPr lang="lv-LV" sz="1600" noProof="0" dirty="0" err="1">
                <a:solidFill>
                  <a:srgbClr val="4B5C24"/>
                </a:solidFill>
              </a:rPr>
              <a:t>veži</a:t>
            </a:r>
            <a:r>
              <a:rPr lang="lv-LV" sz="1600" noProof="0" dirty="0">
                <a:solidFill>
                  <a:srgbClr val="4B5C24"/>
                </a:solidFill>
              </a:rPr>
              <a:t> no plēstu kadiķu klūgām.</a:t>
            </a:r>
          </a:p>
        </p:txBody>
      </p:sp>
      <p:sp>
        <p:nvSpPr>
          <p:cNvPr id="14" name="TextBox 6">
            <a:extLst>
              <a:ext uri="{FF2B5EF4-FFF2-40B4-BE49-F238E27FC236}">
                <a16:creationId xmlns:a16="http://schemas.microsoft.com/office/drawing/2014/main" id="{B19D55B2-9F3D-A2AC-1BDA-38219F4D98F2}"/>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229DB6B8-1540-2EE3-2D2F-8028505B5ED3}"/>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18BDB16D-9D64-7776-7C1D-0E2EE10E2FC2}"/>
              </a:ext>
            </a:extLst>
          </p:cNvPr>
          <p:cNvSpPr txBox="1"/>
          <p:nvPr/>
        </p:nvSpPr>
        <p:spPr>
          <a:xfrm>
            <a:off x="8763513" y="5796398"/>
            <a:ext cx="3342776" cy="253916"/>
          </a:xfrm>
          <a:prstGeom prst="rect">
            <a:avLst/>
          </a:prstGeom>
          <a:noFill/>
        </p:spPr>
        <p:txBody>
          <a:bodyPr wrap="square" rtlCol="0">
            <a:spAutoFit/>
          </a:bodyPr>
          <a:lstStyle/>
          <a:p>
            <a:pPr algn="r"/>
            <a:r>
              <a:rPr lang="lv-LV" sz="1050" dirty="0">
                <a:solidFill>
                  <a:srgbClr val="4B5C24"/>
                </a:solidFill>
              </a:rPr>
              <a:t>Informācija no: Leģendas (Septembris, 2024)</a:t>
            </a:r>
          </a:p>
        </p:txBody>
      </p:sp>
      <p:sp>
        <p:nvSpPr>
          <p:cNvPr id="11" name="TextBox 10">
            <a:extLst>
              <a:ext uri="{FF2B5EF4-FFF2-40B4-BE49-F238E27FC236}">
                <a16:creationId xmlns:a16="http://schemas.microsoft.com/office/drawing/2014/main" id="{E14AEB99-27D5-BC38-A1C6-0506194E6E57}"/>
              </a:ext>
            </a:extLst>
          </p:cNvPr>
          <p:cNvSpPr txBox="1"/>
          <p:nvPr/>
        </p:nvSpPr>
        <p:spPr>
          <a:xfrm>
            <a:off x="565782" y="5749338"/>
            <a:ext cx="3257066" cy="738664"/>
          </a:xfrm>
          <a:prstGeom prst="rect">
            <a:avLst/>
          </a:prstGeom>
          <a:noFill/>
        </p:spPr>
        <p:txBody>
          <a:bodyPr wrap="square" rtlCol="0">
            <a:spAutoFit/>
          </a:bodyPr>
          <a:lstStyle/>
          <a:p>
            <a:r>
              <a:rPr lang="lv-LV" sz="1050" dirty="0">
                <a:solidFill>
                  <a:srgbClr val="B9D2FF"/>
                </a:solidFill>
              </a:rPr>
              <a:t>F. Lasmaņa firmas sēklu katalogs (1905).</a:t>
            </a:r>
          </a:p>
          <a:p>
            <a:r>
              <a:rPr lang="lv-LV" sz="1050" dirty="0">
                <a:solidFill>
                  <a:srgbClr val="B9D2FF"/>
                </a:solidFill>
              </a:rPr>
              <a:t>Foto: Gvido </a:t>
            </a:r>
            <a:r>
              <a:rPr lang="lv-LV" sz="1050" dirty="0" err="1">
                <a:solidFill>
                  <a:srgbClr val="B9D2FF"/>
                </a:solidFill>
              </a:rPr>
              <a:t>Kajons</a:t>
            </a:r>
            <a:endParaRPr lang="lv-LV" sz="1050" dirty="0">
              <a:solidFill>
                <a:srgbClr val="B9D2FF"/>
              </a:solidFill>
            </a:endParaRPr>
          </a:p>
          <a:p>
            <a:r>
              <a:rPr lang="lv-LV" sz="1050" dirty="0">
                <a:solidFill>
                  <a:srgbClr val="B9D2FF"/>
                </a:solidFill>
              </a:rPr>
              <a:t>No muzeja "Rīgas Jūgendstila centrs" krājuma.</a:t>
            </a:r>
          </a:p>
        </p:txBody>
      </p:sp>
      <p:sp>
        <p:nvSpPr>
          <p:cNvPr id="5" name="TextBox 4">
            <a:extLst>
              <a:ext uri="{FF2B5EF4-FFF2-40B4-BE49-F238E27FC236}">
                <a16:creationId xmlns:a16="http://schemas.microsoft.com/office/drawing/2014/main" id="{C5AE400C-7F99-27FB-DC8B-7C7485F5F6B5}"/>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pic>
        <p:nvPicPr>
          <p:cNvPr id="1026" name="Picture 2">
            <a:extLst>
              <a:ext uri="{FF2B5EF4-FFF2-40B4-BE49-F238E27FC236}">
                <a16:creationId xmlns:a16="http://schemas.microsoft.com/office/drawing/2014/main" id="{9933EB39-99B3-DDE4-C1FA-162D9C3D0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38" y="729103"/>
            <a:ext cx="3938328" cy="502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501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75F8C-9811-8D80-8CAF-71AE63F0A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3EFB2-02FC-5DFC-4173-FD2412CD0089}"/>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413D9478-B9F4-C611-6B98-CC11ED6832E9}"/>
              </a:ext>
            </a:extLst>
          </p:cNvPr>
          <p:cNvSpPr>
            <a:spLocks noGrp="1"/>
          </p:cNvSpPr>
          <p:nvPr>
            <p:ph type="subTitle" idx="1"/>
          </p:nvPr>
        </p:nvSpPr>
        <p:spPr>
          <a:xfrm>
            <a:off x="5938438" y="1716414"/>
            <a:ext cx="5197721" cy="4158246"/>
          </a:xfrm>
        </p:spPr>
        <p:txBody>
          <a:bodyPr anchor="t"/>
          <a:lstStyle/>
          <a:p>
            <a:pPr algn="just">
              <a:lnSpc>
                <a:spcPct val="100000"/>
              </a:lnSpc>
              <a:spcBef>
                <a:spcPts val="0"/>
              </a:spcBef>
            </a:pPr>
            <a:r>
              <a:rPr lang="lv-LV" sz="1600" dirty="0">
                <a:solidFill>
                  <a:srgbClr val="4B5C24"/>
                </a:solidFill>
              </a:rPr>
              <a:t>Vietējie iedzīvotāji māju griestos iedzina speciālus āķus, pie kuriem karināja sīpolu virtenes, lai saglabātu sēklas sīpolus nākamajai ražai. Vasarā tirgū pārdeva sīpolus ar visiem lokiem, uz rudens pusi - jau sausu produkciju. Labās tirgus dienās varēja pārdot pat veselu vezumu sīpolu vienā reizē! Sēklai parasti atstāja ap tonnu sīpolu, ko turēja siltumā, sapītus pīnēs. Retāk izmantoja maisus, jo tā sīpoli sliktāk saglabājas. Ja sēklas sīpols bija konusveida, tas deva četrus jaunus sīpolus, ja bija apaļš vai plakanāks - desmit līdz 12 jaunu sīpolu. Salā izsenis tika audzēti tā dēvētie </a:t>
            </a:r>
            <a:r>
              <a:rPr lang="lv-LV" sz="1600" dirty="0" err="1">
                <a:solidFill>
                  <a:srgbClr val="4B5C24"/>
                </a:solidFill>
              </a:rPr>
              <a:t>Cītavas</a:t>
            </a:r>
            <a:r>
              <a:rPr lang="lv-LV" sz="1600" dirty="0">
                <a:solidFill>
                  <a:srgbClr val="4B5C24"/>
                </a:solidFill>
              </a:rPr>
              <a:t> sīpoli. 1937. gada laikraksta </a:t>
            </a:r>
            <a:r>
              <a:rPr lang="lv-LV" sz="1600" i="1" dirty="0">
                <a:solidFill>
                  <a:srgbClr val="4B5C24"/>
                </a:solidFill>
              </a:rPr>
              <a:t>Brīvā Zeme </a:t>
            </a:r>
            <a:r>
              <a:rPr lang="lv-LV" sz="1600" dirty="0">
                <a:solidFill>
                  <a:srgbClr val="4B5C24"/>
                </a:solidFill>
              </a:rPr>
              <a:t>teikts: "Priekš Rīgas un Rīgas Jūrmalas pilsētām liela nozīme Salas pagastam, kas ļoti intensīvi ražo dažādus dārzājus un atgādina ar saviem sīpolu laukiem Holandi. Atsevišķi saimnieki ražo līdz 7000 kg."</a:t>
            </a:r>
            <a:endParaRPr lang="en-US" sz="1600" dirty="0">
              <a:solidFill>
                <a:srgbClr val="4B5C24"/>
              </a:solidFill>
            </a:endParaRPr>
          </a:p>
        </p:txBody>
      </p:sp>
      <p:sp>
        <p:nvSpPr>
          <p:cNvPr id="14" name="TextBox 6">
            <a:extLst>
              <a:ext uri="{FF2B5EF4-FFF2-40B4-BE49-F238E27FC236}">
                <a16:creationId xmlns:a16="http://schemas.microsoft.com/office/drawing/2014/main" id="{674BC2BC-09C3-8D52-F4E5-57C37AE7468A}"/>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00DCA84B-F4C0-7E68-6729-9CECBBC3FA36}"/>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63EF3381-4009-4E95-68A2-3120BD30F642}"/>
              </a:ext>
            </a:extLst>
          </p:cNvPr>
          <p:cNvSpPr txBox="1"/>
          <p:nvPr/>
        </p:nvSpPr>
        <p:spPr>
          <a:xfrm>
            <a:off x="8763513" y="5796398"/>
            <a:ext cx="3342776" cy="253916"/>
          </a:xfrm>
          <a:prstGeom prst="rect">
            <a:avLst/>
          </a:prstGeom>
          <a:noFill/>
        </p:spPr>
        <p:txBody>
          <a:bodyPr wrap="square" rtlCol="0">
            <a:spAutoFit/>
          </a:bodyPr>
          <a:lstStyle/>
          <a:p>
            <a:pPr algn="r"/>
            <a:r>
              <a:rPr lang="lv-LV" sz="1050" dirty="0">
                <a:solidFill>
                  <a:srgbClr val="4B5C24"/>
                </a:solidFill>
              </a:rPr>
              <a:t>Informācija no: Leģendas (Septembris, 2024)</a:t>
            </a:r>
          </a:p>
        </p:txBody>
      </p:sp>
      <p:sp>
        <p:nvSpPr>
          <p:cNvPr id="11" name="TextBox 10">
            <a:extLst>
              <a:ext uri="{FF2B5EF4-FFF2-40B4-BE49-F238E27FC236}">
                <a16:creationId xmlns:a16="http://schemas.microsoft.com/office/drawing/2014/main" id="{2358815D-49D8-D136-22B1-2A3799B74581}"/>
              </a:ext>
            </a:extLst>
          </p:cNvPr>
          <p:cNvSpPr txBox="1"/>
          <p:nvPr/>
        </p:nvSpPr>
        <p:spPr>
          <a:xfrm>
            <a:off x="117670" y="5219316"/>
            <a:ext cx="3306759" cy="577081"/>
          </a:xfrm>
          <a:prstGeom prst="rect">
            <a:avLst/>
          </a:prstGeom>
          <a:noFill/>
        </p:spPr>
        <p:txBody>
          <a:bodyPr wrap="square" rtlCol="0">
            <a:spAutoFit/>
          </a:bodyPr>
          <a:lstStyle/>
          <a:p>
            <a:r>
              <a:rPr lang="lv-LV" sz="1050" dirty="0">
                <a:solidFill>
                  <a:srgbClr val="B9D2FF"/>
                </a:solidFill>
              </a:rPr>
              <a:t>Sēklas sīpolu vēršana uz stiepļu turētājiem Salas pagasta „</a:t>
            </a:r>
            <a:r>
              <a:rPr lang="lv-LV" sz="1050" dirty="0" err="1">
                <a:solidFill>
                  <a:srgbClr val="B9D2FF"/>
                </a:solidFill>
              </a:rPr>
              <a:t>Čimalās</a:t>
            </a:r>
            <a:r>
              <a:rPr lang="lv-LV" sz="1050" dirty="0">
                <a:solidFill>
                  <a:srgbClr val="B9D2FF"/>
                </a:solidFill>
              </a:rPr>
              <a:t>” (1947).</a:t>
            </a:r>
          </a:p>
          <a:p>
            <a:r>
              <a:rPr lang="pt-BR" sz="1050" dirty="0">
                <a:solidFill>
                  <a:srgbClr val="B9D2FF"/>
                </a:solidFill>
              </a:rPr>
              <a:t>Foto no </a:t>
            </a:r>
            <a:r>
              <a:rPr lang="lv-LV" sz="1050" dirty="0">
                <a:solidFill>
                  <a:srgbClr val="B9D2FF"/>
                </a:solidFill>
              </a:rPr>
              <a:t>Jūrmalas muzeja krājuma.</a:t>
            </a:r>
          </a:p>
        </p:txBody>
      </p:sp>
      <p:sp>
        <p:nvSpPr>
          <p:cNvPr id="5" name="TextBox 4">
            <a:extLst>
              <a:ext uri="{FF2B5EF4-FFF2-40B4-BE49-F238E27FC236}">
                <a16:creationId xmlns:a16="http://schemas.microsoft.com/office/drawing/2014/main" id="{DFA52315-5742-7599-2F20-0D098823EE1F}"/>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pic>
        <p:nvPicPr>
          <p:cNvPr id="7" name="Attēls 6">
            <a:extLst>
              <a:ext uri="{FF2B5EF4-FFF2-40B4-BE49-F238E27FC236}">
                <a16:creationId xmlns:a16="http://schemas.microsoft.com/office/drawing/2014/main" id="{4D3D7893-904D-B217-3ED6-E261DFAB51C0}"/>
              </a:ext>
            </a:extLst>
          </p:cNvPr>
          <p:cNvPicPr>
            <a:picLocks noChangeAspect="1"/>
          </p:cNvPicPr>
          <p:nvPr/>
        </p:nvPicPr>
        <p:blipFill>
          <a:blip r:embed="rId4"/>
          <a:stretch>
            <a:fillRect/>
          </a:stretch>
        </p:blipFill>
        <p:spPr>
          <a:xfrm>
            <a:off x="203380" y="2070780"/>
            <a:ext cx="5653406" cy="3122383"/>
          </a:xfrm>
          <a:prstGeom prst="rect">
            <a:avLst/>
          </a:prstGeom>
        </p:spPr>
      </p:pic>
    </p:spTree>
    <p:extLst>
      <p:ext uri="{BB962C8B-B14F-4D97-AF65-F5344CB8AC3E}">
        <p14:creationId xmlns:p14="http://schemas.microsoft.com/office/powerpoint/2010/main" val="139882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19A1-4134-930A-FDDC-16AE229FA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D876B-B51F-3C54-E265-883F0AB411AE}"/>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73F13CEA-3A8C-AAE2-25D7-FA84851C7689}"/>
              </a:ext>
            </a:extLst>
          </p:cNvPr>
          <p:cNvSpPr>
            <a:spLocks noGrp="1"/>
          </p:cNvSpPr>
          <p:nvPr>
            <p:ph type="subTitle" idx="1"/>
          </p:nvPr>
        </p:nvSpPr>
        <p:spPr>
          <a:xfrm>
            <a:off x="5938438" y="1716414"/>
            <a:ext cx="5197721" cy="4158246"/>
          </a:xfrm>
        </p:spPr>
        <p:txBody>
          <a:bodyPr anchor="t"/>
          <a:lstStyle/>
          <a:p>
            <a:pPr algn="just">
              <a:lnSpc>
                <a:spcPct val="100000"/>
              </a:lnSpc>
              <a:spcBef>
                <a:spcPts val="0"/>
              </a:spcBef>
            </a:pPr>
            <a:r>
              <a:rPr lang="lv-LV" dirty="0">
                <a:solidFill>
                  <a:srgbClr val="4B5C24"/>
                </a:solidFill>
              </a:rPr>
              <a:t>Kad līdz ar padomju okupāciju 1948. gadā Salas pagastā izveidoja kolhozu </a:t>
            </a:r>
            <a:r>
              <a:rPr lang="lv-LV" i="1" dirty="0">
                <a:solidFill>
                  <a:srgbClr val="4B5C24"/>
                </a:solidFill>
              </a:rPr>
              <a:t>Padomju Latvija</a:t>
            </a:r>
            <a:r>
              <a:rPr lang="lv-LV" dirty="0">
                <a:solidFill>
                  <a:srgbClr val="4B5C24"/>
                </a:solidFill>
              </a:rPr>
              <a:t>, sīpoli vairs nešķita ne īpaši, ne svarīgi. Kolhozs ražoja metāla birstes, nosusināja purvainās vietas, vēlāk, 80. gados, sāka ražot kartupeļu čipsus no ievestām kartupeļu šķirnēm, jo vietējās čipsiem nebija piemērotas. Sīpoli palika atmiņās, nosaukumos un vecās fotogrāfijās. Seno saimniecību ēkās </a:t>
            </a:r>
            <a:r>
              <a:rPr lang="lv-LV" dirty="0" err="1">
                <a:solidFill>
                  <a:srgbClr val="4B5C24"/>
                </a:solidFill>
              </a:rPr>
              <a:t>Sīpolciemā</a:t>
            </a:r>
            <a:r>
              <a:rPr lang="lv-LV" dirty="0">
                <a:solidFill>
                  <a:srgbClr val="4B5C24"/>
                </a:solidFill>
              </a:rPr>
              <a:t>, </a:t>
            </a:r>
            <a:r>
              <a:rPr lang="lv-LV" dirty="0" err="1">
                <a:solidFill>
                  <a:srgbClr val="4B5C24"/>
                </a:solidFill>
              </a:rPr>
              <a:t>Pērnciemā</a:t>
            </a:r>
            <a:r>
              <a:rPr lang="lv-LV" dirty="0">
                <a:solidFill>
                  <a:srgbClr val="4B5C24"/>
                </a:solidFill>
              </a:rPr>
              <a:t>, </a:t>
            </a:r>
            <a:r>
              <a:rPr lang="lv-LV" dirty="0" err="1">
                <a:solidFill>
                  <a:srgbClr val="4B5C24"/>
                </a:solidFill>
              </a:rPr>
              <a:t>Gātciemā</a:t>
            </a:r>
            <a:r>
              <a:rPr lang="lv-LV" dirty="0">
                <a:solidFill>
                  <a:srgbClr val="4B5C24"/>
                </a:solidFill>
              </a:rPr>
              <a:t> un </a:t>
            </a:r>
            <a:r>
              <a:rPr lang="lv-LV" dirty="0" err="1">
                <a:solidFill>
                  <a:srgbClr val="4B5C24"/>
                </a:solidFill>
              </a:rPr>
              <a:t>Straupciemā</a:t>
            </a:r>
            <a:r>
              <a:rPr lang="lv-LV" dirty="0">
                <a:solidFill>
                  <a:srgbClr val="4B5C24"/>
                </a:solidFill>
              </a:rPr>
              <a:t> dažviet saglabājušies āķi griestos - atmiņa no tiem laikiem, kad tur apžuva un gozējās sīpolu virtenes.</a:t>
            </a:r>
            <a:endParaRPr lang="en-US" dirty="0">
              <a:solidFill>
                <a:srgbClr val="4B5C24"/>
              </a:solidFill>
            </a:endParaRPr>
          </a:p>
        </p:txBody>
      </p:sp>
      <p:sp>
        <p:nvSpPr>
          <p:cNvPr id="14" name="TextBox 6">
            <a:extLst>
              <a:ext uri="{FF2B5EF4-FFF2-40B4-BE49-F238E27FC236}">
                <a16:creationId xmlns:a16="http://schemas.microsoft.com/office/drawing/2014/main" id="{6406251A-CB9F-767A-7FD4-B75C5E71917E}"/>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77748587-B461-A844-A504-D952C924002C}"/>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59BD9059-C045-6BCF-9FD8-EB5EFE066AB2}"/>
              </a:ext>
            </a:extLst>
          </p:cNvPr>
          <p:cNvSpPr txBox="1"/>
          <p:nvPr/>
        </p:nvSpPr>
        <p:spPr>
          <a:xfrm>
            <a:off x="8763513" y="5796398"/>
            <a:ext cx="3342776" cy="253916"/>
          </a:xfrm>
          <a:prstGeom prst="rect">
            <a:avLst/>
          </a:prstGeom>
          <a:noFill/>
        </p:spPr>
        <p:txBody>
          <a:bodyPr wrap="square" rtlCol="0">
            <a:spAutoFit/>
          </a:bodyPr>
          <a:lstStyle/>
          <a:p>
            <a:pPr algn="r"/>
            <a:r>
              <a:rPr lang="lv-LV" sz="1050" dirty="0">
                <a:solidFill>
                  <a:srgbClr val="4B5C24"/>
                </a:solidFill>
              </a:rPr>
              <a:t>Informācija no: Leģendas (Septembris, 2024)</a:t>
            </a:r>
          </a:p>
        </p:txBody>
      </p:sp>
      <p:sp>
        <p:nvSpPr>
          <p:cNvPr id="11" name="TextBox 10">
            <a:extLst>
              <a:ext uri="{FF2B5EF4-FFF2-40B4-BE49-F238E27FC236}">
                <a16:creationId xmlns:a16="http://schemas.microsoft.com/office/drawing/2014/main" id="{A959EC47-F6D2-D67B-4ED8-5319AD5241A8}"/>
              </a:ext>
            </a:extLst>
          </p:cNvPr>
          <p:cNvSpPr txBox="1"/>
          <p:nvPr/>
        </p:nvSpPr>
        <p:spPr>
          <a:xfrm>
            <a:off x="361656" y="5657877"/>
            <a:ext cx="2981121" cy="738664"/>
          </a:xfrm>
          <a:prstGeom prst="rect">
            <a:avLst/>
          </a:prstGeom>
          <a:noFill/>
        </p:spPr>
        <p:txBody>
          <a:bodyPr wrap="square" rtlCol="0">
            <a:spAutoFit/>
          </a:bodyPr>
          <a:lstStyle/>
          <a:p>
            <a:r>
              <a:rPr lang="lv-LV" sz="1050" dirty="0">
                <a:solidFill>
                  <a:srgbClr val="B9D2FF"/>
                </a:solidFill>
              </a:rPr>
              <a:t>Kolhoza „Padomju Latvija” slaucējas ceļā uz biešu lauku (1953).</a:t>
            </a:r>
          </a:p>
          <a:p>
            <a:r>
              <a:rPr lang="pt-BR" sz="1050" dirty="0">
                <a:solidFill>
                  <a:srgbClr val="B9D2FF"/>
                </a:solidFill>
              </a:rPr>
              <a:t>Foto no </a:t>
            </a:r>
            <a:r>
              <a:rPr lang="lv-LV" sz="1050" dirty="0">
                <a:solidFill>
                  <a:srgbClr val="B9D2FF"/>
                </a:solidFill>
              </a:rPr>
              <a:t>Jūrmalas muzeja krājuma.</a:t>
            </a:r>
          </a:p>
          <a:p>
            <a:endParaRPr lang="lv-LV" sz="1050" dirty="0">
              <a:solidFill>
                <a:srgbClr val="B9D2FF"/>
              </a:solidFill>
            </a:endParaRPr>
          </a:p>
        </p:txBody>
      </p:sp>
      <p:sp>
        <p:nvSpPr>
          <p:cNvPr id="5" name="TextBox 4">
            <a:extLst>
              <a:ext uri="{FF2B5EF4-FFF2-40B4-BE49-F238E27FC236}">
                <a16:creationId xmlns:a16="http://schemas.microsoft.com/office/drawing/2014/main" id="{6E269769-749F-3677-184E-427DA173438C}"/>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pic>
        <p:nvPicPr>
          <p:cNvPr id="7" name="Attēls 6">
            <a:extLst>
              <a:ext uri="{FF2B5EF4-FFF2-40B4-BE49-F238E27FC236}">
                <a16:creationId xmlns:a16="http://schemas.microsoft.com/office/drawing/2014/main" id="{1270A491-46A7-17E9-DDAB-DCC3FFC437E1}"/>
              </a:ext>
            </a:extLst>
          </p:cNvPr>
          <p:cNvPicPr>
            <a:picLocks noChangeAspect="1"/>
          </p:cNvPicPr>
          <p:nvPr/>
        </p:nvPicPr>
        <p:blipFill>
          <a:blip r:embed="rId4"/>
          <a:stretch>
            <a:fillRect/>
          </a:stretch>
        </p:blipFill>
        <p:spPr>
          <a:xfrm>
            <a:off x="433290" y="1716414"/>
            <a:ext cx="5196069" cy="3941463"/>
          </a:xfrm>
          <a:prstGeom prst="rect">
            <a:avLst/>
          </a:prstGeom>
        </p:spPr>
      </p:pic>
    </p:spTree>
    <p:extLst>
      <p:ext uri="{BB962C8B-B14F-4D97-AF65-F5344CB8AC3E}">
        <p14:creationId xmlns:p14="http://schemas.microsoft.com/office/powerpoint/2010/main" val="88704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6B951-03EC-4AF9-E4AA-E118B1D12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F4368-C5BE-DBB3-1B65-445E2EDFAD30}"/>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14" name="TextBox 6">
            <a:extLst>
              <a:ext uri="{FF2B5EF4-FFF2-40B4-BE49-F238E27FC236}">
                <a16:creationId xmlns:a16="http://schemas.microsoft.com/office/drawing/2014/main" id="{DE4F1FB8-BA82-9962-4FE0-48DFBA9E1BF4}"/>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31846743-AD9F-FC1E-0D54-7F90DFFD8468}"/>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11" name="TextBox 10">
            <a:extLst>
              <a:ext uri="{FF2B5EF4-FFF2-40B4-BE49-F238E27FC236}">
                <a16:creationId xmlns:a16="http://schemas.microsoft.com/office/drawing/2014/main" id="{042BA401-C114-7BB0-9257-98D47A089B36}"/>
              </a:ext>
            </a:extLst>
          </p:cNvPr>
          <p:cNvSpPr txBox="1"/>
          <p:nvPr/>
        </p:nvSpPr>
        <p:spPr>
          <a:xfrm>
            <a:off x="220788" y="6079599"/>
            <a:ext cx="1833283" cy="415498"/>
          </a:xfrm>
          <a:prstGeom prst="rect">
            <a:avLst/>
          </a:prstGeom>
          <a:noFill/>
        </p:spPr>
        <p:txBody>
          <a:bodyPr wrap="square" rtlCol="0">
            <a:spAutoFit/>
          </a:bodyPr>
          <a:lstStyle/>
          <a:p>
            <a:r>
              <a:rPr lang="lv-LV" sz="1050" dirty="0">
                <a:solidFill>
                  <a:srgbClr val="B9D2FF"/>
                </a:solidFill>
              </a:rPr>
              <a:t>Foto no marupe.lv</a:t>
            </a:r>
          </a:p>
          <a:p>
            <a:endParaRPr lang="lv-LV" sz="1050" dirty="0">
              <a:solidFill>
                <a:srgbClr val="B9D2FF"/>
              </a:solidFill>
            </a:endParaRPr>
          </a:p>
        </p:txBody>
      </p:sp>
      <p:pic>
        <p:nvPicPr>
          <p:cNvPr id="4" name="Picture 2" descr="Salas pagasta Sīpolu svētki">
            <a:extLst>
              <a:ext uri="{FF2B5EF4-FFF2-40B4-BE49-F238E27FC236}">
                <a16:creationId xmlns:a16="http://schemas.microsoft.com/office/drawing/2014/main" id="{543E70A4-D823-F3AA-B30C-7BF84F7C6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62" y="1794503"/>
            <a:ext cx="6427645" cy="4285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40C20B9-D30B-828A-BDEA-D00397A05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2965" y="302854"/>
            <a:ext cx="6121039" cy="3446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CBA34E-EDE9-54B0-E580-D3ADF8B74000}"/>
              </a:ext>
            </a:extLst>
          </p:cNvPr>
          <p:cNvSpPr txBox="1"/>
          <p:nvPr/>
        </p:nvSpPr>
        <p:spPr>
          <a:xfrm>
            <a:off x="10143838" y="3761134"/>
            <a:ext cx="1833283" cy="415498"/>
          </a:xfrm>
          <a:prstGeom prst="rect">
            <a:avLst/>
          </a:prstGeom>
          <a:noFill/>
        </p:spPr>
        <p:txBody>
          <a:bodyPr wrap="square" rtlCol="0">
            <a:spAutoFit/>
          </a:bodyPr>
          <a:lstStyle/>
          <a:p>
            <a:r>
              <a:rPr lang="lv-LV" sz="1050" dirty="0">
                <a:solidFill>
                  <a:srgbClr val="4B5C24"/>
                </a:solidFill>
              </a:rPr>
              <a:t>Foto no marupe.lv</a:t>
            </a:r>
          </a:p>
          <a:p>
            <a:endParaRPr lang="lv-LV" sz="1050" dirty="0">
              <a:solidFill>
                <a:srgbClr val="4B5C24"/>
              </a:solidFill>
            </a:endParaRPr>
          </a:p>
        </p:txBody>
      </p:sp>
      <p:sp>
        <p:nvSpPr>
          <p:cNvPr id="6" name="Title 1">
            <a:extLst>
              <a:ext uri="{FF2B5EF4-FFF2-40B4-BE49-F238E27FC236}">
                <a16:creationId xmlns:a16="http://schemas.microsoft.com/office/drawing/2014/main" id="{76079456-4304-1F0B-2166-622FC2923483}"/>
              </a:ext>
            </a:extLst>
          </p:cNvPr>
          <p:cNvSpPr txBox="1">
            <a:spLocks/>
          </p:cNvSpPr>
          <p:nvPr/>
        </p:nvSpPr>
        <p:spPr>
          <a:xfrm>
            <a:off x="3414478" y="6095322"/>
            <a:ext cx="5875925" cy="462913"/>
          </a:xfrm>
          <a:prstGeom prst="rect">
            <a:avLst/>
          </a:prstGeom>
        </p:spPr>
        <p:txBody>
          <a:bodyPr vert="horz" lIns="0" tIns="0" rIns="0" bIns="0" rtlCol="0" anchor="t">
            <a:noAutofit/>
          </a:bodyPr>
          <a:lstStyle>
            <a:lvl1pPr algn="l" defTabSz="914400" rtl="0" eaLnBrk="1" latinLnBrk="0" hangingPunct="1">
              <a:lnSpc>
                <a:spcPct val="82000"/>
              </a:lnSpc>
              <a:spcBef>
                <a:spcPct val="0"/>
              </a:spcBef>
              <a:buNone/>
              <a:defRPr sz="3800" kern="1200" spc="0">
                <a:solidFill>
                  <a:schemeClr val="tx2"/>
                </a:solidFill>
                <a:latin typeface="+mj-lt"/>
                <a:ea typeface="+mj-ea"/>
                <a:cs typeface="+mj-cs"/>
              </a:defRPr>
            </a:lvl1pPr>
          </a:lstStyle>
          <a:p>
            <a:r>
              <a:rPr lang="lv-LV" sz="1200" dirty="0">
                <a:solidFill>
                  <a:srgbClr val="4B5C24"/>
                </a:solidFill>
              </a:rPr>
              <a:t>Sīpolu svētku stendi un tirdziņš, 2021. gads</a:t>
            </a:r>
            <a:endParaRPr lang="en-US" sz="1200" dirty="0"/>
          </a:p>
        </p:txBody>
      </p:sp>
    </p:spTree>
    <p:extLst>
      <p:ext uri="{BB962C8B-B14F-4D97-AF65-F5344CB8AC3E}">
        <p14:creationId xmlns:p14="http://schemas.microsoft.com/office/powerpoint/2010/main" val="4058659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69F8C-3517-704B-BE5E-82AAC36A4F24}"/>
            </a:ext>
          </a:extLst>
        </p:cNvPr>
        <p:cNvGrpSpPr/>
        <p:nvPr/>
      </p:nvGrpSpPr>
      <p:grpSpPr>
        <a:xfrm>
          <a:off x="0" y="0"/>
          <a:ext cx="0" cy="0"/>
          <a:chOff x="0" y="0"/>
          <a:chExt cx="0" cy="0"/>
        </a:xfrm>
      </p:grpSpPr>
      <p:sp>
        <p:nvSpPr>
          <p:cNvPr id="14" name="TextBox 6">
            <a:extLst>
              <a:ext uri="{FF2B5EF4-FFF2-40B4-BE49-F238E27FC236}">
                <a16:creationId xmlns:a16="http://schemas.microsoft.com/office/drawing/2014/main" id="{BE061F05-6FFA-DA31-33D5-11C93D143488}"/>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AF93443-F734-E7F6-8FD8-1C5168C15745}"/>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5" name="TextBox 4">
            <a:extLst>
              <a:ext uri="{FF2B5EF4-FFF2-40B4-BE49-F238E27FC236}">
                <a16:creationId xmlns:a16="http://schemas.microsoft.com/office/drawing/2014/main" id="{574A1FC4-4278-EF7E-9623-D641D197A9BB}"/>
              </a:ext>
            </a:extLst>
          </p:cNvPr>
          <p:cNvSpPr txBox="1"/>
          <p:nvPr/>
        </p:nvSpPr>
        <p:spPr>
          <a:xfrm>
            <a:off x="932033" y="5767929"/>
            <a:ext cx="1833283" cy="415498"/>
          </a:xfrm>
          <a:prstGeom prst="rect">
            <a:avLst/>
          </a:prstGeom>
          <a:noFill/>
        </p:spPr>
        <p:txBody>
          <a:bodyPr wrap="square" rtlCol="0">
            <a:spAutoFit/>
          </a:bodyPr>
          <a:lstStyle/>
          <a:p>
            <a:r>
              <a:rPr lang="lv-LV" sz="1050" dirty="0">
                <a:solidFill>
                  <a:srgbClr val="B9D2FF"/>
                </a:solidFill>
              </a:rPr>
              <a:t>Foto no marupe.lv</a:t>
            </a:r>
          </a:p>
          <a:p>
            <a:endParaRPr lang="lv-LV" sz="1050" dirty="0">
              <a:solidFill>
                <a:srgbClr val="B9D2FF"/>
              </a:solidFill>
            </a:endParaRPr>
          </a:p>
        </p:txBody>
      </p:sp>
      <p:sp>
        <p:nvSpPr>
          <p:cNvPr id="2" name="Title 1">
            <a:extLst>
              <a:ext uri="{FF2B5EF4-FFF2-40B4-BE49-F238E27FC236}">
                <a16:creationId xmlns:a16="http://schemas.microsoft.com/office/drawing/2014/main" id="{BB160C3C-1E49-00FB-2564-E43311D9CD20}"/>
              </a:ext>
            </a:extLst>
          </p:cNvPr>
          <p:cNvSpPr txBox="1">
            <a:spLocks/>
          </p:cNvSpPr>
          <p:nvPr/>
        </p:nvSpPr>
        <p:spPr>
          <a:xfrm>
            <a:off x="3429438" y="5821385"/>
            <a:ext cx="5875925" cy="462913"/>
          </a:xfrm>
          <a:prstGeom prst="rect">
            <a:avLst/>
          </a:prstGeom>
        </p:spPr>
        <p:txBody>
          <a:bodyPr vert="horz" lIns="0" tIns="0" rIns="0" bIns="0" rtlCol="0" anchor="t">
            <a:noAutofit/>
          </a:bodyPr>
          <a:lstStyle>
            <a:lvl1pPr algn="l" defTabSz="914400" rtl="0" eaLnBrk="1" latinLnBrk="0" hangingPunct="1">
              <a:lnSpc>
                <a:spcPct val="82000"/>
              </a:lnSpc>
              <a:spcBef>
                <a:spcPct val="0"/>
              </a:spcBef>
              <a:buNone/>
              <a:defRPr sz="3800" kern="1200" spc="0">
                <a:solidFill>
                  <a:schemeClr val="tx2"/>
                </a:solidFill>
                <a:latin typeface="+mj-lt"/>
                <a:ea typeface="+mj-ea"/>
                <a:cs typeface="+mj-cs"/>
              </a:defRPr>
            </a:lvl1pPr>
          </a:lstStyle>
          <a:p>
            <a:r>
              <a:rPr lang="lv-LV" sz="1200" dirty="0">
                <a:solidFill>
                  <a:srgbClr val="4B5C24"/>
                </a:solidFill>
              </a:rPr>
              <a:t>Sīpolu kapāšanas čempionāts Sīpolu svētkos, 2022. gads</a:t>
            </a:r>
            <a:endParaRPr lang="en-US" sz="1200" dirty="0"/>
          </a:p>
        </p:txBody>
      </p:sp>
      <p:pic>
        <p:nvPicPr>
          <p:cNvPr id="3074" name="Picture 2">
            <a:extLst>
              <a:ext uri="{FF2B5EF4-FFF2-40B4-BE49-F238E27FC236}">
                <a16:creationId xmlns:a16="http://schemas.microsoft.com/office/drawing/2014/main" id="{AFCB80EC-AB48-60D6-2A00-60E874EC2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714" y="426684"/>
            <a:ext cx="9467025" cy="533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3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9036E1C0-8D9E-0738-221B-A76A999B3461}"/>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C28E8A12-C820-6418-F24A-89D5FD9C0349}"/>
              </a:ext>
            </a:extLst>
          </p:cNvPr>
          <p:cNvSpPr txBox="1"/>
          <p:nvPr/>
        </p:nvSpPr>
        <p:spPr>
          <a:xfrm>
            <a:off x="1190200" y="2828835"/>
            <a:ext cx="9977718" cy="1200329"/>
          </a:xfrm>
          <a:prstGeom prst="rect">
            <a:avLst/>
          </a:prstGeom>
          <a:noFill/>
        </p:spPr>
        <p:txBody>
          <a:bodyPr wrap="square" rtlCol="0">
            <a:spAutoFit/>
          </a:bodyPr>
          <a:lstStyle/>
          <a:p>
            <a:pPr algn="just"/>
            <a:r>
              <a:rPr lang="lv-LV" sz="2400" dirty="0">
                <a:solidFill>
                  <a:srgbClr val="4B5C24"/>
                </a:solidFill>
              </a:rPr>
              <a:t>Aicinām apmeklēt izstādi «Salas bibliotēkai 80! Sīpola nozīme Salas pagastā un tā vēsture» Mārupes novada bibliotēkā Piņķos no 2026.gada 9. februāra līdz 30. martam.</a:t>
            </a:r>
          </a:p>
        </p:txBody>
      </p:sp>
    </p:spTree>
    <p:extLst>
      <p:ext uri="{BB962C8B-B14F-4D97-AF65-F5344CB8AC3E}">
        <p14:creationId xmlns:p14="http://schemas.microsoft.com/office/powerpoint/2010/main" val="54863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4205655" cy="6858000"/>
            <a:chOff x="0" y="0"/>
            <a:chExt cx="1661493" cy="2709333"/>
          </a:xfrm>
        </p:grpSpPr>
        <p:sp>
          <p:nvSpPr>
            <p:cNvPr id="3" name="Freeform 3"/>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dirty="0"/>
            </a:p>
          </p:txBody>
        </p:sp>
      </p:grpSp>
      <p:sp>
        <p:nvSpPr>
          <p:cNvPr id="7" name="AutoShape 7"/>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dirty="0"/>
          </a:p>
        </p:txBody>
      </p:sp>
      <p:pic>
        <p:nvPicPr>
          <p:cNvPr id="5" name="Attēls 4">
            <a:extLst>
              <a:ext uri="{FF2B5EF4-FFF2-40B4-BE49-F238E27FC236}">
                <a16:creationId xmlns:a16="http://schemas.microsoft.com/office/drawing/2014/main" id="{64E46108-C1BC-C3C3-CFFD-2DAD9961DCDC}"/>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B4DEEFDE-A203-CB75-E3D4-878EEFAAAA9D}"/>
              </a:ext>
            </a:extLst>
          </p:cNvPr>
          <p:cNvSpPr txBox="1"/>
          <p:nvPr/>
        </p:nvSpPr>
        <p:spPr>
          <a:xfrm>
            <a:off x="5962122" y="2205318"/>
            <a:ext cx="5727854" cy="2677656"/>
          </a:xfrm>
          <a:prstGeom prst="rect">
            <a:avLst/>
          </a:prstGeom>
          <a:noFill/>
        </p:spPr>
        <p:txBody>
          <a:bodyPr wrap="square" rtlCol="0">
            <a:spAutoFit/>
          </a:bodyPr>
          <a:lstStyle/>
          <a:p>
            <a:pPr algn="just"/>
            <a:r>
              <a:rPr lang="lv-LV" sz="2800" dirty="0">
                <a:solidFill>
                  <a:srgbClr val="4B5C24"/>
                </a:solidFill>
              </a:rPr>
              <a:t>2026. gada 15. janvārī aprit 80 gadi kopš Salas bibliotēka ir oficiāli dibināta, par ko liecina pirmais ieraksts inventāra grāmatā, kas veikts 1946. gada 15. janvārī.</a:t>
            </a:r>
            <a:endParaRPr lang="lv-LV" sz="2000" i="1" dirty="0">
              <a:solidFill>
                <a:srgbClr val="4B5C24"/>
              </a:solidFill>
            </a:endParaRPr>
          </a:p>
        </p:txBody>
      </p:sp>
      <p:sp>
        <p:nvSpPr>
          <p:cNvPr id="8" name="TextBox 7">
            <a:extLst>
              <a:ext uri="{FF2B5EF4-FFF2-40B4-BE49-F238E27FC236}">
                <a16:creationId xmlns:a16="http://schemas.microsoft.com/office/drawing/2014/main" id="{BCB29903-CB5F-6B1C-1738-CE577B9FF01D}"/>
              </a:ext>
            </a:extLst>
          </p:cNvPr>
          <p:cNvSpPr txBox="1"/>
          <p:nvPr/>
        </p:nvSpPr>
        <p:spPr>
          <a:xfrm>
            <a:off x="5962122" y="1500816"/>
            <a:ext cx="5593976" cy="584775"/>
          </a:xfrm>
          <a:prstGeom prst="rect">
            <a:avLst/>
          </a:prstGeom>
          <a:noFill/>
        </p:spPr>
        <p:txBody>
          <a:bodyPr wrap="square" rtlCol="0">
            <a:spAutoFit/>
          </a:bodyPr>
          <a:lstStyle/>
          <a:p>
            <a:r>
              <a:rPr lang="lv-LV" sz="3200" b="1" dirty="0">
                <a:solidFill>
                  <a:srgbClr val="4B5C24"/>
                </a:solidFill>
                <a:latin typeface="+mj-lt"/>
              </a:rPr>
              <a:t>Salas bibliotēkai – 80!</a:t>
            </a:r>
          </a:p>
        </p:txBody>
      </p:sp>
      <p:sp>
        <p:nvSpPr>
          <p:cNvPr id="10" name="TextBox 9">
            <a:extLst>
              <a:ext uri="{FF2B5EF4-FFF2-40B4-BE49-F238E27FC236}">
                <a16:creationId xmlns:a16="http://schemas.microsoft.com/office/drawing/2014/main" id="{AE6FDC02-2C49-6284-43A3-B2A84A94ABCF}"/>
              </a:ext>
            </a:extLst>
          </p:cNvPr>
          <p:cNvSpPr txBox="1"/>
          <p:nvPr/>
        </p:nvSpPr>
        <p:spPr>
          <a:xfrm>
            <a:off x="691292" y="5483725"/>
            <a:ext cx="3576204" cy="253916"/>
          </a:xfrm>
          <a:prstGeom prst="rect">
            <a:avLst/>
          </a:prstGeom>
          <a:noFill/>
        </p:spPr>
        <p:txBody>
          <a:bodyPr wrap="square" rtlCol="0">
            <a:spAutoFit/>
          </a:bodyPr>
          <a:lstStyle/>
          <a:p>
            <a:r>
              <a:rPr lang="lv-LV" sz="1050" dirty="0">
                <a:solidFill>
                  <a:srgbClr val="B9D2FF"/>
                </a:solidFill>
              </a:rPr>
              <a:t>Foto:  Ilze Aizsila              Salas bibliotēka 2025. gadā</a:t>
            </a:r>
          </a:p>
        </p:txBody>
      </p:sp>
      <p:pic>
        <p:nvPicPr>
          <p:cNvPr id="1028" name="Picture 4">
            <a:extLst>
              <a:ext uri="{FF2B5EF4-FFF2-40B4-BE49-F238E27FC236}">
                <a16:creationId xmlns:a16="http://schemas.microsoft.com/office/drawing/2014/main" id="{9638B64F-0B35-0A0B-06F6-E3D7DF2F4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07" y="1604566"/>
            <a:ext cx="5172212" cy="38791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BBAD8C4-12E3-967B-9124-80CDA0AA3E28}"/>
              </a:ext>
            </a:extLst>
          </p:cNvPr>
          <p:cNvSpPr txBox="1"/>
          <p:nvPr/>
        </p:nvSpPr>
        <p:spPr>
          <a:xfrm>
            <a:off x="9000565" y="4386284"/>
            <a:ext cx="3048000" cy="253916"/>
          </a:xfrm>
          <a:prstGeom prst="rect">
            <a:avLst/>
          </a:prstGeom>
          <a:noFill/>
        </p:spPr>
        <p:txBody>
          <a:bodyPr wrap="square" rtlCol="0">
            <a:spAutoFit/>
          </a:bodyPr>
          <a:lstStyle/>
          <a:p>
            <a:r>
              <a:rPr lang="lv-LV" sz="1050" dirty="0">
                <a:solidFill>
                  <a:srgbClr val="4B5C24"/>
                </a:solidFill>
              </a:rPr>
              <a:t>Informācija no: Bibliotēkas Rīgas rajonā</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DDD1E-6548-9724-54CB-C0B71C7BB8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186B946-DAD0-435A-9A20-14CCC1397AF4}"/>
              </a:ext>
            </a:extLst>
          </p:cNvPr>
          <p:cNvGrpSpPr/>
          <p:nvPr/>
        </p:nvGrpSpPr>
        <p:grpSpPr>
          <a:xfrm>
            <a:off x="1" y="0"/>
            <a:ext cx="4205655" cy="6858000"/>
            <a:chOff x="0" y="0"/>
            <a:chExt cx="1661493" cy="2709333"/>
          </a:xfrm>
        </p:grpSpPr>
        <p:sp>
          <p:nvSpPr>
            <p:cNvPr id="3" name="Freeform 3">
              <a:extLst>
                <a:ext uri="{FF2B5EF4-FFF2-40B4-BE49-F238E27FC236}">
                  <a16:creationId xmlns:a16="http://schemas.microsoft.com/office/drawing/2014/main" id="{290B6910-9158-BAC9-FE25-ED805DA6CD5C}"/>
                </a:ext>
              </a:extLst>
            </p:cNvPr>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a:extLst>
                <a:ext uri="{FF2B5EF4-FFF2-40B4-BE49-F238E27FC236}">
                  <a16:creationId xmlns:a16="http://schemas.microsoft.com/office/drawing/2014/main" id="{A50FA10B-35BB-A0BD-9845-B139BD42042A}"/>
                </a:ext>
              </a:extLst>
            </p:cNvPr>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dirty="0"/>
            </a:p>
          </p:txBody>
        </p:sp>
      </p:grpSp>
      <p:sp>
        <p:nvSpPr>
          <p:cNvPr id="7" name="AutoShape 7">
            <a:extLst>
              <a:ext uri="{FF2B5EF4-FFF2-40B4-BE49-F238E27FC236}">
                <a16:creationId xmlns:a16="http://schemas.microsoft.com/office/drawing/2014/main" id="{B9E688D3-A723-8E88-17F5-AC483544EA0B}"/>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dirty="0"/>
          </a:p>
        </p:txBody>
      </p:sp>
      <p:pic>
        <p:nvPicPr>
          <p:cNvPr id="5" name="Attēls 4">
            <a:extLst>
              <a:ext uri="{FF2B5EF4-FFF2-40B4-BE49-F238E27FC236}">
                <a16:creationId xmlns:a16="http://schemas.microsoft.com/office/drawing/2014/main" id="{A71FA68D-BCBE-51DA-B15F-D2C5D48C85EE}"/>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764CB067-AB1A-ABA4-9DC7-9A109660ADFD}"/>
              </a:ext>
            </a:extLst>
          </p:cNvPr>
          <p:cNvSpPr txBox="1"/>
          <p:nvPr/>
        </p:nvSpPr>
        <p:spPr>
          <a:xfrm>
            <a:off x="5962122" y="2205318"/>
            <a:ext cx="5727854" cy="2246769"/>
          </a:xfrm>
          <a:prstGeom prst="rect">
            <a:avLst/>
          </a:prstGeom>
          <a:noFill/>
        </p:spPr>
        <p:txBody>
          <a:bodyPr wrap="square" rtlCol="0">
            <a:spAutoFit/>
          </a:bodyPr>
          <a:lstStyle/>
          <a:p>
            <a:pPr algn="just"/>
            <a:r>
              <a:rPr lang="lv-LV" sz="2000" dirty="0">
                <a:solidFill>
                  <a:srgbClr val="4B5C24"/>
                </a:solidFill>
              </a:rPr>
              <a:t>1946. gadā pirmais bibliotekārs bija Andrejs </a:t>
            </a:r>
            <a:r>
              <a:rPr lang="lv-LV" sz="2000" dirty="0" err="1">
                <a:solidFill>
                  <a:srgbClr val="4B5C24"/>
                </a:solidFill>
              </a:rPr>
              <a:t>Bindars</a:t>
            </a:r>
            <a:r>
              <a:rPr lang="lv-LV" sz="2000" dirty="0">
                <a:solidFill>
                  <a:srgbClr val="4B5C24"/>
                </a:solidFill>
              </a:rPr>
              <a:t>. Tālākos gados par bibliotekārēm arī strādāja </a:t>
            </a:r>
            <a:r>
              <a:rPr lang="lv-LV" sz="2000" dirty="0" err="1">
                <a:solidFill>
                  <a:srgbClr val="4B5C24"/>
                </a:solidFill>
              </a:rPr>
              <a:t>Vallija</a:t>
            </a:r>
            <a:r>
              <a:rPr lang="lv-LV" sz="2000" dirty="0">
                <a:solidFill>
                  <a:srgbClr val="4B5C24"/>
                </a:solidFill>
              </a:rPr>
              <a:t> </a:t>
            </a:r>
            <a:r>
              <a:rPr lang="lv-LV" sz="2000" dirty="0" err="1">
                <a:solidFill>
                  <a:srgbClr val="4B5C24"/>
                </a:solidFill>
              </a:rPr>
              <a:t>Šalajeva</a:t>
            </a:r>
            <a:r>
              <a:rPr lang="lv-LV" sz="2000" dirty="0">
                <a:solidFill>
                  <a:srgbClr val="4B5C24"/>
                </a:solidFill>
              </a:rPr>
              <a:t>, Daina </a:t>
            </a:r>
            <a:r>
              <a:rPr lang="lv-LV" sz="2000" dirty="0" err="1">
                <a:solidFill>
                  <a:srgbClr val="4B5C24"/>
                </a:solidFill>
              </a:rPr>
              <a:t>Kužuma</a:t>
            </a:r>
            <a:r>
              <a:rPr lang="lv-LV" sz="2000" dirty="0">
                <a:solidFill>
                  <a:srgbClr val="4B5C24"/>
                </a:solidFill>
              </a:rPr>
              <a:t>, Maija Andersone un Veneranda </a:t>
            </a:r>
            <a:r>
              <a:rPr lang="lv-LV" sz="2000" dirty="0" err="1">
                <a:solidFill>
                  <a:srgbClr val="4B5C24"/>
                </a:solidFill>
              </a:rPr>
              <a:t>Palmane</a:t>
            </a:r>
            <a:r>
              <a:rPr lang="lv-LV" sz="2000" dirty="0">
                <a:solidFill>
                  <a:srgbClr val="4B5C24"/>
                </a:solidFill>
              </a:rPr>
              <a:t>.</a:t>
            </a:r>
          </a:p>
          <a:p>
            <a:pPr algn="just"/>
            <a:r>
              <a:rPr lang="lv-LV" sz="2000" dirty="0">
                <a:solidFill>
                  <a:srgbClr val="4B5C24"/>
                </a:solidFill>
              </a:rPr>
              <a:t>Kopš 2003. gada 1. novembra bibliotēkas darbu vada Daina Auziņa.</a:t>
            </a:r>
            <a:endParaRPr lang="lv-LV" sz="1600" dirty="0">
              <a:solidFill>
                <a:srgbClr val="4B5C24"/>
              </a:solidFill>
            </a:endParaRPr>
          </a:p>
        </p:txBody>
      </p:sp>
      <p:sp>
        <p:nvSpPr>
          <p:cNvPr id="10" name="TextBox 9">
            <a:extLst>
              <a:ext uri="{FF2B5EF4-FFF2-40B4-BE49-F238E27FC236}">
                <a16:creationId xmlns:a16="http://schemas.microsoft.com/office/drawing/2014/main" id="{0AEF01BF-429B-9B97-75CA-F7EBF2550079}"/>
              </a:ext>
            </a:extLst>
          </p:cNvPr>
          <p:cNvSpPr txBox="1"/>
          <p:nvPr/>
        </p:nvSpPr>
        <p:spPr>
          <a:xfrm>
            <a:off x="428477" y="5638022"/>
            <a:ext cx="6030318" cy="415498"/>
          </a:xfrm>
          <a:prstGeom prst="rect">
            <a:avLst/>
          </a:prstGeom>
          <a:noFill/>
        </p:spPr>
        <p:txBody>
          <a:bodyPr wrap="square" rtlCol="0">
            <a:spAutoFit/>
          </a:bodyPr>
          <a:lstStyle/>
          <a:p>
            <a:r>
              <a:rPr lang="lv-LV" sz="1050" dirty="0">
                <a:solidFill>
                  <a:srgbClr val="B9D2FF"/>
                </a:solidFill>
              </a:rPr>
              <a:t>Foto: Ilze Aizsila                Salas bibliotēkas bērnu stūrītis</a:t>
            </a:r>
          </a:p>
          <a:p>
            <a:endParaRPr lang="lv-LV" sz="1050" dirty="0">
              <a:solidFill>
                <a:srgbClr val="B9D2FF"/>
              </a:solidFill>
            </a:endParaRPr>
          </a:p>
        </p:txBody>
      </p:sp>
      <p:sp>
        <p:nvSpPr>
          <p:cNvPr id="11" name="TextBox 10">
            <a:extLst>
              <a:ext uri="{FF2B5EF4-FFF2-40B4-BE49-F238E27FC236}">
                <a16:creationId xmlns:a16="http://schemas.microsoft.com/office/drawing/2014/main" id="{0DFCA705-8CFD-1050-BF2C-CC486FD8ACAB}"/>
              </a:ext>
            </a:extLst>
          </p:cNvPr>
          <p:cNvSpPr txBox="1"/>
          <p:nvPr/>
        </p:nvSpPr>
        <p:spPr>
          <a:xfrm>
            <a:off x="8942590" y="4444855"/>
            <a:ext cx="3013318" cy="253916"/>
          </a:xfrm>
          <a:prstGeom prst="rect">
            <a:avLst/>
          </a:prstGeom>
          <a:noFill/>
        </p:spPr>
        <p:txBody>
          <a:bodyPr wrap="square" rtlCol="0">
            <a:spAutoFit/>
          </a:bodyPr>
          <a:lstStyle/>
          <a:p>
            <a:r>
              <a:rPr lang="lv-LV" sz="1050" dirty="0">
                <a:solidFill>
                  <a:srgbClr val="4B5C24"/>
                </a:solidFill>
              </a:rPr>
              <a:t>Informācija no: Bibliotēkas Rīgas rajonā</a:t>
            </a:r>
          </a:p>
        </p:txBody>
      </p:sp>
      <p:pic>
        <p:nvPicPr>
          <p:cNvPr id="2050" name="Picture 2">
            <a:extLst>
              <a:ext uri="{FF2B5EF4-FFF2-40B4-BE49-F238E27FC236}">
                <a16:creationId xmlns:a16="http://schemas.microsoft.com/office/drawing/2014/main" id="{5DAB34AA-434E-CB47-5610-915673293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32" y="1577011"/>
            <a:ext cx="5414681" cy="40610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B6681A-3BEE-E296-6D83-04B8299B41F2}"/>
              </a:ext>
            </a:extLst>
          </p:cNvPr>
          <p:cNvSpPr txBox="1"/>
          <p:nvPr/>
        </p:nvSpPr>
        <p:spPr>
          <a:xfrm>
            <a:off x="5962116" y="1497432"/>
            <a:ext cx="5593976" cy="584775"/>
          </a:xfrm>
          <a:prstGeom prst="rect">
            <a:avLst/>
          </a:prstGeom>
          <a:noFill/>
        </p:spPr>
        <p:txBody>
          <a:bodyPr wrap="square" rtlCol="0">
            <a:spAutoFit/>
          </a:bodyPr>
          <a:lstStyle/>
          <a:p>
            <a:r>
              <a:rPr lang="lv-LV" sz="3200" b="1" dirty="0">
                <a:solidFill>
                  <a:srgbClr val="4B5C24"/>
                </a:solidFill>
                <a:latin typeface="+mj-lt"/>
              </a:rPr>
              <a:t>Salas bibliotēkai – 80!</a:t>
            </a:r>
          </a:p>
        </p:txBody>
      </p:sp>
    </p:spTree>
    <p:extLst>
      <p:ext uri="{BB962C8B-B14F-4D97-AF65-F5344CB8AC3E}">
        <p14:creationId xmlns:p14="http://schemas.microsoft.com/office/powerpoint/2010/main" val="407909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7A5B0-49E1-DAE1-2C6E-CB7C30E8EF2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BA9DFC0-C253-5C3E-1247-F6EABCDA4A8C}"/>
              </a:ext>
            </a:extLst>
          </p:cNvPr>
          <p:cNvGrpSpPr/>
          <p:nvPr/>
        </p:nvGrpSpPr>
        <p:grpSpPr>
          <a:xfrm>
            <a:off x="1" y="0"/>
            <a:ext cx="4205655" cy="6858000"/>
            <a:chOff x="0" y="0"/>
            <a:chExt cx="1661493" cy="2709333"/>
          </a:xfrm>
        </p:grpSpPr>
        <p:sp>
          <p:nvSpPr>
            <p:cNvPr id="3" name="Freeform 3">
              <a:extLst>
                <a:ext uri="{FF2B5EF4-FFF2-40B4-BE49-F238E27FC236}">
                  <a16:creationId xmlns:a16="http://schemas.microsoft.com/office/drawing/2014/main" id="{3E68D2D0-E1EA-09E9-D206-D73A88C87855}"/>
                </a:ext>
              </a:extLst>
            </p:cNvPr>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a:extLst>
                <a:ext uri="{FF2B5EF4-FFF2-40B4-BE49-F238E27FC236}">
                  <a16:creationId xmlns:a16="http://schemas.microsoft.com/office/drawing/2014/main" id="{71D9776A-3EC3-C971-EE77-9DEF82A7171C}"/>
                </a:ext>
              </a:extLst>
            </p:cNvPr>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a:extLst>
              <a:ext uri="{FF2B5EF4-FFF2-40B4-BE49-F238E27FC236}">
                <a16:creationId xmlns:a16="http://schemas.microsoft.com/office/drawing/2014/main" id="{EFC946B4-41F2-D007-7EC5-A505F596BCD3}"/>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 name="Attēls 4">
            <a:extLst>
              <a:ext uri="{FF2B5EF4-FFF2-40B4-BE49-F238E27FC236}">
                <a16:creationId xmlns:a16="http://schemas.microsoft.com/office/drawing/2014/main" id="{02AF7D69-FC37-C03D-3CDB-6F062CF883D6}"/>
              </a:ext>
            </a:extLst>
          </p:cNvPr>
          <p:cNvPicPr>
            <a:picLocks noChangeAspect="1"/>
          </p:cNvPicPr>
          <p:nvPr/>
        </p:nvPicPr>
        <p:blipFill>
          <a:blip r:embed="rId2"/>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B6E45D80-F204-AFBB-8313-DBF206B70E10}"/>
              </a:ext>
            </a:extLst>
          </p:cNvPr>
          <p:cNvSpPr txBox="1"/>
          <p:nvPr/>
        </p:nvSpPr>
        <p:spPr>
          <a:xfrm>
            <a:off x="5962122" y="2205318"/>
            <a:ext cx="5727854" cy="2800767"/>
          </a:xfrm>
          <a:prstGeom prst="rect">
            <a:avLst/>
          </a:prstGeom>
          <a:noFill/>
        </p:spPr>
        <p:txBody>
          <a:bodyPr wrap="square" rtlCol="0">
            <a:spAutoFit/>
          </a:bodyPr>
          <a:lstStyle/>
          <a:p>
            <a:pPr algn="just"/>
            <a:r>
              <a:rPr lang="lv-LV" sz="1600" dirty="0">
                <a:solidFill>
                  <a:srgbClr val="4B5C24"/>
                </a:solidFill>
              </a:rPr>
              <a:t>Salas pagastā galvenā sabiedriskās dzīves organizētāja bija Salas pagasta Bibliotēkas biedrība. Tā rūpējās, galvenokārt, par pagasta kultūras dzīvi – pašdarbības teātra izrādēm,</a:t>
            </a:r>
          </a:p>
          <a:p>
            <a:pPr algn="just"/>
            <a:r>
              <a:rPr lang="lv-LV" sz="1600" dirty="0">
                <a:solidFill>
                  <a:srgbClr val="4B5C24"/>
                </a:solidFill>
              </a:rPr>
              <a:t>kori, svētku svinēšanu, grāmatu vākšanu bibliotēkai, jautājumu un atbilžu vakaru rīkošanu. 20. gs.</a:t>
            </a:r>
          </a:p>
          <a:p>
            <a:pPr algn="just"/>
            <a:r>
              <a:rPr lang="lv-LV" sz="1600" dirty="0">
                <a:solidFill>
                  <a:srgbClr val="4B5C24"/>
                </a:solidFill>
              </a:rPr>
              <a:t>30. gados Bibliotēkas biedrību vadīja Juris Straupe no </a:t>
            </a:r>
            <a:r>
              <a:rPr lang="lv-LV" sz="1600" dirty="0" err="1">
                <a:solidFill>
                  <a:srgbClr val="4B5C24"/>
                </a:solidFill>
              </a:rPr>
              <a:t>Straupciema</a:t>
            </a:r>
            <a:r>
              <a:rPr lang="lv-LV" sz="1600" dirty="0">
                <a:solidFill>
                  <a:srgbClr val="4B5C24"/>
                </a:solidFill>
              </a:rPr>
              <a:t> „</a:t>
            </a:r>
            <a:r>
              <a:rPr lang="lv-LV" sz="1600" dirty="0" err="1">
                <a:solidFill>
                  <a:srgbClr val="4B5C24"/>
                </a:solidFill>
              </a:rPr>
              <a:t>Pēterstraupēm</a:t>
            </a:r>
            <a:r>
              <a:rPr lang="lv-LV" sz="1600" dirty="0">
                <a:solidFill>
                  <a:srgbClr val="4B5C24"/>
                </a:solidFill>
              </a:rPr>
              <a:t>”. Biedrības dalībnieki</a:t>
            </a:r>
          </a:p>
          <a:p>
            <a:pPr algn="just"/>
            <a:r>
              <a:rPr lang="lv-LV" sz="1600" dirty="0">
                <a:solidFill>
                  <a:srgbClr val="4B5C24"/>
                </a:solidFill>
              </a:rPr>
              <a:t>maksāja biedra naudu, par kuru tika iegādāts inventārs, grāmatas un nepieciešamās lietas sarīkojumiem, naudu izlietoja arī ekskursijām.</a:t>
            </a:r>
            <a:endParaRPr lang="lv-LV" sz="1200" i="1" dirty="0">
              <a:solidFill>
                <a:srgbClr val="4B5C24"/>
              </a:solidFill>
            </a:endParaRPr>
          </a:p>
        </p:txBody>
      </p:sp>
      <p:sp>
        <p:nvSpPr>
          <p:cNvPr id="8" name="TextBox 7">
            <a:extLst>
              <a:ext uri="{FF2B5EF4-FFF2-40B4-BE49-F238E27FC236}">
                <a16:creationId xmlns:a16="http://schemas.microsoft.com/office/drawing/2014/main" id="{7F8084EB-F007-9843-D6D6-E492E6351043}"/>
              </a:ext>
            </a:extLst>
          </p:cNvPr>
          <p:cNvSpPr txBox="1"/>
          <p:nvPr/>
        </p:nvSpPr>
        <p:spPr>
          <a:xfrm>
            <a:off x="5962118" y="1521141"/>
            <a:ext cx="6229881" cy="553998"/>
          </a:xfrm>
          <a:prstGeom prst="rect">
            <a:avLst/>
          </a:prstGeom>
          <a:noFill/>
        </p:spPr>
        <p:txBody>
          <a:bodyPr wrap="square" rtlCol="0">
            <a:spAutoFit/>
          </a:bodyPr>
          <a:lstStyle/>
          <a:p>
            <a:r>
              <a:rPr lang="lv-LV" sz="3000" b="1" dirty="0">
                <a:solidFill>
                  <a:srgbClr val="4B5C24"/>
                </a:solidFill>
                <a:latin typeface="+mj-lt"/>
              </a:rPr>
              <a:t>Salas bibliotēkas pirmsākumi</a:t>
            </a:r>
          </a:p>
        </p:txBody>
      </p:sp>
      <p:sp>
        <p:nvSpPr>
          <p:cNvPr id="10" name="TextBox 9">
            <a:extLst>
              <a:ext uri="{FF2B5EF4-FFF2-40B4-BE49-F238E27FC236}">
                <a16:creationId xmlns:a16="http://schemas.microsoft.com/office/drawing/2014/main" id="{3D33E0D8-A19F-47F0-8260-634BCCFAE13B}"/>
              </a:ext>
            </a:extLst>
          </p:cNvPr>
          <p:cNvSpPr txBox="1"/>
          <p:nvPr/>
        </p:nvSpPr>
        <p:spPr>
          <a:xfrm>
            <a:off x="848967" y="5049894"/>
            <a:ext cx="2823279" cy="738664"/>
          </a:xfrm>
          <a:prstGeom prst="rect">
            <a:avLst/>
          </a:prstGeom>
          <a:noFill/>
        </p:spPr>
        <p:txBody>
          <a:bodyPr wrap="square" rtlCol="0">
            <a:spAutoFit/>
          </a:bodyPr>
          <a:lstStyle/>
          <a:p>
            <a:r>
              <a:rPr lang="pt-BR" sz="1050" dirty="0">
                <a:solidFill>
                  <a:srgbClr val="B9D2FF"/>
                </a:solidFill>
              </a:rPr>
              <a:t>Salas pagasta Bibliotēkas biedrība izbraukumā pie Abavas Velna akmens (20. gs. 30. gadi).</a:t>
            </a:r>
            <a:r>
              <a:rPr lang="lv-LV" sz="1050" dirty="0">
                <a:solidFill>
                  <a:srgbClr val="B9D2FF"/>
                </a:solidFill>
              </a:rPr>
              <a:t> </a:t>
            </a:r>
          </a:p>
          <a:p>
            <a:r>
              <a:rPr lang="pt-BR" sz="1050" dirty="0">
                <a:solidFill>
                  <a:srgbClr val="B9D2FF"/>
                </a:solidFill>
              </a:rPr>
              <a:t>Foto no </a:t>
            </a:r>
            <a:r>
              <a:rPr lang="lv-LV" sz="1050" dirty="0">
                <a:solidFill>
                  <a:srgbClr val="B9D2FF"/>
                </a:solidFill>
              </a:rPr>
              <a:t>Jūrmalas muzeja krājuma.</a:t>
            </a:r>
          </a:p>
        </p:txBody>
      </p:sp>
      <p:sp>
        <p:nvSpPr>
          <p:cNvPr id="11" name="TextBox 10">
            <a:extLst>
              <a:ext uri="{FF2B5EF4-FFF2-40B4-BE49-F238E27FC236}">
                <a16:creationId xmlns:a16="http://schemas.microsoft.com/office/drawing/2014/main" id="{0E3F31D0-E68F-17E5-805B-04FDAB88FDCB}"/>
              </a:ext>
            </a:extLst>
          </p:cNvPr>
          <p:cNvSpPr txBox="1"/>
          <p:nvPr/>
        </p:nvSpPr>
        <p:spPr>
          <a:xfrm>
            <a:off x="9681883" y="5107519"/>
            <a:ext cx="2218361" cy="577081"/>
          </a:xfrm>
          <a:prstGeom prst="rect">
            <a:avLst/>
          </a:prstGeom>
          <a:noFill/>
        </p:spPr>
        <p:txBody>
          <a:bodyPr wrap="square" rtlCol="0">
            <a:spAutoFit/>
          </a:bodyPr>
          <a:lstStyle/>
          <a:p>
            <a:r>
              <a:rPr lang="lv-LV" sz="1050" dirty="0">
                <a:solidFill>
                  <a:srgbClr val="4B5C24"/>
                </a:solidFill>
              </a:rPr>
              <a:t>Informācija no: Babītes ceļojums astoņu gadsimtu garumā</a:t>
            </a:r>
          </a:p>
        </p:txBody>
      </p:sp>
      <p:pic>
        <p:nvPicPr>
          <p:cNvPr id="12" name="Attēls 11">
            <a:extLst>
              <a:ext uri="{FF2B5EF4-FFF2-40B4-BE49-F238E27FC236}">
                <a16:creationId xmlns:a16="http://schemas.microsoft.com/office/drawing/2014/main" id="{B75760F6-FFDA-130D-88D7-F80FDF34F962}"/>
              </a:ext>
            </a:extLst>
          </p:cNvPr>
          <p:cNvPicPr>
            <a:picLocks noChangeAspect="1"/>
          </p:cNvPicPr>
          <p:nvPr/>
        </p:nvPicPr>
        <p:blipFill>
          <a:blip r:embed="rId3"/>
          <a:stretch>
            <a:fillRect/>
          </a:stretch>
        </p:blipFill>
        <p:spPr>
          <a:xfrm>
            <a:off x="926544" y="1798140"/>
            <a:ext cx="4957072" cy="3251754"/>
          </a:xfrm>
          <a:prstGeom prst="rect">
            <a:avLst/>
          </a:prstGeom>
        </p:spPr>
      </p:pic>
    </p:spTree>
    <p:extLst>
      <p:ext uri="{BB962C8B-B14F-4D97-AF65-F5344CB8AC3E}">
        <p14:creationId xmlns:p14="http://schemas.microsoft.com/office/powerpoint/2010/main" val="3434571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BC48-0F06-BF6E-99A0-9F6905EC4D8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C1739E5-4EB7-690E-37DE-2BEC2EC1064C}"/>
              </a:ext>
            </a:extLst>
          </p:cNvPr>
          <p:cNvGrpSpPr/>
          <p:nvPr/>
        </p:nvGrpSpPr>
        <p:grpSpPr>
          <a:xfrm>
            <a:off x="1" y="0"/>
            <a:ext cx="4205655" cy="6858000"/>
            <a:chOff x="0" y="0"/>
            <a:chExt cx="1661493" cy="2709333"/>
          </a:xfrm>
        </p:grpSpPr>
        <p:sp>
          <p:nvSpPr>
            <p:cNvPr id="3" name="Freeform 3">
              <a:extLst>
                <a:ext uri="{FF2B5EF4-FFF2-40B4-BE49-F238E27FC236}">
                  <a16:creationId xmlns:a16="http://schemas.microsoft.com/office/drawing/2014/main" id="{FB306BA2-2AD5-2398-D79A-D33CEB58C658}"/>
                </a:ext>
              </a:extLst>
            </p:cNvPr>
            <p:cNvSpPr/>
            <p:nvPr/>
          </p:nvSpPr>
          <p:spPr>
            <a:xfrm>
              <a:off x="0" y="0"/>
              <a:ext cx="1661494" cy="2709333"/>
            </a:xfrm>
            <a:custGeom>
              <a:avLst/>
              <a:gdLst/>
              <a:ahLst/>
              <a:cxnLst/>
              <a:rect l="l" t="t" r="r" b="b"/>
              <a:pathLst>
                <a:path w="1661494" h="2709333">
                  <a:moveTo>
                    <a:pt x="0" y="0"/>
                  </a:moveTo>
                  <a:lnTo>
                    <a:pt x="1661494" y="0"/>
                  </a:lnTo>
                  <a:lnTo>
                    <a:pt x="1661494" y="2709333"/>
                  </a:lnTo>
                  <a:lnTo>
                    <a:pt x="0" y="2709333"/>
                  </a:lnTo>
                  <a:close/>
                </a:path>
              </a:pathLst>
            </a:custGeom>
            <a:solidFill>
              <a:srgbClr val="4B5C24"/>
            </a:solidFill>
            <a:ln>
              <a:solidFill>
                <a:srgbClr val="4B5C24"/>
              </a:solidFill>
            </a:ln>
          </p:spPr>
          <p:txBody>
            <a:bodyPr/>
            <a:lstStyle/>
            <a:p>
              <a:endParaRPr lang="lv-LV" dirty="0"/>
            </a:p>
          </p:txBody>
        </p:sp>
        <p:sp>
          <p:nvSpPr>
            <p:cNvPr id="4" name="TextBox 4">
              <a:extLst>
                <a:ext uri="{FF2B5EF4-FFF2-40B4-BE49-F238E27FC236}">
                  <a16:creationId xmlns:a16="http://schemas.microsoft.com/office/drawing/2014/main" id="{CD418B1F-580D-6662-EBFE-4F487135567E}"/>
                </a:ext>
              </a:extLst>
            </p:cNvPr>
            <p:cNvSpPr txBox="1"/>
            <p:nvPr/>
          </p:nvSpPr>
          <p:spPr>
            <a:xfrm>
              <a:off x="0" y="-47625"/>
              <a:ext cx="1661493" cy="2756958"/>
            </a:xfrm>
            <a:prstGeom prst="rect">
              <a:avLst/>
            </a:prstGeom>
            <a:ln>
              <a:solidFill>
                <a:srgbClr val="4B5C24"/>
              </a:solidFill>
            </a:ln>
          </p:spPr>
          <p:txBody>
            <a:bodyPr lIns="33867" tIns="33867" rIns="33867" bIns="33867" rtlCol="0" anchor="ctr"/>
            <a:lstStyle/>
            <a:p>
              <a:pPr algn="ctr">
                <a:lnSpc>
                  <a:spcPts val="1653"/>
                </a:lnSpc>
              </a:pPr>
              <a:endParaRPr sz="1200"/>
            </a:p>
          </p:txBody>
        </p:sp>
      </p:grpSp>
      <p:sp>
        <p:nvSpPr>
          <p:cNvPr id="7" name="AutoShape 7">
            <a:extLst>
              <a:ext uri="{FF2B5EF4-FFF2-40B4-BE49-F238E27FC236}">
                <a16:creationId xmlns:a16="http://schemas.microsoft.com/office/drawing/2014/main" id="{049A4906-444C-F30C-A458-D8EE0BA27371}"/>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pic>
        <p:nvPicPr>
          <p:cNvPr id="5" name="Attēls 4">
            <a:extLst>
              <a:ext uri="{FF2B5EF4-FFF2-40B4-BE49-F238E27FC236}">
                <a16:creationId xmlns:a16="http://schemas.microsoft.com/office/drawing/2014/main" id="{63635178-6EEA-958F-BD20-E4CDF58243F8}"/>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6" name="TextBox 5">
            <a:extLst>
              <a:ext uri="{FF2B5EF4-FFF2-40B4-BE49-F238E27FC236}">
                <a16:creationId xmlns:a16="http://schemas.microsoft.com/office/drawing/2014/main" id="{1E665885-85BA-CD12-F38D-EA2F5BCF3C47}"/>
              </a:ext>
            </a:extLst>
          </p:cNvPr>
          <p:cNvSpPr txBox="1"/>
          <p:nvPr/>
        </p:nvSpPr>
        <p:spPr>
          <a:xfrm>
            <a:off x="5962122" y="2205318"/>
            <a:ext cx="5727854" cy="2554545"/>
          </a:xfrm>
          <a:prstGeom prst="rect">
            <a:avLst/>
          </a:prstGeom>
          <a:noFill/>
        </p:spPr>
        <p:txBody>
          <a:bodyPr wrap="square" rtlCol="0">
            <a:spAutoFit/>
          </a:bodyPr>
          <a:lstStyle/>
          <a:p>
            <a:pPr algn="just"/>
            <a:r>
              <a:rPr lang="lv-LV" sz="1600" dirty="0">
                <a:solidFill>
                  <a:srgbClr val="4B5C24"/>
                </a:solidFill>
              </a:rPr>
              <a:t>1890. gadā Salas pagasta vecākais Jānis Poga, atsaucoties uz 1866. gada Baltijas guberņu pagastu</a:t>
            </a:r>
          </a:p>
          <a:p>
            <a:pPr algn="just"/>
            <a:r>
              <a:rPr lang="lv-LV" sz="1600" dirty="0">
                <a:solidFill>
                  <a:srgbClr val="4B5C24"/>
                </a:solidFill>
              </a:rPr>
              <a:t>pašvaldību likuma 11. § a punktu, ierosināja atlicināt 300 rubļu grāmatu iegādei, lai varētu izveidot</a:t>
            </a:r>
          </a:p>
          <a:p>
            <a:pPr algn="just"/>
            <a:r>
              <a:rPr lang="lv-LV" sz="1600" dirty="0">
                <a:solidFill>
                  <a:srgbClr val="4B5C24"/>
                </a:solidFill>
              </a:rPr>
              <a:t>pagastā publisko bezmaksas bibliotēku. Valde šo priekšlikumu atbalstīja vienbalsīgi. Tika nodibināta</a:t>
            </a:r>
          </a:p>
          <a:p>
            <a:pPr algn="just"/>
            <a:r>
              <a:rPr lang="lv-LV" sz="1600" dirty="0">
                <a:solidFill>
                  <a:srgbClr val="4B5C24"/>
                </a:solidFill>
              </a:rPr>
              <a:t>Bibliotēkas izveides komiteja, tajā darbojās Jānis Poga, draudzes skolotājs Jānis </a:t>
            </a:r>
            <a:r>
              <a:rPr lang="lv-LV" sz="1600" dirty="0" err="1">
                <a:solidFill>
                  <a:srgbClr val="4B5C24"/>
                </a:solidFill>
              </a:rPr>
              <a:t>Vismanis</a:t>
            </a:r>
            <a:r>
              <a:rPr lang="lv-LV" sz="1600" dirty="0">
                <a:solidFill>
                  <a:srgbClr val="4B5C24"/>
                </a:solidFill>
              </a:rPr>
              <a:t>, skolotājs</a:t>
            </a:r>
          </a:p>
          <a:p>
            <a:pPr algn="just"/>
            <a:r>
              <a:rPr lang="lv-LV" sz="1600" dirty="0">
                <a:solidFill>
                  <a:srgbClr val="4B5C24"/>
                </a:solidFill>
              </a:rPr>
              <a:t>Andrejs </a:t>
            </a:r>
            <a:r>
              <a:rPr lang="lv-LV" sz="1600" dirty="0" err="1">
                <a:solidFill>
                  <a:srgbClr val="4B5C24"/>
                </a:solidFill>
              </a:rPr>
              <a:t>Spera</a:t>
            </a:r>
            <a:r>
              <a:rPr lang="lv-LV" sz="1600" dirty="0">
                <a:solidFill>
                  <a:srgbClr val="4B5C24"/>
                </a:solidFill>
              </a:rPr>
              <a:t>, saimnieki I. Šiliņš, Pēteris </a:t>
            </a:r>
            <a:r>
              <a:rPr lang="lv-LV" sz="1600" dirty="0" err="1">
                <a:solidFill>
                  <a:srgbClr val="4B5C24"/>
                </a:solidFill>
              </a:rPr>
              <a:t>Pērne</a:t>
            </a:r>
            <a:r>
              <a:rPr lang="lv-LV" sz="1600" dirty="0">
                <a:solidFill>
                  <a:srgbClr val="4B5C24"/>
                </a:solidFill>
              </a:rPr>
              <a:t> un pagasta skrīveris I. Cena.</a:t>
            </a:r>
            <a:endParaRPr lang="lv-LV" sz="1600" i="1" dirty="0">
              <a:solidFill>
                <a:srgbClr val="4B5C24"/>
              </a:solidFill>
            </a:endParaRPr>
          </a:p>
        </p:txBody>
      </p:sp>
      <p:sp>
        <p:nvSpPr>
          <p:cNvPr id="10" name="TextBox 9">
            <a:extLst>
              <a:ext uri="{FF2B5EF4-FFF2-40B4-BE49-F238E27FC236}">
                <a16:creationId xmlns:a16="http://schemas.microsoft.com/office/drawing/2014/main" id="{88AC1CD6-1CF0-DC26-9D5E-FDE039865F06}"/>
              </a:ext>
            </a:extLst>
          </p:cNvPr>
          <p:cNvSpPr txBox="1"/>
          <p:nvPr/>
        </p:nvSpPr>
        <p:spPr>
          <a:xfrm>
            <a:off x="231712" y="5274037"/>
            <a:ext cx="3436858" cy="577081"/>
          </a:xfrm>
          <a:prstGeom prst="rect">
            <a:avLst/>
          </a:prstGeom>
          <a:noFill/>
        </p:spPr>
        <p:txBody>
          <a:bodyPr wrap="square" rtlCol="0">
            <a:spAutoFit/>
          </a:bodyPr>
          <a:lstStyle/>
          <a:p>
            <a:r>
              <a:rPr lang="lv-LV" sz="1050" dirty="0">
                <a:solidFill>
                  <a:srgbClr val="B9D2FF"/>
                </a:solidFill>
              </a:rPr>
              <a:t>Salas pagasta Bibliotēkas biedrības sarīkojums (20. gs. 30. gadi).</a:t>
            </a:r>
          </a:p>
          <a:p>
            <a:r>
              <a:rPr lang="pt-BR" sz="1050" dirty="0">
                <a:solidFill>
                  <a:srgbClr val="B9D2FF"/>
                </a:solidFill>
              </a:rPr>
              <a:t>Foto no </a:t>
            </a:r>
            <a:r>
              <a:rPr lang="lv-LV" sz="1050" dirty="0">
                <a:solidFill>
                  <a:srgbClr val="B9D2FF"/>
                </a:solidFill>
              </a:rPr>
              <a:t>Jūrmalas muzeja krājuma.</a:t>
            </a:r>
          </a:p>
        </p:txBody>
      </p:sp>
      <p:sp>
        <p:nvSpPr>
          <p:cNvPr id="11" name="TextBox 10">
            <a:extLst>
              <a:ext uri="{FF2B5EF4-FFF2-40B4-BE49-F238E27FC236}">
                <a16:creationId xmlns:a16="http://schemas.microsoft.com/office/drawing/2014/main" id="{C8D16CEE-F39C-2113-CF75-881A86670386}"/>
              </a:ext>
            </a:extLst>
          </p:cNvPr>
          <p:cNvSpPr txBox="1"/>
          <p:nvPr/>
        </p:nvSpPr>
        <p:spPr>
          <a:xfrm>
            <a:off x="9413430" y="5469858"/>
            <a:ext cx="2611616" cy="415498"/>
          </a:xfrm>
          <a:prstGeom prst="rect">
            <a:avLst/>
          </a:prstGeom>
          <a:noFill/>
        </p:spPr>
        <p:txBody>
          <a:bodyPr wrap="square" rtlCol="0">
            <a:spAutoFit/>
          </a:bodyPr>
          <a:lstStyle/>
          <a:p>
            <a:r>
              <a:rPr lang="lv-LV" sz="1050" dirty="0">
                <a:solidFill>
                  <a:srgbClr val="4B5C24"/>
                </a:solidFill>
              </a:rPr>
              <a:t>Informācija no: Babītes ceļojums astoņu gadsimtu garumā</a:t>
            </a:r>
          </a:p>
        </p:txBody>
      </p:sp>
      <p:sp>
        <p:nvSpPr>
          <p:cNvPr id="8" name="TextBox 7">
            <a:extLst>
              <a:ext uri="{FF2B5EF4-FFF2-40B4-BE49-F238E27FC236}">
                <a16:creationId xmlns:a16="http://schemas.microsoft.com/office/drawing/2014/main" id="{A19252B3-206C-A609-8365-A212CC8CD981}"/>
              </a:ext>
            </a:extLst>
          </p:cNvPr>
          <p:cNvSpPr txBox="1"/>
          <p:nvPr/>
        </p:nvSpPr>
        <p:spPr>
          <a:xfrm>
            <a:off x="5962118" y="1531593"/>
            <a:ext cx="6229881" cy="553998"/>
          </a:xfrm>
          <a:prstGeom prst="rect">
            <a:avLst/>
          </a:prstGeom>
          <a:noFill/>
        </p:spPr>
        <p:txBody>
          <a:bodyPr wrap="square" rtlCol="0">
            <a:spAutoFit/>
          </a:bodyPr>
          <a:lstStyle/>
          <a:p>
            <a:r>
              <a:rPr lang="lv-LV" sz="3000" b="1" dirty="0">
                <a:solidFill>
                  <a:srgbClr val="4B5C24"/>
                </a:solidFill>
                <a:latin typeface="+mj-lt"/>
              </a:rPr>
              <a:t>Salas bibliotēkas pirmsākumi</a:t>
            </a:r>
          </a:p>
        </p:txBody>
      </p:sp>
      <p:pic>
        <p:nvPicPr>
          <p:cNvPr id="12" name="Attēls 11">
            <a:extLst>
              <a:ext uri="{FF2B5EF4-FFF2-40B4-BE49-F238E27FC236}">
                <a16:creationId xmlns:a16="http://schemas.microsoft.com/office/drawing/2014/main" id="{AD72949C-5F36-1091-3A9E-1D9E665C2CF3}"/>
              </a:ext>
            </a:extLst>
          </p:cNvPr>
          <p:cNvPicPr>
            <a:picLocks noChangeAspect="1"/>
          </p:cNvPicPr>
          <p:nvPr/>
        </p:nvPicPr>
        <p:blipFill>
          <a:blip r:embed="rId4"/>
          <a:stretch>
            <a:fillRect/>
          </a:stretch>
        </p:blipFill>
        <p:spPr>
          <a:xfrm>
            <a:off x="281020" y="1549476"/>
            <a:ext cx="5730406" cy="3759048"/>
          </a:xfrm>
          <a:prstGeom prst="rect">
            <a:avLst/>
          </a:prstGeom>
        </p:spPr>
      </p:pic>
    </p:spTree>
    <p:extLst>
      <p:ext uri="{BB962C8B-B14F-4D97-AF65-F5344CB8AC3E}">
        <p14:creationId xmlns:p14="http://schemas.microsoft.com/office/powerpoint/2010/main" val="198987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42488-36DB-4CE4-C5B6-073A18468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B4EEE-EA57-678B-C071-025C089BC629}"/>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AC7A63BB-C7C8-F8ED-251F-EFA5AEC8DF58}"/>
              </a:ext>
            </a:extLst>
          </p:cNvPr>
          <p:cNvSpPr>
            <a:spLocks noGrp="1"/>
          </p:cNvSpPr>
          <p:nvPr>
            <p:ph type="subTitle" idx="1"/>
          </p:nvPr>
        </p:nvSpPr>
        <p:spPr>
          <a:xfrm>
            <a:off x="6096000" y="2137005"/>
            <a:ext cx="5197721" cy="4158246"/>
          </a:xfrm>
        </p:spPr>
        <p:txBody>
          <a:bodyPr anchor="t"/>
          <a:lstStyle/>
          <a:p>
            <a:pPr algn="just"/>
            <a:r>
              <a:rPr lang="lv-LV" sz="1600" dirty="0">
                <a:solidFill>
                  <a:srgbClr val="4B5C24"/>
                </a:solidFill>
              </a:rPr>
              <a:t>Tika nolemts ņemt arī kredītu, lai iegādātos grāmatu skapjus un citas bibliotēkai nepieciešamās lietas. Bibliotēkas dibināšana bija jāapstiprina Vidzemes gubernatoram. Tā kā Bibliotēkas biedrību nodibināja tikai 1903. gadā, acīmredzot, gubernatora apstiprinājums izpalika un Salas pagastam neizdevās kļūt par „varbūt pirmo visā Baltijā”, kas izveidoja publisku bezmaksas bibliotēku. Tomēr grāmatas tika krātas un dotas lasīšanai arī bez oficiāla apstiprinājuma.</a:t>
            </a:r>
            <a:endParaRPr lang="en-US" sz="1600" dirty="0">
              <a:solidFill>
                <a:srgbClr val="4B5C24"/>
              </a:solidFill>
            </a:endParaRPr>
          </a:p>
        </p:txBody>
      </p:sp>
      <p:sp>
        <p:nvSpPr>
          <p:cNvPr id="14" name="TextBox 6">
            <a:extLst>
              <a:ext uri="{FF2B5EF4-FFF2-40B4-BE49-F238E27FC236}">
                <a16:creationId xmlns:a16="http://schemas.microsoft.com/office/drawing/2014/main" id="{58FC13E3-85AE-769C-9849-C1D550F3ED52}"/>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87B87B6B-1D71-E792-CEBF-6E5DA6CF2016}"/>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BD854C03-581C-AFEB-CD66-60E4427A5E95}"/>
              </a:ext>
            </a:extLst>
          </p:cNvPr>
          <p:cNvSpPr txBox="1"/>
          <p:nvPr/>
        </p:nvSpPr>
        <p:spPr>
          <a:xfrm>
            <a:off x="8153352" y="5456006"/>
            <a:ext cx="1833330" cy="577081"/>
          </a:xfrm>
          <a:prstGeom prst="rect">
            <a:avLst/>
          </a:prstGeom>
          <a:noFill/>
        </p:spPr>
        <p:txBody>
          <a:bodyPr wrap="square" rtlCol="0">
            <a:spAutoFit/>
          </a:bodyPr>
          <a:lstStyle/>
          <a:p>
            <a:r>
              <a:rPr lang="lv-LV" sz="1050" dirty="0">
                <a:solidFill>
                  <a:srgbClr val="4B5C24"/>
                </a:solidFill>
              </a:rPr>
              <a:t>Informācija no: Babītes ceļojums astoņu gadsimtu garumā</a:t>
            </a:r>
          </a:p>
        </p:txBody>
      </p:sp>
      <p:sp>
        <p:nvSpPr>
          <p:cNvPr id="9" name="TextBox 8">
            <a:extLst>
              <a:ext uri="{FF2B5EF4-FFF2-40B4-BE49-F238E27FC236}">
                <a16:creationId xmlns:a16="http://schemas.microsoft.com/office/drawing/2014/main" id="{63F1408B-7F02-89CD-8C26-6522B13057F6}"/>
              </a:ext>
            </a:extLst>
          </p:cNvPr>
          <p:cNvSpPr txBox="1"/>
          <p:nvPr/>
        </p:nvSpPr>
        <p:spPr>
          <a:xfrm>
            <a:off x="811913" y="5296935"/>
            <a:ext cx="2442022" cy="900246"/>
          </a:xfrm>
          <a:prstGeom prst="rect">
            <a:avLst/>
          </a:prstGeom>
          <a:noFill/>
        </p:spPr>
        <p:txBody>
          <a:bodyPr wrap="square" rtlCol="0">
            <a:spAutoFit/>
          </a:bodyPr>
          <a:lstStyle/>
          <a:p>
            <a:r>
              <a:rPr lang="lv-LV" sz="1050" dirty="0">
                <a:solidFill>
                  <a:srgbClr val="B9D2FF"/>
                </a:solidFill>
              </a:rPr>
              <a:t>Salas pagasta Bibliotēkas biedrības teātra trupa.</a:t>
            </a:r>
          </a:p>
          <a:p>
            <a:r>
              <a:rPr lang="pt-BR" sz="1050" dirty="0">
                <a:solidFill>
                  <a:srgbClr val="B9D2FF"/>
                </a:solidFill>
              </a:rPr>
              <a:t>Foto no </a:t>
            </a:r>
            <a:r>
              <a:rPr lang="lv-LV" sz="1050" dirty="0">
                <a:solidFill>
                  <a:srgbClr val="B9D2FF"/>
                </a:solidFill>
              </a:rPr>
              <a:t>Jūrmalas muzeja krājuma.</a:t>
            </a:r>
          </a:p>
          <a:p>
            <a:endParaRPr lang="lv-LV" sz="1050" dirty="0">
              <a:solidFill>
                <a:srgbClr val="B9D2FF"/>
              </a:solidFill>
            </a:endParaRPr>
          </a:p>
        </p:txBody>
      </p:sp>
      <p:sp>
        <p:nvSpPr>
          <p:cNvPr id="5" name="TextBox 4">
            <a:extLst>
              <a:ext uri="{FF2B5EF4-FFF2-40B4-BE49-F238E27FC236}">
                <a16:creationId xmlns:a16="http://schemas.microsoft.com/office/drawing/2014/main" id="{8018B67E-83AB-7290-E573-60A56BB78B6A}"/>
              </a:ext>
            </a:extLst>
          </p:cNvPr>
          <p:cNvSpPr txBox="1"/>
          <p:nvPr/>
        </p:nvSpPr>
        <p:spPr>
          <a:xfrm>
            <a:off x="5970750" y="1557301"/>
            <a:ext cx="6229881" cy="553998"/>
          </a:xfrm>
          <a:prstGeom prst="rect">
            <a:avLst/>
          </a:prstGeom>
          <a:noFill/>
        </p:spPr>
        <p:txBody>
          <a:bodyPr wrap="square" rtlCol="0">
            <a:spAutoFit/>
          </a:bodyPr>
          <a:lstStyle/>
          <a:p>
            <a:r>
              <a:rPr lang="lv-LV" sz="3000" b="1" dirty="0">
                <a:solidFill>
                  <a:srgbClr val="4B5C24"/>
                </a:solidFill>
                <a:latin typeface="+mj-lt"/>
              </a:rPr>
              <a:t>Salas bibliotēkas pirmsākumi</a:t>
            </a:r>
          </a:p>
        </p:txBody>
      </p:sp>
      <p:pic>
        <p:nvPicPr>
          <p:cNvPr id="7" name="Attēls 6">
            <a:extLst>
              <a:ext uri="{FF2B5EF4-FFF2-40B4-BE49-F238E27FC236}">
                <a16:creationId xmlns:a16="http://schemas.microsoft.com/office/drawing/2014/main" id="{93E6CFDE-1EFC-F7E9-49E4-BF91C0AEF14B}"/>
              </a:ext>
            </a:extLst>
          </p:cNvPr>
          <p:cNvPicPr>
            <a:picLocks noChangeAspect="1"/>
          </p:cNvPicPr>
          <p:nvPr/>
        </p:nvPicPr>
        <p:blipFill>
          <a:blip r:embed="rId4"/>
          <a:stretch>
            <a:fillRect/>
          </a:stretch>
        </p:blipFill>
        <p:spPr>
          <a:xfrm>
            <a:off x="896525" y="1948057"/>
            <a:ext cx="5072471" cy="3327454"/>
          </a:xfrm>
          <a:prstGeom prst="rect">
            <a:avLst/>
          </a:prstGeom>
        </p:spPr>
      </p:pic>
      <p:sp>
        <p:nvSpPr>
          <p:cNvPr id="6" name="AutoShape 7">
            <a:extLst>
              <a:ext uri="{FF2B5EF4-FFF2-40B4-BE49-F238E27FC236}">
                <a16:creationId xmlns:a16="http://schemas.microsoft.com/office/drawing/2014/main" id="{DDA12D0C-7386-F4D8-8585-7E685A155D96}"/>
              </a:ext>
            </a:extLst>
          </p:cNvPr>
          <p:cNvSpPr/>
          <p:nvPr/>
        </p:nvSpPr>
        <p:spPr>
          <a:xfrm flipV="1">
            <a:off x="6060734" y="2085591"/>
            <a:ext cx="3719760" cy="0"/>
          </a:xfrm>
          <a:prstGeom prst="line">
            <a:avLst/>
          </a:prstGeom>
          <a:ln w="76200" cap="flat">
            <a:solidFill>
              <a:srgbClr val="4B5C24"/>
            </a:solidFill>
            <a:prstDash val="solid"/>
            <a:headEnd type="none" w="sm" len="sm"/>
            <a:tailEnd type="none" w="sm" len="sm"/>
          </a:ln>
        </p:spPr>
        <p:txBody>
          <a:bodyPr/>
          <a:lstStyle/>
          <a:p>
            <a:endParaRPr lang="lv-LV"/>
          </a:p>
        </p:txBody>
      </p:sp>
    </p:spTree>
    <p:extLst>
      <p:ext uri="{BB962C8B-B14F-4D97-AF65-F5344CB8AC3E}">
        <p14:creationId xmlns:p14="http://schemas.microsoft.com/office/powerpoint/2010/main" val="13456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49273-9D52-2AF5-3DBB-DF2D3ADC0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BC04F-3A09-3308-8A0A-0CBC5A6DADC9}"/>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95F193EB-84CD-C9D2-302E-43B6593473E7}"/>
              </a:ext>
            </a:extLst>
          </p:cNvPr>
          <p:cNvSpPr>
            <a:spLocks noGrp="1"/>
          </p:cNvSpPr>
          <p:nvPr>
            <p:ph type="subTitle" idx="1"/>
          </p:nvPr>
        </p:nvSpPr>
        <p:spPr>
          <a:xfrm>
            <a:off x="5938438" y="1716414"/>
            <a:ext cx="5197721" cy="4158246"/>
          </a:xfrm>
        </p:spPr>
        <p:txBody>
          <a:bodyPr anchor="t"/>
          <a:lstStyle/>
          <a:p>
            <a:pPr algn="just">
              <a:lnSpc>
                <a:spcPct val="100000"/>
              </a:lnSpc>
              <a:spcBef>
                <a:spcPts val="0"/>
              </a:spcBef>
            </a:pPr>
            <a:r>
              <a:rPr lang="lv-LV" dirty="0">
                <a:solidFill>
                  <a:srgbClr val="4B5C24"/>
                </a:solidFill>
              </a:rPr>
              <a:t>2017. gadā Salas pagasta senajā pagastmājā atklāja Babītes Kultūrizglītības centra filiāli Vietvalži. Pie tās izvietots skulpturāls simbols - sīpols. Kopš 2018. gada tur notiek ikgadējie Sīpolu svētki, kas pulcē amatniekus, mājražotājus, stādu audzētājus. Svētku ietvaros notiek teātra izrādes, koncerti un citi pasākumi, bet visvairāk gaidīts ir sīpolu kapāšanas čempionāts un kopīgā sīpolu zupas vārīšana - nevis franču, bet Salas gaumē, jo šim pagastam ir sava, īpaša vieta sīpolu vēsturē.</a:t>
            </a:r>
            <a:endParaRPr lang="en-US" dirty="0">
              <a:solidFill>
                <a:srgbClr val="4B5C24"/>
              </a:solidFill>
            </a:endParaRPr>
          </a:p>
        </p:txBody>
      </p:sp>
      <p:sp>
        <p:nvSpPr>
          <p:cNvPr id="14" name="TextBox 6">
            <a:extLst>
              <a:ext uri="{FF2B5EF4-FFF2-40B4-BE49-F238E27FC236}">
                <a16:creationId xmlns:a16="http://schemas.microsoft.com/office/drawing/2014/main" id="{3B96B1E1-BE3C-49B0-788A-FFFFEB35C765}"/>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B1073E46-C39A-FAC1-C180-48ACC336E9BE}"/>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964B47B1-506F-B469-FC9D-6D43CF83D519}"/>
              </a:ext>
            </a:extLst>
          </p:cNvPr>
          <p:cNvSpPr txBox="1"/>
          <p:nvPr/>
        </p:nvSpPr>
        <p:spPr>
          <a:xfrm>
            <a:off x="9164319" y="4948519"/>
            <a:ext cx="2178841" cy="415498"/>
          </a:xfrm>
          <a:prstGeom prst="rect">
            <a:avLst/>
          </a:prstGeom>
          <a:noFill/>
        </p:spPr>
        <p:txBody>
          <a:bodyPr wrap="square" rtlCol="0">
            <a:spAutoFit/>
          </a:bodyPr>
          <a:lstStyle/>
          <a:p>
            <a:pPr algn="r"/>
            <a:r>
              <a:rPr lang="lv-LV" sz="1050" dirty="0">
                <a:solidFill>
                  <a:srgbClr val="4B5C24"/>
                </a:solidFill>
              </a:rPr>
              <a:t>Informācija no: Leģendas (Septembris, 2024)</a:t>
            </a:r>
          </a:p>
        </p:txBody>
      </p:sp>
      <p:sp>
        <p:nvSpPr>
          <p:cNvPr id="11" name="TextBox 10">
            <a:extLst>
              <a:ext uri="{FF2B5EF4-FFF2-40B4-BE49-F238E27FC236}">
                <a16:creationId xmlns:a16="http://schemas.microsoft.com/office/drawing/2014/main" id="{7B136E88-A586-7B96-41BE-F2FED998D197}"/>
              </a:ext>
            </a:extLst>
          </p:cNvPr>
          <p:cNvSpPr txBox="1"/>
          <p:nvPr/>
        </p:nvSpPr>
        <p:spPr>
          <a:xfrm>
            <a:off x="938086" y="6288067"/>
            <a:ext cx="2404691" cy="415498"/>
          </a:xfrm>
          <a:prstGeom prst="rect">
            <a:avLst/>
          </a:prstGeom>
          <a:noFill/>
        </p:spPr>
        <p:txBody>
          <a:bodyPr wrap="square" rtlCol="0">
            <a:spAutoFit/>
          </a:bodyPr>
          <a:lstStyle/>
          <a:p>
            <a:r>
              <a:rPr lang="lv-LV" sz="1050" dirty="0">
                <a:solidFill>
                  <a:srgbClr val="B9D2FF"/>
                </a:solidFill>
              </a:rPr>
              <a:t>Foto: Elvīra Kulberga</a:t>
            </a:r>
          </a:p>
          <a:p>
            <a:r>
              <a:rPr lang="lv-LV" sz="1050" dirty="0">
                <a:solidFill>
                  <a:srgbClr val="B9D2FF"/>
                </a:solidFill>
              </a:rPr>
              <a:t>Foto no google.com/maps</a:t>
            </a:r>
          </a:p>
        </p:txBody>
      </p:sp>
      <p:sp>
        <p:nvSpPr>
          <p:cNvPr id="5" name="TextBox 4">
            <a:extLst>
              <a:ext uri="{FF2B5EF4-FFF2-40B4-BE49-F238E27FC236}">
                <a16:creationId xmlns:a16="http://schemas.microsoft.com/office/drawing/2014/main" id="{77B81A17-3FE3-41E5-A497-00D68B91F516}"/>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pic>
        <p:nvPicPr>
          <p:cNvPr id="1026" name="Picture 2">
            <a:extLst>
              <a:ext uri="{FF2B5EF4-FFF2-40B4-BE49-F238E27FC236}">
                <a16:creationId xmlns:a16="http://schemas.microsoft.com/office/drawing/2014/main" id="{D3F5BEDD-A64F-D725-CC0C-4A43E72B2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738" y="419445"/>
            <a:ext cx="4401467" cy="586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87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3C7A-37D7-7041-E799-B5B589AF6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245C4-198F-AFCF-CC88-CDCB1253C1A1}"/>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C8BCC2F0-F053-FA11-15E8-79C5A54ABFE6}"/>
              </a:ext>
            </a:extLst>
          </p:cNvPr>
          <p:cNvSpPr>
            <a:spLocks noGrp="1"/>
          </p:cNvSpPr>
          <p:nvPr>
            <p:ph type="subTitle" idx="1"/>
          </p:nvPr>
        </p:nvSpPr>
        <p:spPr>
          <a:xfrm>
            <a:off x="5938438" y="1716414"/>
            <a:ext cx="5197721" cy="4158246"/>
          </a:xfrm>
        </p:spPr>
        <p:txBody>
          <a:bodyPr anchor="t"/>
          <a:lstStyle/>
          <a:p>
            <a:pPr algn="just">
              <a:lnSpc>
                <a:spcPct val="100000"/>
              </a:lnSpc>
              <a:spcBef>
                <a:spcPts val="0"/>
              </a:spcBef>
            </a:pPr>
            <a:r>
              <a:rPr lang="lv-LV" sz="1400" dirty="0">
                <a:solidFill>
                  <a:srgbClr val="4B5C24"/>
                </a:solidFill>
              </a:rPr>
              <a:t>Mūsdienās Latvijā sastopamas septiņas savvaļas sīpolu šķirnes: kalnu, krūmāju, ķiploku sīpols, laksis, maurloks, šķautņainais un vīnkalnu sīpols. </a:t>
            </a:r>
            <a:r>
              <a:rPr lang="en-US" sz="1400" dirty="0">
                <a:solidFill>
                  <a:srgbClr val="4B5C24"/>
                </a:solidFill>
              </a:rPr>
              <a:t>Kalnu un </a:t>
            </a:r>
            <a:r>
              <a:rPr lang="lv-LV" sz="1400" dirty="0">
                <a:solidFill>
                  <a:srgbClr val="4B5C24"/>
                </a:solidFill>
              </a:rPr>
              <a:t>šķautņainais</a:t>
            </a:r>
            <a:r>
              <a:rPr lang="en-US" sz="1400" dirty="0">
                <a:solidFill>
                  <a:srgbClr val="4B5C24"/>
                </a:solidFill>
              </a:rPr>
              <a:t> </a:t>
            </a:r>
            <a:r>
              <a:rPr lang="lv-LV" sz="1400" dirty="0">
                <a:solidFill>
                  <a:srgbClr val="4B5C24"/>
                </a:solidFill>
              </a:rPr>
              <a:t>sīpols Latvijā ir ieceļotāji, visi pārējie "savvaļnieki", iespējams, ēsti krietni pirms dārza sīpoliem, kas te parādījās ap 16. gadsimtu. Domājams, ka sīpoli, tāpat kā daudzas citas kultūras, Latvijā ienāca, pateicoties plaukstošajai Hanzas savienības tirdzniecībai, jo Rīga bija svarīga Hanzas ostas pilsēta, kurā nokļuva preces no dažādām tālām zemēm. Nav izslēgts, ka sīpoli atceļojuši no Krievijas, kur tos, ievestus no Donavas krastiem, sāka audzēt ap 13.-14. gadsimtu. Tomēr valodas liecības norāda uz rietumniecisku izcelsmi, jo latviski ir "sīpols", ", igauniski - </a:t>
            </a:r>
            <a:r>
              <a:rPr lang="lv-LV" sz="1400" i="1" dirty="0" err="1">
                <a:solidFill>
                  <a:srgbClr val="4B5C24"/>
                </a:solidFill>
              </a:rPr>
              <a:t>sibul</a:t>
            </a:r>
            <a:r>
              <a:rPr lang="lv-LV" sz="1400" dirty="0">
                <a:solidFill>
                  <a:srgbClr val="4B5C24"/>
                </a:solidFill>
              </a:rPr>
              <a:t>, somu valodā - </a:t>
            </a:r>
            <a:r>
              <a:rPr lang="lv-LV" sz="1400" i="1" dirty="0" err="1">
                <a:solidFill>
                  <a:srgbClr val="4B5C24"/>
                </a:solidFill>
              </a:rPr>
              <a:t>sipuli</a:t>
            </a:r>
            <a:r>
              <a:rPr lang="lv-LV" sz="1400" dirty="0">
                <a:solidFill>
                  <a:srgbClr val="4B5C24"/>
                </a:solidFill>
              </a:rPr>
              <a:t>, poļiem - </a:t>
            </a:r>
            <a:r>
              <a:rPr lang="lv-LV" sz="1400" i="1" dirty="0" err="1">
                <a:solidFill>
                  <a:srgbClr val="4B5C24"/>
                </a:solidFill>
              </a:rPr>
              <a:t>cebula</a:t>
            </a:r>
            <a:r>
              <a:rPr lang="lv-LV" sz="1400" dirty="0">
                <a:solidFill>
                  <a:srgbClr val="4B5C24"/>
                </a:solidFill>
              </a:rPr>
              <a:t>, bet vācu valodā – </a:t>
            </a:r>
            <a:r>
              <a:rPr lang="lv-LV" sz="1400" i="1" dirty="0" err="1">
                <a:solidFill>
                  <a:srgbClr val="4B5C24"/>
                </a:solidFill>
              </a:rPr>
              <a:t>zwiebel</a:t>
            </a:r>
            <a:r>
              <a:rPr lang="lv-LV" sz="1400" dirty="0">
                <a:solidFill>
                  <a:srgbClr val="4B5C24"/>
                </a:solidFill>
              </a:rPr>
              <a:t>. Visi šie vārdi norāda uz latīņu nosaukumu </a:t>
            </a:r>
            <a:r>
              <a:rPr lang="lv-LV" sz="1400" i="1" dirty="0" err="1">
                <a:solidFill>
                  <a:srgbClr val="4B5C24"/>
                </a:solidFill>
              </a:rPr>
              <a:t>Allium</a:t>
            </a:r>
            <a:r>
              <a:rPr lang="lv-LV" sz="1400" i="1" dirty="0">
                <a:solidFill>
                  <a:srgbClr val="4B5C24"/>
                </a:solidFill>
              </a:rPr>
              <a:t> cepa</a:t>
            </a:r>
            <a:r>
              <a:rPr lang="lv-LV" sz="1400" dirty="0">
                <a:solidFill>
                  <a:srgbClr val="4B5C24"/>
                </a:solidFill>
              </a:rPr>
              <a:t>.</a:t>
            </a:r>
            <a:endParaRPr lang="en-US" sz="1400" dirty="0">
              <a:solidFill>
                <a:srgbClr val="4B5C24"/>
              </a:solidFill>
            </a:endParaRPr>
          </a:p>
        </p:txBody>
      </p:sp>
      <p:sp>
        <p:nvSpPr>
          <p:cNvPr id="14" name="TextBox 6">
            <a:extLst>
              <a:ext uri="{FF2B5EF4-FFF2-40B4-BE49-F238E27FC236}">
                <a16:creationId xmlns:a16="http://schemas.microsoft.com/office/drawing/2014/main" id="{74A49F8A-CA55-E6F5-B46D-3F200A30629D}"/>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44DCA7AC-835A-765A-D138-6FCFFB912013}"/>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BFFB76D3-B0EA-B067-0289-2BD3B2489E7E}"/>
              </a:ext>
            </a:extLst>
          </p:cNvPr>
          <p:cNvSpPr txBox="1"/>
          <p:nvPr/>
        </p:nvSpPr>
        <p:spPr>
          <a:xfrm>
            <a:off x="8989077" y="4948519"/>
            <a:ext cx="2178841" cy="415498"/>
          </a:xfrm>
          <a:prstGeom prst="rect">
            <a:avLst/>
          </a:prstGeom>
          <a:noFill/>
        </p:spPr>
        <p:txBody>
          <a:bodyPr wrap="square" rtlCol="0">
            <a:spAutoFit/>
          </a:bodyPr>
          <a:lstStyle/>
          <a:p>
            <a:pPr algn="r"/>
            <a:r>
              <a:rPr lang="lv-LV" sz="1050" dirty="0">
                <a:solidFill>
                  <a:srgbClr val="4B5C24"/>
                </a:solidFill>
              </a:rPr>
              <a:t>Informācija no: Leģendas (Septembris, 2024)</a:t>
            </a:r>
          </a:p>
        </p:txBody>
      </p:sp>
      <p:sp>
        <p:nvSpPr>
          <p:cNvPr id="11" name="TextBox 10">
            <a:extLst>
              <a:ext uri="{FF2B5EF4-FFF2-40B4-BE49-F238E27FC236}">
                <a16:creationId xmlns:a16="http://schemas.microsoft.com/office/drawing/2014/main" id="{4E75F760-37CC-624C-6CA3-4D64821A9C94}"/>
              </a:ext>
            </a:extLst>
          </p:cNvPr>
          <p:cNvSpPr txBox="1"/>
          <p:nvPr/>
        </p:nvSpPr>
        <p:spPr>
          <a:xfrm>
            <a:off x="283950" y="5232166"/>
            <a:ext cx="2404691" cy="415498"/>
          </a:xfrm>
          <a:prstGeom prst="rect">
            <a:avLst/>
          </a:prstGeom>
          <a:noFill/>
        </p:spPr>
        <p:txBody>
          <a:bodyPr wrap="square" rtlCol="0">
            <a:spAutoFit/>
          </a:bodyPr>
          <a:lstStyle/>
          <a:p>
            <a:r>
              <a:rPr lang="lv-LV" sz="1050" dirty="0">
                <a:solidFill>
                  <a:srgbClr val="B9D2FF"/>
                </a:solidFill>
              </a:rPr>
              <a:t>Foto: Evija </a:t>
            </a:r>
            <a:r>
              <a:rPr lang="lv-LV" sz="1050" dirty="0" err="1">
                <a:solidFill>
                  <a:srgbClr val="B9D2FF"/>
                </a:solidFill>
              </a:rPr>
              <a:t>Trifanova</a:t>
            </a:r>
            <a:r>
              <a:rPr lang="lv-LV" sz="1050" dirty="0">
                <a:solidFill>
                  <a:srgbClr val="B9D2FF"/>
                </a:solidFill>
              </a:rPr>
              <a:t>/LETA</a:t>
            </a:r>
          </a:p>
          <a:p>
            <a:endParaRPr lang="lv-LV" sz="1050" dirty="0">
              <a:solidFill>
                <a:srgbClr val="B9D2FF"/>
              </a:solidFill>
            </a:endParaRPr>
          </a:p>
        </p:txBody>
      </p:sp>
      <p:pic>
        <p:nvPicPr>
          <p:cNvPr id="1034" name="Picture 10" descr="Šobrīd PVD nav saņemta informācija par sīpoliem ar paaugstinātu pesticīdu atlieku līmeni, kuri būtu izplatīti Latvijā. Tas nozīmē vienu – iedzīvotāju bažām neesot nekāda pamata.">
            <a:extLst>
              <a:ext uri="{FF2B5EF4-FFF2-40B4-BE49-F238E27FC236}">
                <a16:creationId xmlns:a16="http://schemas.microsoft.com/office/drawing/2014/main" id="{E25B388C-1C36-05DE-3B47-7835A16A4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28" y="1625833"/>
            <a:ext cx="5456732" cy="3606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919E19-1EB5-025B-F5A2-7E33DCCE367F}"/>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spTree>
    <p:extLst>
      <p:ext uri="{BB962C8B-B14F-4D97-AF65-F5344CB8AC3E}">
        <p14:creationId xmlns:p14="http://schemas.microsoft.com/office/powerpoint/2010/main" val="327847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7505-AE15-F6EE-AD8B-6A30D3613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1E2F8-95CB-07E2-50F4-CF3FCE21D218}"/>
              </a:ext>
            </a:extLst>
          </p:cNvPr>
          <p:cNvSpPr>
            <a:spLocks noGrp="1"/>
          </p:cNvSpPr>
          <p:nvPr>
            <p:ph type="ctrTitle"/>
          </p:nvPr>
        </p:nvSpPr>
        <p:spPr>
          <a:xfrm>
            <a:off x="6352441" y="633903"/>
            <a:ext cx="5197721" cy="1275579"/>
          </a:xfrm>
        </p:spPr>
        <p:txBody>
          <a:bodyPr/>
          <a:lstStyle/>
          <a:p>
            <a:br>
              <a:rPr lang="lv-LV" sz="1200" b="0" i="0" cap="all" dirty="0">
                <a:solidFill>
                  <a:srgbClr val="333333"/>
                </a:solidFill>
                <a:effectLst/>
                <a:latin typeface="Helvetica Neue"/>
              </a:rPr>
            </a:br>
            <a:endParaRPr lang="en-US" sz="2800" dirty="0"/>
          </a:p>
        </p:txBody>
      </p:sp>
      <p:sp>
        <p:nvSpPr>
          <p:cNvPr id="3" name="Subtitle 2">
            <a:extLst>
              <a:ext uri="{FF2B5EF4-FFF2-40B4-BE49-F238E27FC236}">
                <a16:creationId xmlns:a16="http://schemas.microsoft.com/office/drawing/2014/main" id="{4C651391-AEE7-24D5-68BD-81A2179AE4B3}"/>
              </a:ext>
            </a:extLst>
          </p:cNvPr>
          <p:cNvSpPr>
            <a:spLocks noGrp="1"/>
          </p:cNvSpPr>
          <p:nvPr>
            <p:ph type="subTitle" idx="1"/>
          </p:nvPr>
        </p:nvSpPr>
        <p:spPr>
          <a:xfrm>
            <a:off x="5938438" y="1716414"/>
            <a:ext cx="5197721" cy="4158246"/>
          </a:xfrm>
        </p:spPr>
        <p:txBody>
          <a:bodyPr anchor="t"/>
          <a:lstStyle/>
          <a:p>
            <a:pPr algn="just">
              <a:lnSpc>
                <a:spcPct val="100000"/>
              </a:lnSpc>
              <a:spcBef>
                <a:spcPts val="0"/>
              </a:spcBef>
            </a:pPr>
            <a:r>
              <a:rPr lang="lv-LV" sz="1400" noProof="0" dirty="0">
                <a:solidFill>
                  <a:srgbClr val="4B5C24"/>
                </a:solidFill>
              </a:rPr>
              <a:t>16. gadsimtā Rīgas </a:t>
            </a:r>
            <a:r>
              <a:rPr lang="lv-LV" sz="1400" noProof="0" dirty="0" err="1">
                <a:solidFill>
                  <a:srgbClr val="4B5C24"/>
                </a:solidFill>
              </a:rPr>
              <a:t>patrimoniālā</a:t>
            </a:r>
            <a:r>
              <a:rPr lang="lv-LV" sz="1400" noProof="0" dirty="0">
                <a:solidFill>
                  <a:srgbClr val="4B5C24"/>
                </a:solidFill>
              </a:rPr>
              <a:t> apgabala Salas pagastā bija izveidojusies pilsētai piederoša muiža ar vairākiem ciemiem tuvākā un tālākā apkārtnē. Babītes ezera ziemeļaustrumu krastā, </a:t>
            </a:r>
            <a:r>
              <a:rPr lang="lv-LV" sz="1400" noProof="0" dirty="0" err="1">
                <a:solidFill>
                  <a:srgbClr val="4B5C24"/>
                </a:solidFill>
              </a:rPr>
              <a:t>Sīpolkalna</a:t>
            </a:r>
            <a:r>
              <a:rPr lang="lv-LV" sz="1400" noProof="0" dirty="0">
                <a:solidFill>
                  <a:srgbClr val="4B5C24"/>
                </a:solidFill>
              </a:rPr>
              <a:t> pakājē, atradās apvienotās Salas un Piņķu draudzes mācītajmuiža, ap kuru izveidojās apdzīvota vieta, kas 17. gadsimta kartēs un dokumentos jau minēta ka </a:t>
            </a:r>
            <a:r>
              <a:rPr lang="lv-LV" sz="1400" noProof="0" dirty="0" err="1">
                <a:solidFill>
                  <a:srgbClr val="4B5C24"/>
                </a:solidFill>
              </a:rPr>
              <a:t>Sīpolciems</a:t>
            </a:r>
            <a:r>
              <a:rPr lang="lv-LV" sz="1400" noProof="0" dirty="0">
                <a:solidFill>
                  <a:srgbClr val="4B5C24"/>
                </a:solidFill>
              </a:rPr>
              <a:t>. Arī māju nosaukums </a:t>
            </a:r>
            <a:r>
              <a:rPr lang="lv-LV" sz="1400" i="1" noProof="0" dirty="0">
                <a:solidFill>
                  <a:srgbClr val="4B5C24"/>
                </a:solidFill>
              </a:rPr>
              <a:t>Sīpoli</a:t>
            </a:r>
            <a:r>
              <a:rPr lang="lv-LV" sz="1400" noProof="0" dirty="0">
                <a:solidFill>
                  <a:srgbClr val="4B5C24"/>
                </a:solidFill>
              </a:rPr>
              <a:t> Babītes ezera ziemeļu un dienvidu krastā sastopams kopš 17. gadsimta. Tomēr šie nosaukumi paši par sevi nebūtu gana pārliecinošs pierādījums, ja nepastāvētu paaudzēs izkoptā un turpinātā sīpolu audzēšana. Visās Salas pagasta saimniecībās, kas atradās tuvāk ezera krastam - </a:t>
            </a:r>
            <a:r>
              <a:rPr lang="lv-LV" sz="1400" noProof="0" dirty="0" err="1">
                <a:solidFill>
                  <a:srgbClr val="4B5C24"/>
                </a:solidFill>
              </a:rPr>
              <a:t>Straupciemā</a:t>
            </a:r>
            <a:r>
              <a:rPr lang="lv-LV" sz="1400" noProof="0" dirty="0">
                <a:solidFill>
                  <a:srgbClr val="4B5C24"/>
                </a:solidFill>
              </a:rPr>
              <a:t>, </a:t>
            </a:r>
            <a:r>
              <a:rPr lang="lv-LV" sz="1400" noProof="0" dirty="0" err="1">
                <a:solidFill>
                  <a:srgbClr val="4B5C24"/>
                </a:solidFill>
              </a:rPr>
              <a:t>Gātciemā</a:t>
            </a:r>
            <a:r>
              <a:rPr lang="lv-LV" sz="1400" noProof="0" dirty="0">
                <a:solidFill>
                  <a:srgbClr val="4B5C24"/>
                </a:solidFill>
              </a:rPr>
              <a:t>, </a:t>
            </a:r>
            <a:r>
              <a:rPr lang="lv-LV" sz="1400" noProof="0" dirty="0" err="1">
                <a:solidFill>
                  <a:srgbClr val="4B5C24"/>
                </a:solidFill>
              </a:rPr>
              <a:t>Spuņciemā</a:t>
            </a:r>
            <a:r>
              <a:rPr lang="lv-LV" sz="1400" noProof="0" dirty="0">
                <a:solidFill>
                  <a:srgbClr val="4B5C24"/>
                </a:solidFill>
              </a:rPr>
              <a:t>, </a:t>
            </a:r>
            <a:r>
              <a:rPr lang="lv-LV" sz="1400" noProof="0" dirty="0" err="1">
                <a:solidFill>
                  <a:srgbClr val="4B5C24"/>
                </a:solidFill>
              </a:rPr>
              <a:t>Sīpolciemā</a:t>
            </a:r>
            <a:r>
              <a:rPr lang="lv-LV" sz="1400" noProof="0" dirty="0">
                <a:solidFill>
                  <a:srgbClr val="4B5C24"/>
                </a:solidFill>
              </a:rPr>
              <a:t> - audzēja sīpolus. Sīpoliem patīk mālsmilts, arī smilšaina augsne, ja vien tā ir bagāta ar humusu un labi apūdeņota. Tādējādi sīpolam nekas nav labāks par sena ezera krastiem, kur palu ūdeņi atnes minerālvielas no apkārtnes purviem.</a:t>
            </a:r>
          </a:p>
        </p:txBody>
      </p:sp>
      <p:sp>
        <p:nvSpPr>
          <p:cNvPr id="14" name="TextBox 6">
            <a:extLst>
              <a:ext uri="{FF2B5EF4-FFF2-40B4-BE49-F238E27FC236}">
                <a16:creationId xmlns:a16="http://schemas.microsoft.com/office/drawing/2014/main" id="{B0F28162-55BC-D0E4-4020-0D6AFD0C0DF3}"/>
              </a:ext>
            </a:extLst>
          </p:cNvPr>
          <p:cNvSpPr txBox="1"/>
          <p:nvPr/>
        </p:nvSpPr>
        <p:spPr>
          <a:xfrm>
            <a:off x="0" y="0"/>
            <a:ext cx="3342777" cy="6858000"/>
          </a:xfrm>
          <a:prstGeom prst="rect">
            <a:avLst/>
          </a:prstGeom>
          <a:solidFill>
            <a:srgbClr val="4B5C24"/>
          </a:solidFill>
        </p:spPr>
        <p:txBody>
          <a:bodyPr lIns="33867" tIns="33867" rIns="33867" bIns="33867" rtlCol="0" anchor="ctr"/>
          <a:lstStyle/>
          <a:p>
            <a:pPr algn="ctr">
              <a:lnSpc>
                <a:spcPts val="1653"/>
              </a:lnSpc>
            </a:pPr>
            <a:endParaRPr sz="1200" dirty="0"/>
          </a:p>
        </p:txBody>
      </p:sp>
      <p:pic>
        <p:nvPicPr>
          <p:cNvPr id="15" name="Attēls 14">
            <a:extLst>
              <a:ext uri="{FF2B5EF4-FFF2-40B4-BE49-F238E27FC236}">
                <a16:creationId xmlns:a16="http://schemas.microsoft.com/office/drawing/2014/main" id="{C78E9DF8-FC7B-E063-89DD-B8CF027C488C}"/>
              </a:ext>
            </a:extLst>
          </p:cNvPr>
          <p:cNvPicPr>
            <a:picLocks noChangeAspect="1"/>
          </p:cNvPicPr>
          <p:nvPr/>
        </p:nvPicPr>
        <p:blipFill>
          <a:blip r:embed="rId3"/>
          <a:stretch>
            <a:fillRect/>
          </a:stretch>
        </p:blipFill>
        <p:spPr>
          <a:xfrm>
            <a:off x="10143838" y="5972051"/>
            <a:ext cx="2048161" cy="885949"/>
          </a:xfrm>
          <a:prstGeom prst="rect">
            <a:avLst/>
          </a:prstGeom>
        </p:spPr>
      </p:pic>
      <p:sp>
        <p:nvSpPr>
          <p:cNvPr id="4" name="TextBox 3">
            <a:extLst>
              <a:ext uri="{FF2B5EF4-FFF2-40B4-BE49-F238E27FC236}">
                <a16:creationId xmlns:a16="http://schemas.microsoft.com/office/drawing/2014/main" id="{273C8619-7B89-6D67-47E7-CC51E229A594}"/>
              </a:ext>
            </a:extLst>
          </p:cNvPr>
          <p:cNvSpPr txBox="1"/>
          <p:nvPr/>
        </p:nvSpPr>
        <p:spPr>
          <a:xfrm>
            <a:off x="8763513" y="5796398"/>
            <a:ext cx="3342776" cy="253916"/>
          </a:xfrm>
          <a:prstGeom prst="rect">
            <a:avLst/>
          </a:prstGeom>
          <a:noFill/>
        </p:spPr>
        <p:txBody>
          <a:bodyPr wrap="square" rtlCol="0">
            <a:spAutoFit/>
          </a:bodyPr>
          <a:lstStyle/>
          <a:p>
            <a:pPr algn="r"/>
            <a:r>
              <a:rPr lang="lv-LV" sz="1050" dirty="0">
                <a:solidFill>
                  <a:srgbClr val="4B5C24"/>
                </a:solidFill>
              </a:rPr>
              <a:t>Informācija no: Leģendas (Septembris, 2024)</a:t>
            </a:r>
          </a:p>
        </p:txBody>
      </p:sp>
      <p:pic>
        <p:nvPicPr>
          <p:cNvPr id="5" name="Attēls 4">
            <a:extLst>
              <a:ext uri="{FF2B5EF4-FFF2-40B4-BE49-F238E27FC236}">
                <a16:creationId xmlns:a16="http://schemas.microsoft.com/office/drawing/2014/main" id="{332633B5-C6B6-7DF9-D246-A3AA4BFF6BFE}"/>
              </a:ext>
            </a:extLst>
          </p:cNvPr>
          <p:cNvPicPr>
            <a:picLocks noChangeAspect="1"/>
          </p:cNvPicPr>
          <p:nvPr/>
        </p:nvPicPr>
        <p:blipFill>
          <a:blip r:embed="rId4"/>
          <a:stretch>
            <a:fillRect/>
          </a:stretch>
        </p:blipFill>
        <p:spPr>
          <a:xfrm>
            <a:off x="462570" y="1716414"/>
            <a:ext cx="5376990" cy="2926083"/>
          </a:xfrm>
          <a:prstGeom prst="rect">
            <a:avLst/>
          </a:prstGeom>
        </p:spPr>
      </p:pic>
      <p:sp>
        <p:nvSpPr>
          <p:cNvPr id="8" name="TextBox 7">
            <a:extLst>
              <a:ext uri="{FF2B5EF4-FFF2-40B4-BE49-F238E27FC236}">
                <a16:creationId xmlns:a16="http://schemas.microsoft.com/office/drawing/2014/main" id="{B0E51FEC-35A8-F65D-4F2B-3587C579C6F2}"/>
              </a:ext>
            </a:extLst>
          </p:cNvPr>
          <p:cNvSpPr txBox="1"/>
          <p:nvPr/>
        </p:nvSpPr>
        <p:spPr>
          <a:xfrm>
            <a:off x="376847" y="4642252"/>
            <a:ext cx="2823553" cy="738664"/>
          </a:xfrm>
          <a:prstGeom prst="rect">
            <a:avLst/>
          </a:prstGeom>
          <a:noFill/>
        </p:spPr>
        <p:txBody>
          <a:bodyPr wrap="square" rtlCol="0">
            <a:spAutoFit/>
          </a:bodyPr>
          <a:lstStyle/>
          <a:p>
            <a:r>
              <a:rPr lang="lv-LV" sz="1050" dirty="0">
                <a:solidFill>
                  <a:srgbClr val="B9D2FF"/>
                </a:solidFill>
              </a:rPr>
              <a:t>Skats pie Rīgas pilsētas Salas muižas 1807. gadā. </a:t>
            </a:r>
          </a:p>
          <a:p>
            <a:r>
              <a:rPr lang="lv-LV" sz="1050" dirty="0">
                <a:solidFill>
                  <a:srgbClr val="B9D2FF"/>
                </a:solidFill>
              </a:rPr>
              <a:t>No: </a:t>
            </a:r>
            <a:r>
              <a:rPr lang="lv-LV" sz="1050" dirty="0" err="1">
                <a:solidFill>
                  <a:srgbClr val="B9D2FF"/>
                </a:solidFill>
              </a:rPr>
              <a:t>Broce</a:t>
            </a:r>
            <a:r>
              <a:rPr lang="lv-LV" sz="1050" dirty="0">
                <a:solidFill>
                  <a:srgbClr val="B9D2FF"/>
                </a:solidFill>
              </a:rPr>
              <a:t>, J. K. </a:t>
            </a:r>
            <a:r>
              <a:rPr lang="lv-LV" sz="1050" i="1" dirty="0">
                <a:solidFill>
                  <a:srgbClr val="B9D2FF"/>
                </a:solidFill>
              </a:rPr>
              <a:t>Zīmējumi un apraksti.</a:t>
            </a:r>
            <a:r>
              <a:rPr lang="lv-LV" sz="1050" dirty="0">
                <a:solidFill>
                  <a:srgbClr val="B9D2FF"/>
                </a:solidFill>
              </a:rPr>
              <a:t> </a:t>
            </a:r>
          </a:p>
          <a:p>
            <a:r>
              <a:rPr lang="lv-LV" sz="1050" dirty="0">
                <a:solidFill>
                  <a:srgbClr val="B9D2FF"/>
                </a:solidFill>
              </a:rPr>
              <a:t>(2. sēj. 1996), 343. lpp.</a:t>
            </a:r>
          </a:p>
        </p:txBody>
      </p:sp>
      <p:sp>
        <p:nvSpPr>
          <p:cNvPr id="9" name="TextBox 8">
            <a:extLst>
              <a:ext uri="{FF2B5EF4-FFF2-40B4-BE49-F238E27FC236}">
                <a16:creationId xmlns:a16="http://schemas.microsoft.com/office/drawing/2014/main" id="{83AF72E5-014C-80C2-84E3-B468E1CAE9FF}"/>
              </a:ext>
            </a:extLst>
          </p:cNvPr>
          <p:cNvSpPr txBox="1"/>
          <p:nvPr/>
        </p:nvSpPr>
        <p:spPr>
          <a:xfrm>
            <a:off x="5734284" y="882771"/>
            <a:ext cx="6229881" cy="584775"/>
          </a:xfrm>
          <a:prstGeom prst="rect">
            <a:avLst/>
          </a:prstGeom>
          <a:noFill/>
        </p:spPr>
        <p:txBody>
          <a:bodyPr wrap="square" rtlCol="0">
            <a:spAutoFit/>
          </a:bodyPr>
          <a:lstStyle/>
          <a:p>
            <a:r>
              <a:rPr lang="lv-LV" sz="3200" b="1" dirty="0">
                <a:solidFill>
                  <a:srgbClr val="4B5C24"/>
                </a:solidFill>
                <a:latin typeface="+mj-lt"/>
              </a:rPr>
              <a:t>Sīpolu nozīme salas pagastā</a:t>
            </a:r>
          </a:p>
        </p:txBody>
      </p:sp>
    </p:spTree>
    <p:extLst>
      <p:ext uri="{BB962C8B-B14F-4D97-AF65-F5344CB8AC3E}">
        <p14:creationId xmlns:p14="http://schemas.microsoft.com/office/powerpoint/2010/main" val="1966798604"/>
      </p:ext>
    </p:extLst>
  </p:cSld>
  <p:clrMapOvr>
    <a:masterClrMapping/>
  </p:clrMapOvr>
</p:sld>
</file>

<file path=ppt/theme/theme1.xml><?xml version="1.0" encoding="utf-8"?>
<a:theme xmlns:a="http://schemas.openxmlformats.org/drawingml/2006/main" name="Zil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75C946AC-398F-41B3-96D3-9A9558AFC636}"/>
    </a:ext>
  </a:extLst>
</a:theme>
</file>

<file path=ppt/theme/theme2.xml><?xml version="1.0" encoding="utf-8"?>
<a:theme xmlns:a="http://schemas.openxmlformats.org/drawingml/2006/main" name="Zaļā tēma">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B8284AA0-9AD5-451D-A4D8-BE126D005C7E}"/>
    </a:ext>
  </a:extLst>
</a:theme>
</file>

<file path=ppt/theme/theme3.xml><?xml version="1.0" encoding="utf-8"?>
<a:theme xmlns:a="http://schemas.openxmlformats.org/drawingml/2006/main" name="Palīgslaidi">
  <a:themeElements>
    <a:clrScheme name="Marupe">
      <a:dk1>
        <a:srgbClr val="592645"/>
      </a:dk1>
      <a:lt1>
        <a:srgbClr val="B9D2FF"/>
      </a:lt1>
      <a:dk2>
        <a:srgbClr val="4B5C24"/>
      </a:dk2>
      <a:lt2>
        <a:srgbClr val="EC9BFF"/>
      </a:lt2>
      <a:accent1>
        <a:srgbClr val="698C7D"/>
      </a:accent1>
      <a:accent2>
        <a:srgbClr val="D59702"/>
      </a:accent2>
      <a:accent3>
        <a:srgbClr val="FF421A"/>
      </a:accent3>
      <a:accent4>
        <a:srgbClr val="FAFF72"/>
      </a:accent4>
      <a:accent5>
        <a:srgbClr val="FF7D45"/>
      </a:accent5>
      <a:accent6>
        <a:srgbClr val="A4D866"/>
      </a:accent6>
      <a:hlink>
        <a:srgbClr val="B9D2FF"/>
      </a:hlink>
      <a:folHlink>
        <a:srgbClr val="B9D2FF"/>
      </a:folHlink>
    </a:clrScheme>
    <a:fontScheme name="Marupe">
      <a:majorFont>
        <a:latin typeface="sora bold"/>
        <a:ea typeface=""/>
        <a:cs typeface=""/>
      </a:majorFont>
      <a:minorFont>
        <a:latin typeface="sor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upe_presentation_template" id="{8C263AC2-CCC2-4F3C-B13A-BA00CD644164}" vid="{6AFC9A73-0ED4-4FE0-B490-854DD42CA803}"/>
    </a:ext>
  </a:extLst>
</a:theme>
</file>

<file path=ppt/theme/theme4.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Marupe_presentation_template092024</Template>
  <TotalTime>2716</TotalTime>
  <Words>1748</Words>
  <Application>Microsoft Office PowerPoint</Application>
  <PresentationFormat>Platekrāna</PresentationFormat>
  <Paragraphs>103</Paragraphs>
  <Slides>17</Slides>
  <Notes>13</Notes>
  <HiddenSlides>0</HiddenSlides>
  <MMClips>0</MMClips>
  <ScaleCrop>false</ScaleCrop>
  <HeadingPairs>
    <vt:vector size="6" baseType="variant">
      <vt:variant>
        <vt:lpstr>Lietotie fonti</vt:lpstr>
      </vt:variant>
      <vt:variant>
        <vt:i4>5</vt:i4>
      </vt:variant>
      <vt:variant>
        <vt:lpstr>Dizains</vt:lpstr>
      </vt:variant>
      <vt:variant>
        <vt:i4>3</vt:i4>
      </vt:variant>
      <vt:variant>
        <vt:lpstr>Slaidu virsraksti</vt:lpstr>
      </vt:variant>
      <vt:variant>
        <vt:i4>17</vt:i4>
      </vt:variant>
    </vt:vector>
  </HeadingPairs>
  <TitlesOfParts>
    <vt:vector size="25" baseType="lpstr">
      <vt:lpstr>Arial</vt:lpstr>
      <vt:lpstr>Calibri</vt:lpstr>
      <vt:lpstr>sora regular</vt:lpstr>
      <vt:lpstr>Helvetica Neue</vt:lpstr>
      <vt:lpstr>sora bold</vt:lpstr>
      <vt:lpstr>Zilā tēma</vt:lpstr>
      <vt:lpstr>Zaļā tēma</vt:lpstr>
      <vt:lpstr>Palīgslaidi</vt:lpstr>
      <vt:lpstr>PowerPoint prezentācija</vt:lpstr>
      <vt:lpstr>PowerPoint prezentācija</vt:lpstr>
      <vt:lpstr>PowerPoint prezentācija</vt:lpstr>
      <vt:lpstr>PowerPoint prezentācija</vt:lpstr>
      <vt:lpstr>PowerPoint prezentācija</vt:lpstr>
      <vt:lpstr> </vt:lpstr>
      <vt:lpstr> </vt:lpstr>
      <vt:lpstr> </vt:lpstr>
      <vt:lpstr> </vt:lpstr>
      <vt:lpstr> </vt:lpstr>
      <vt:lpstr> </vt:lpstr>
      <vt:lpstr> </vt:lpstr>
      <vt:lpstr> </vt:lpstr>
      <vt:lpstr> </vt:lpstr>
      <vt:lpstr> </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Oskars Krakts</dc:creator>
  <cp:lastModifiedBy>Kristiāns Reinholds Vinniņš</cp:lastModifiedBy>
  <cp:revision>493</cp:revision>
  <dcterms:created xsi:type="dcterms:W3CDTF">2024-09-26T08:42:36Z</dcterms:created>
  <dcterms:modified xsi:type="dcterms:W3CDTF">2026-02-06T08:26:57Z</dcterms:modified>
</cp:coreProperties>
</file>