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7" r:id="rId3"/>
  </p:sldMasterIdLst>
  <p:notesMasterIdLst>
    <p:notesMasterId r:id="rId21"/>
  </p:notesMasterIdLst>
  <p:sldIdLst>
    <p:sldId id="286" r:id="rId4"/>
    <p:sldId id="287" r:id="rId5"/>
    <p:sldId id="339" r:id="rId6"/>
    <p:sldId id="340" r:id="rId7"/>
    <p:sldId id="341" r:id="rId8"/>
    <p:sldId id="338" r:id="rId9"/>
    <p:sldId id="337" r:id="rId10"/>
    <p:sldId id="327" r:id="rId11"/>
    <p:sldId id="305" r:id="rId12"/>
    <p:sldId id="329" r:id="rId13"/>
    <p:sldId id="330" r:id="rId14"/>
    <p:sldId id="331" r:id="rId15"/>
    <p:sldId id="332" r:id="rId16"/>
    <p:sldId id="336" r:id="rId17"/>
    <p:sldId id="334" r:id="rId18"/>
    <p:sldId id="335" r:id="rId19"/>
    <p:sldId id="314" r:id="rId20"/>
  </p:sldIdLst>
  <p:sldSz cx="12192000" cy="6858000"/>
  <p:notesSz cx="6858000" cy="9144000"/>
  <p:embeddedFontLst>
    <p:embeddedFont>
      <p:font typeface="sora bold" panose="020B0604020202020204" charset="0"/>
      <p:bold r:id="rId22"/>
    </p:embeddedFont>
    <p:embeddedFont>
      <p:font typeface="sora regular"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C24"/>
    <a:srgbClr val="B9D2FF"/>
    <a:srgbClr val="7F7055"/>
    <a:srgbClr val="FFFFFF"/>
    <a:srgbClr val="7D82BE"/>
    <a:srgbClr val="D79600"/>
    <a:srgbClr val="2D3C23"/>
    <a:srgbClr val="FF7D46"/>
    <a:srgbClr val="7E81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07" d="100"/>
          <a:sy n="107" d="100"/>
        </p:scale>
        <p:origin x="75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3926D-EF0E-410D-AA08-F45874FFDE47}" type="datetimeFigureOut">
              <a:rPr lang="lv-LV" smtClean="0"/>
              <a:t>21.08.2025</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6CC1A-0A87-465F-B063-56EC3D32C5E8}" type="slidenum">
              <a:rPr lang="lv-LV" smtClean="0"/>
              <a:t>‹#›</a:t>
            </a:fld>
            <a:endParaRPr lang="lv-LV"/>
          </a:p>
        </p:txBody>
      </p:sp>
    </p:spTree>
    <p:extLst>
      <p:ext uri="{BB962C8B-B14F-4D97-AF65-F5344CB8AC3E}">
        <p14:creationId xmlns:p14="http://schemas.microsoft.com/office/powerpoint/2010/main" val="2380637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96D84-D684-1DF9-D63B-FC1BA119FA1D}"/>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359DA1AD-3219-9E5B-1A4B-D384CA7B6C90}"/>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24BEA0E1-428C-9D47-BEB0-A678879EF68F}"/>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253F2983-122F-2C9A-BFD0-5CEB5FEE922D}"/>
              </a:ext>
            </a:extLst>
          </p:cNvPr>
          <p:cNvSpPr>
            <a:spLocks noGrp="1"/>
          </p:cNvSpPr>
          <p:nvPr>
            <p:ph type="sldNum" sz="quarter" idx="5"/>
          </p:nvPr>
        </p:nvSpPr>
        <p:spPr/>
        <p:txBody>
          <a:bodyPr/>
          <a:lstStyle/>
          <a:p>
            <a:fld id="{7686CC1A-0A87-465F-B063-56EC3D32C5E8}" type="slidenum">
              <a:rPr lang="lv-LV" smtClean="0"/>
              <a:t>6</a:t>
            </a:fld>
            <a:endParaRPr lang="lv-LV"/>
          </a:p>
        </p:txBody>
      </p:sp>
    </p:spTree>
    <p:extLst>
      <p:ext uri="{BB962C8B-B14F-4D97-AF65-F5344CB8AC3E}">
        <p14:creationId xmlns:p14="http://schemas.microsoft.com/office/powerpoint/2010/main" val="1480607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8E172-4A0B-ADA7-09B0-BF189C7E05AD}"/>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B3FAB60B-58EA-2AD1-A3C9-0E64591637DA}"/>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D8D915EA-680D-F3F4-86A4-512DF5C7D4DF}"/>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2743A311-AA36-900C-499C-330C8BC59E18}"/>
              </a:ext>
            </a:extLst>
          </p:cNvPr>
          <p:cNvSpPr>
            <a:spLocks noGrp="1"/>
          </p:cNvSpPr>
          <p:nvPr>
            <p:ph type="sldNum" sz="quarter" idx="5"/>
          </p:nvPr>
        </p:nvSpPr>
        <p:spPr/>
        <p:txBody>
          <a:bodyPr/>
          <a:lstStyle/>
          <a:p>
            <a:fld id="{7686CC1A-0A87-465F-B063-56EC3D32C5E8}" type="slidenum">
              <a:rPr lang="lv-LV" smtClean="0"/>
              <a:t>15</a:t>
            </a:fld>
            <a:endParaRPr lang="lv-LV"/>
          </a:p>
        </p:txBody>
      </p:sp>
    </p:spTree>
    <p:extLst>
      <p:ext uri="{BB962C8B-B14F-4D97-AF65-F5344CB8AC3E}">
        <p14:creationId xmlns:p14="http://schemas.microsoft.com/office/powerpoint/2010/main" val="3529641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048A5-F109-46DF-573C-EDDDDCD05F20}"/>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F3C7837A-B509-AB32-30EC-FC275B617A44}"/>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577AE975-BDA3-35D1-2C19-E8C997E81523}"/>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E9237BC4-FDEA-8F45-D8D0-6842E855326C}"/>
              </a:ext>
            </a:extLst>
          </p:cNvPr>
          <p:cNvSpPr>
            <a:spLocks noGrp="1"/>
          </p:cNvSpPr>
          <p:nvPr>
            <p:ph type="sldNum" sz="quarter" idx="5"/>
          </p:nvPr>
        </p:nvSpPr>
        <p:spPr/>
        <p:txBody>
          <a:bodyPr/>
          <a:lstStyle/>
          <a:p>
            <a:fld id="{7686CC1A-0A87-465F-B063-56EC3D32C5E8}" type="slidenum">
              <a:rPr lang="lv-LV" smtClean="0"/>
              <a:t>16</a:t>
            </a:fld>
            <a:endParaRPr lang="lv-LV"/>
          </a:p>
        </p:txBody>
      </p:sp>
    </p:spTree>
    <p:extLst>
      <p:ext uri="{BB962C8B-B14F-4D97-AF65-F5344CB8AC3E}">
        <p14:creationId xmlns:p14="http://schemas.microsoft.com/office/powerpoint/2010/main" val="2929454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686CC1A-0A87-465F-B063-56EC3D32C5E8}" type="slidenum">
              <a:rPr lang="lv-LV" smtClean="0"/>
              <a:t>17</a:t>
            </a:fld>
            <a:endParaRPr lang="lv-LV"/>
          </a:p>
        </p:txBody>
      </p:sp>
    </p:spTree>
    <p:extLst>
      <p:ext uri="{BB962C8B-B14F-4D97-AF65-F5344CB8AC3E}">
        <p14:creationId xmlns:p14="http://schemas.microsoft.com/office/powerpoint/2010/main" val="97317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E8B53-BD41-4115-39E4-9A58873F1329}"/>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BD76464D-3CC6-54D2-ADCF-07B47C941199}"/>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DBCAABC3-7342-4B1E-9A0E-2EC3F0F3F7A4}"/>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760680C2-ACA7-2167-0BD5-50510FBA9529}"/>
              </a:ext>
            </a:extLst>
          </p:cNvPr>
          <p:cNvSpPr>
            <a:spLocks noGrp="1"/>
          </p:cNvSpPr>
          <p:nvPr>
            <p:ph type="sldNum" sz="quarter" idx="5"/>
          </p:nvPr>
        </p:nvSpPr>
        <p:spPr/>
        <p:txBody>
          <a:bodyPr/>
          <a:lstStyle/>
          <a:p>
            <a:fld id="{7686CC1A-0A87-465F-B063-56EC3D32C5E8}" type="slidenum">
              <a:rPr lang="lv-LV" smtClean="0"/>
              <a:t>7</a:t>
            </a:fld>
            <a:endParaRPr lang="lv-LV"/>
          </a:p>
        </p:txBody>
      </p:sp>
    </p:spTree>
    <p:extLst>
      <p:ext uri="{BB962C8B-B14F-4D97-AF65-F5344CB8AC3E}">
        <p14:creationId xmlns:p14="http://schemas.microsoft.com/office/powerpoint/2010/main" val="61583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10620-237E-0402-3C09-3078C98FB949}"/>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99F80851-3EC2-8869-1116-340FB5421254}"/>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06F1A4CF-5548-E46B-ABDD-E144538C5C2A}"/>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644B158E-A4DA-E040-6207-223373DF316E}"/>
              </a:ext>
            </a:extLst>
          </p:cNvPr>
          <p:cNvSpPr>
            <a:spLocks noGrp="1"/>
          </p:cNvSpPr>
          <p:nvPr>
            <p:ph type="sldNum" sz="quarter" idx="5"/>
          </p:nvPr>
        </p:nvSpPr>
        <p:spPr/>
        <p:txBody>
          <a:bodyPr/>
          <a:lstStyle/>
          <a:p>
            <a:fld id="{7686CC1A-0A87-465F-B063-56EC3D32C5E8}" type="slidenum">
              <a:rPr lang="lv-LV" smtClean="0"/>
              <a:t>8</a:t>
            </a:fld>
            <a:endParaRPr lang="lv-LV"/>
          </a:p>
        </p:txBody>
      </p:sp>
    </p:spTree>
    <p:extLst>
      <p:ext uri="{BB962C8B-B14F-4D97-AF65-F5344CB8AC3E}">
        <p14:creationId xmlns:p14="http://schemas.microsoft.com/office/powerpoint/2010/main" val="2850957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686CC1A-0A87-465F-B063-56EC3D32C5E8}" type="slidenum">
              <a:rPr lang="lv-LV" smtClean="0"/>
              <a:t>9</a:t>
            </a:fld>
            <a:endParaRPr lang="lv-LV"/>
          </a:p>
        </p:txBody>
      </p:sp>
    </p:spTree>
    <p:extLst>
      <p:ext uri="{BB962C8B-B14F-4D97-AF65-F5344CB8AC3E}">
        <p14:creationId xmlns:p14="http://schemas.microsoft.com/office/powerpoint/2010/main" val="2123792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4BDF2-B523-9208-D3A8-84F9D0613D83}"/>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E4D9D437-3DCD-2845-0716-3ADCA7A6945E}"/>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671ECEFC-20C9-0D6C-3C3A-22CCFC9664B8}"/>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44F7119F-25C5-6162-2B06-3B74729A2870}"/>
              </a:ext>
            </a:extLst>
          </p:cNvPr>
          <p:cNvSpPr>
            <a:spLocks noGrp="1"/>
          </p:cNvSpPr>
          <p:nvPr>
            <p:ph type="sldNum" sz="quarter" idx="5"/>
          </p:nvPr>
        </p:nvSpPr>
        <p:spPr/>
        <p:txBody>
          <a:bodyPr/>
          <a:lstStyle/>
          <a:p>
            <a:fld id="{7686CC1A-0A87-465F-B063-56EC3D32C5E8}" type="slidenum">
              <a:rPr lang="lv-LV" smtClean="0"/>
              <a:t>10</a:t>
            </a:fld>
            <a:endParaRPr lang="lv-LV"/>
          </a:p>
        </p:txBody>
      </p:sp>
    </p:spTree>
    <p:extLst>
      <p:ext uri="{BB962C8B-B14F-4D97-AF65-F5344CB8AC3E}">
        <p14:creationId xmlns:p14="http://schemas.microsoft.com/office/powerpoint/2010/main" val="4095289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D51E7-450B-527A-E669-24D7389A739C}"/>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80481BEB-CEC0-5196-BD15-888272F2534E}"/>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67D511E3-E200-C981-6BF0-134AEE4E4CDD}"/>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10DACA27-6FB5-3BEC-75FE-D869C9014796}"/>
              </a:ext>
            </a:extLst>
          </p:cNvPr>
          <p:cNvSpPr>
            <a:spLocks noGrp="1"/>
          </p:cNvSpPr>
          <p:nvPr>
            <p:ph type="sldNum" sz="quarter" idx="5"/>
          </p:nvPr>
        </p:nvSpPr>
        <p:spPr/>
        <p:txBody>
          <a:bodyPr/>
          <a:lstStyle/>
          <a:p>
            <a:fld id="{7686CC1A-0A87-465F-B063-56EC3D32C5E8}" type="slidenum">
              <a:rPr lang="lv-LV" smtClean="0"/>
              <a:t>11</a:t>
            </a:fld>
            <a:endParaRPr lang="lv-LV"/>
          </a:p>
        </p:txBody>
      </p:sp>
    </p:spTree>
    <p:extLst>
      <p:ext uri="{BB962C8B-B14F-4D97-AF65-F5344CB8AC3E}">
        <p14:creationId xmlns:p14="http://schemas.microsoft.com/office/powerpoint/2010/main" val="1888340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7E1A5-1988-28F9-F7FF-3EA76176693B}"/>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8FEDF794-C9C8-E44F-1433-CE8A76EA422C}"/>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AB8DF77D-9294-87D3-D754-57F5593E3FE0}"/>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1B5361B3-5BA4-4EA1-AB94-B162915D5F4C}"/>
              </a:ext>
            </a:extLst>
          </p:cNvPr>
          <p:cNvSpPr>
            <a:spLocks noGrp="1"/>
          </p:cNvSpPr>
          <p:nvPr>
            <p:ph type="sldNum" sz="quarter" idx="5"/>
          </p:nvPr>
        </p:nvSpPr>
        <p:spPr/>
        <p:txBody>
          <a:bodyPr/>
          <a:lstStyle/>
          <a:p>
            <a:fld id="{7686CC1A-0A87-465F-B063-56EC3D32C5E8}" type="slidenum">
              <a:rPr lang="lv-LV" smtClean="0"/>
              <a:t>12</a:t>
            </a:fld>
            <a:endParaRPr lang="lv-LV"/>
          </a:p>
        </p:txBody>
      </p:sp>
    </p:spTree>
    <p:extLst>
      <p:ext uri="{BB962C8B-B14F-4D97-AF65-F5344CB8AC3E}">
        <p14:creationId xmlns:p14="http://schemas.microsoft.com/office/powerpoint/2010/main" val="504576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28C6E-279B-2155-0EEC-169D3C1B07CE}"/>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204984EE-C9C1-D9DD-4F30-BE77A7634749}"/>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62C97419-800F-84AC-9F01-CD595D224CD9}"/>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30896F66-6945-0261-8939-5DFFCD74B668}"/>
              </a:ext>
            </a:extLst>
          </p:cNvPr>
          <p:cNvSpPr>
            <a:spLocks noGrp="1"/>
          </p:cNvSpPr>
          <p:nvPr>
            <p:ph type="sldNum" sz="quarter" idx="5"/>
          </p:nvPr>
        </p:nvSpPr>
        <p:spPr/>
        <p:txBody>
          <a:bodyPr/>
          <a:lstStyle/>
          <a:p>
            <a:fld id="{7686CC1A-0A87-465F-B063-56EC3D32C5E8}" type="slidenum">
              <a:rPr lang="lv-LV" smtClean="0"/>
              <a:t>13</a:t>
            </a:fld>
            <a:endParaRPr lang="lv-LV"/>
          </a:p>
        </p:txBody>
      </p:sp>
    </p:spTree>
    <p:extLst>
      <p:ext uri="{BB962C8B-B14F-4D97-AF65-F5344CB8AC3E}">
        <p14:creationId xmlns:p14="http://schemas.microsoft.com/office/powerpoint/2010/main" val="3553006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3A340-D4A3-FE21-B035-11B52594C679}"/>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67072F4D-58E5-B4BC-7DE8-D05CEEF6B8E6}"/>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30F13B73-C018-20A3-7C69-0072089E564C}"/>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20B87976-9CAD-841C-A931-DD45481CF3A3}"/>
              </a:ext>
            </a:extLst>
          </p:cNvPr>
          <p:cNvSpPr>
            <a:spLocks noGrp="1"/>
          </p:cNvSpPr>
          <p:nvPr>
            <p:ph type="sldNum" sz="quarter" idx="5"/>
          </p:nvPr>
        </p:nvSpPr>
        <p:spPr/>
        <p:txBody>
          <a:bodyPr/>
          <a:lstStyle/>
          <a:p>
            <a:fld id="{7686CC1A-0A87-465F-B063-56EC3D32C5E8}" type="slidenum">
              <a:rPr lang="lv-LV" smtClean="0"/>
              <a:t>14</a:t>
            </a:fld>
            <a:endParaRPr lang="lv-LV"/>
          </a:p>
        </p:txBody>
      </p:sp>
    </p:spTree>
    <p:extLst>
      <p:ext uri="{BB962C8B-B14F-4D97-AF65-F5344CB8AC3E}">
        <p14:creationId xmlns:p14="http://schemas.microsoft.com/office/powerpoint/2010/main" val="1775707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E87DDBF-BACA-B79E-5D82-61B54613B5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7581" y="2286000"/>
            <a:ext cx="5176837" cy="1854769"/>
          </a:xfrm>
          <a:prstGeom prst="rect">
            <a:avLst/>
          </a:prstGeom>
        </p:spPr>
      </p:pic>
    </p:spTree>
    <p:extLst>
      <p:ext uri="{BB962C8B-B14F-4D97-AF65-F5344CB8AC3E}">
        <p14:creationId xmlns:p14="http://schemas.microsoft.com/office/powerpoint/2010/main" val="2438118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10">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11" name="Rectangle 10">
            <a:extLst>
              <a:ext uri="{FF2B5EF4-FFF2-40B4-BE49-F238E27FC236}">
                <a16:creationId xmlns:a16="http://schemas.microsoft.com/office/drawing/2014/main" id="{B7F8509A-794E-A56C-1FB9-57500EBB3811}"/>
              </a:ext>
            </a:extLst>
          </p:cNvPr>
          <p:cNvSpPr/>
          <p:nvPr userDrawn="1"/>
        </p:nvSpPr>
        <p:spPr>
          <a:xfrm>
            <a:off x="0" y="0"/>
            <a:ext cx="5839560" cy="23519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3" name="Rectangle 12">
            <a:extLst>
              <a:ext uri="{FF2B5EF4-FFF2-40B4-BE49-F238E27FC236}">
                <a16:creationId xmlns:a16="http://schemas.microsoft.com/office/drawing/2014/main" id="{B9AA3B55-54A5-8B18-0B0F-05ADA6FB3CEA}"/>
              </a:ext>
            </a:extLst>
          </p:cNvPr>
          <p:cNvSpPr/>
          <p:nvPr userDrawn="1"/>
        </p:nvSpPr>
        <p:spPr>
          <a:xfrm>
            <a:off x="0" y="2351942"/>
            <a:ext cx="5839560" cy="4506058"/>
          </a:xfrm>
          <a:prstGeom prst="rect">
            <a:avLst/>
          </a:prstGeom>
          <a:solidFill>
            <a:srgbClr val="2D3C2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4" name="Text Placeholder 8">
            <a:extLst>
              <a:ext uri="{FF2B5EF4-FFF2-40B4-BE49-F238E27FC236}">
                <a16:creationId xmlns:a16="http://schemas.microsoft.com/office/drawing/2014/main" id="{782ED2C4-0A41-9675-4AD9-0F1915B61064}"/>
              </a:ext>
            </a:extLst>
          </p:cNvPr>
          <p:cNvSpPr>
            <a:spLocks noGrp="1"/>
          </p:cNvSpPr>
          <p:nvPr>
            <p:ph type="body" sz="quarter" idx="10" hasCustomPrompt="1"/>
          </p:nvPr>
        </p:nvSpPr>
        <p:spPr>
          <a:xfrm>
            <a:off x="8488972" y="2833088"/>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a:t>
            </a:r>
            <a:r>
              <a:rPr lang="en-US" dirty="0" err="1"/>
              <a:t>fakts</a:t>
            </a:r>
            <a:r>
              <a:rPr lang="en-US" dirty="0"/>
              <a:t>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15" name="Text Placeholder 8">
            <a:extLst>
              <a:ext uri="{FF2B5EF4-FFF2-40B4-BE49-F238E27FC236}">
                <a16:creationId xmlns:a16="http://schemas.microsoft.com/office/drawing/2014/main" id="{EB9936DB-1DDC-E47D-29E4-AB2142B04166}"/>
              </a:ext>
            </a:extLst>
          </p:cNvPr>
          <p:cNvSpPr>
            <a:spLocks noGrp="1"/>
          </p:cNvSpPr>
          <p:nvPr>
            <p:ph type="body" sz="quarter" idx="11" hasCustomPrompt="1"/>
          </p:nvPr>
        </p:nvSpPr>
        <p:spPr>
          <a:xfrm>
            <a:off x="8488972" y="4567852"/>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fa</a:t>
            </a:r>
            <a:r>
              <a:rPr lang="lv-LV" dirty="0"/>
              <a:t>ccg</a:t>
            </a:r>
            <a:r>
              <a:rPr lang="en-US" dirty="0"/>
              <a:t>kts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21" name="Text Placeholder 20">
            <a:extLst>
              <a:ext uri="{FF2B5EF4-FFF2-40B4-BE49-F238E27FC236}">
                <a16:creationId xmlns:a16="http://schemas.microsoft.com/office/drawing/2014/main" id="{BA2112BD-83FF-43E8-C110-E6965FA222DB}"/>
              </a:ext>
            </a:extLst>
          </p:cNvPr>
          <p:cNvSpPr>
            <a:spLocks noGrp="1"/>
          </p:cNvSpPr>
          <p:nvPr>
            <p:ph type="body" sz="quarter" idx="12" hasCustomPrompt="1"/>
          </p:nvPr>
        </p:nvSpPr>
        <p:spPr>
          <a:xfrm>
            <a:off x="133350" y="463550"/>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2" name="Text Placeholder 20">
            <a:extLst>
              <a:ext uri="{FF2B5EF4-FFF2-40B4-BE49-F238E27FC236}">
                <a16:creationId xmlns:a16="http://schemas.microsoft.com/office/drawing/2014/main" id="{90B769DD-E647-E3B9-985E-4AA75106A53A}"/>
              </a:ext>
            </a:extLst>
          </p:cNvPr>
          <p:cNvSpPr>
            <a:spLocks noGrp="1"/>
          </p:cNvSpPr>
          <p:nvPr>
            <p:ph type="body" sz="quarter" idx="13" hasCustomPrompt="1"/>
          </p:nvPr>
        </p:nvSpPr>
        <p:spPr>
          <a:xfrm>
            <a:off x="133350" y="2819774"/>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3" name="Text Placeholder 20">
            <a:extLst>
              <a:ext uri="{FF2B5EF4-FFF2-40B4-BE49-F238E27FC236}">
                <a16:creationId xmlns:a16="http://schemas.microsoft.com/office/drawing/2014/main" id="{78440287-655E-EDB9-8A37-EF59CEE571D9}"/>
              </a:ext>
            </a:extLst>
          </p:cNvPr>
          <p:cNvSpPr>
            <a:spLocks noGrp="1"/>
          </p:cNvSpPr>
          <p:nvPr>
            <p:ph type="body" sz="quarter" idx="14" hasCustomPrompt="1"/>
          </p:nvPr>
        </p:nvSpPr>
        <p:spPr>
          <a:xfrm>
            <a:off x="2451100" y="463550"/>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24" name="Text Placeholder 20">
            <a:extLst>
              <a:ext uri="{FF2B5EF4-FFF2-40B4-BE49-F238E27FC236}">
                <a16:creationId xmlns:a16="http://schemas.microsoft.com/office/drawing/2014/main" id="{E7927F92-C20B-D213-0A06-B9AE9EBC473B}"/>
              </a:ext>
            </a:extLst>
          </p:cNvPr>
          <p:cNvSpPr>
            <a:spLocks noGrp="1"/>
          </p:cNvSpPr>
          <p:nvPr>
            <p:ph type="body" sz="quarter" idx="15" hasCustomPrompt="1"/>
          </p:nvPr>
        </p:nvSpPr>
        <p:spPr>
          <a:xfrm>
            <a:off x="2451100" y="2819774"/>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Tree>
    <p:extLst>
      <p:ext uri="{BB962C8B-B14F-4D97-AF65-F5344CB8AC3E}">
        <p14:creationId xmlns:p14="http://schemas.microsoft.com/office/powerpoint/2010/main" val="3298726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1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3884538"/>
            <a:ext cx="5197721" cy="2407308"/>
          </a:xfrm>
        </p:spPr>
        <p:txBody>
          <a:bodyPr tIns="144000" anchor="b">
            <a:spAutoFit/>
          </a:bodyPr>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3417231"/>
            <a:ext cx="5197721" cy="467307"/>
          </a:xfrm>
        </p:spPr>
        <p:txBody>
          <a:bodyPr anchor="b">
            <a:spAutoFit/>
          </a:bodyPr>
          <a:lstStyle>
            <a:lvl1pPr marL="0" indent="0" algn="l">
              <a:lnSpc>
                <a:spcPct val="138000"/>
              </a:lnSpc>
              <a:buNone/>
              <a:defRPr sz="24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Apakšvirsraksts</a:t>
            </a:r>
            <a:endParaRPr lang="en-US" dirty="0"/>
          </a:p>
        </p:txBody>
      </p:sp>
    </p:spTree>
    <p:extLst>
      <p:ext uri="{BB962C8B-B14F-4D97-AF65-F5344CB8AC3E}">
        <p14:creationId xmlns:p14="http://schemas.microsoft.com/office/powerpoint/2010/main" val="4124929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12">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3" name="Text Placeholder 8">
            <a:extLst>
              <a:ext uri="{FF2B5EF4-FFF2-40B4-BE49-F238E27FC236}">
                <a16:creationId xmlns:a16="http://schemas.microsoft.com/office/drawing/2014/main" id="{E01EAF01-FDF5-B74E-D503-147DED0BCF06}"/>
              </a:ext>
            </a:extLst>
          </p:cNvPr>
          <p:cNvSpPr>
            <a:spLocks noGrp="1"/>
          </p:cNvSpPr>
          <p:nvPr>
            <p:ph type="body" sz="quarter" idx="12" hasCustomPrompt="1"/>
          </p:nvPr>
        </p:nvSpPr>
        <p:spPr>
          <a:xfrm>
            <a:off x="6352442"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6" name="Chart Placeholder 5">
            <a:extLst>
              <a:ext uri="{FF2B5EF4-FFF2-40B4-BE49-F238E27FC236}">
                <a16:creationId xmlns:a16="http://schemas.microsoft.com/office/drawing/2014/main" id="{F58CAEBA-0A0A-9D66-9646-6B027D17925A}"/>
              </a:ext>
            </a:extLst>
          </p:cNvPr>
          <p:cNvSpPr>
            <a:spLocks noGrp="1"/>
          </p:cNvSpPr>
          <p:nvPr>
            <p:ph type="chart" sz="quarter" idx="13" hasCustomPrompt="1"/>
          </p:nvPr>
        </p:nvSpPr>
        <p:spPr>
          <a:xfrm>
            <a:off x="395288" y="1349619"/>
            <a:ext cx="5700712" cy="4564867"/>
          </a:xfrm>
        </p:spPr>
        <p:txBody>
          <a:bodyPr anchor="ctr"/>
          <a:lstStyle>
            <a:lvl1pPr marL="0" indent="0" algn="ctr">
              <a:buNone/>
              <a:defRPr sz="1200"/>
            </a:lvl1pPr>
          </a:lstStyle>
          <a:p>
            <a:r>
              <a:rPr lang="lv-LV" dirty="0"/>
              <a:t> </a:t>
            </a:r>
            <a:endParaRPr lang="en-US" dirty="0"/>
          </a:p>
        </p:txBody>
      </p:sp>
      <p:sp>
        <p:nvSpPr>
          <p:cNvPr id="7" name="Chart Placeholder 5">
            <a:extLst>
              <a:ext uri="{FF2B5EF4-FFF2-40B4-BE49-F238E27FC236}">
                <a16:creationId xmlns:a16="http://schemas.microsoft.com/office/drawing/2014/main" id="{312FEDAB-645E-FF8A-6AC1-F047E46458BF}"/>
              </a:ext>
            </a:extLst>
          </p:cNvPr>
          <p:cNvSpPr>
            <a:spLocks noGrp="1"/>
          </p:cNvSpPr>
          <p:nvPr>
            <p:ph type="chart" sz="quarter" idx="14" hasCustomPrompt="1"/>
          </p:nvPr>
        </p:nvSpPr>
        <p:spPr>
          <a:xfrm>
            <a:off x="6100946" y="1349619"/>
            <a:ext cx="5700712" cy="4564867"/>
          </a:xfrm>
        </p:spPr>
        <p:txBody>
          <a:bodyPr anchor="ctr"/>
          <a:lstStyle>
            <a:lvl1pPr marL="0" indent="0" algn="ctr">
              <a:buNone/>
              <a:defRPr sz="1200"/>
            </a:lvl1pPr>
          </a:lstStyle>
          <a:p>
            <a:r>
              <a:rPr lang="lv-LV" dirty="0"/>
              <a:t> </a:t>
            </a:r>
            <a:endParaRPr lang="en-US" dirty="0"/>
          </a:p>
        </p:txBody>
      </p:sp>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410797"/>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Tree>
    <p:extLst>
      <p:ext uri="{BB962C8B-B14F-4D97-AF65-F5344CB8AC3E}">
        <p14:creationId xmlns:p14="http://schemas.microsoft.com/office/powerpoint/2010/main" val="86556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13">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040315" y="3883474"/>
            <a:ext cx="5528894" cy="1484234"/>
          </a:xfrm>
        </p:spPr>
        <p:txBody>
          <a:bodyPr wrap="square" tIns="144000" anchor="b">
            <a:spAutoFit/>
          </a:bodyPr>
          <a:lstStyle>
            <a:lvl1pPr marL="0" indent="0" algn="r">
              <a:lnSpc>
                <a:spcPct val="100000"/>
              </a:lnSpc>
              <a:buNone/>
              <a:defRPr sz="29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Kontakti</a:t>
            </a:r>
            <a:r>
              <a:rPr lang="en-US" dirty="0"/>
              <a:t> </a:t>
            </a:r>
            <a:r>
              <a:rPr lang="en-US" dirty="0" err="1"/>
              <a:t>prezentācijas</a:t>
            </a:r>
            <a:r>
              <a:rPr lang="en-US" dirty="0"/>
              <a:t> </a:t>
            </a:r>
            <a:r>
              <a:rPr lang="en-US" dirty="0" err="1"/>
              <a:t>beigās</a:t>
            </a:r>
            <a:br>
              <a:rPr lang="lv-LV" dirty="0"/>
            </a:br>
            <a:r>
              <a:rPr lang="en-US" dirty="0" err="1"/>
              <a:t>vai</a:t>
            </a:r>
            <a:r>
              <a:rPr lang="en-US" dirty="0"/>
              <a:t> </a:t>
            </a:r>
            <a:r>
              <a:rPr lang="en-US" dirty="0" err="1"/>
              <a:t>kāds</a:t>
            </a:r>
            <a:r>
              <a:rPr lang="en-US" dirty="0"/>
              <a:t> </a:t>
            </a:r>
            <a:r>
              <a:rPr lang="en-US" dirty="0" err="1"/>
              <a:t>cits</a:t>
            </a:r>
            <a:r>
              <a:rPr lang="en-US" dirty="0"/>
              <a:t> </a:t>
            </a:r>
            <a:r>
              <a:rPr lang="en-US" dirty="0" err="1"/>
              <a:t>svarīgs</a:t>
            </a:r>
            <a:r>
              <a:rPr lang="en-US" dirty="0"/>
              <a:t> info,</a:t>
            </a:r>
            <a:br>
              <a:rPr lang="lv-LV" dirty="0"/>
            </a:br>
            <a:r>
              <a:rPr lang="en-US" dirty="0" err="1"/>
              <a:t>kurš</a:t>
            </a:r>
            <a:r>
              <a:rPr lang="en-US" dirty="0"/>
              <a:t> </a:t>
            </a:r>
            <a:r>
              <a:rPr lang="en-US" dirty="0" err="1"/>
              <a:t>jāieliek</a:t>
            </a:r>
            <a:r>
              <a:rPr lang="en-US" dirty="0"/>
              <a:t> </a:t>
            </a:r>
            <a:r>
              <a:rPr lang="en-US" dirty="0" err="1"/>
              <a:t>nobeigumā</a:t>
            </a:r>
            <a:r>
              <a:rPr lang="en-US" dirty="0"/>
              <a:t>.</a:t>
            </a:r>
          </a:p>
        </p:txBody>
      </p:sp>
      <p:sp>
        <p:nvSpPr>
          <p:cNvPr id="3" name="Text Placeholder 8">
            <a:extLst>
              <a:ext uri="{FF2B5EF4-FFF2-40B4-BE49-F238E27FC236}">
                <a16:creationId xmlns:a16="http://schemas.microsoft.com/office/drawing/2014/main" id="{C733D3F8-E609-25D1-49CA-60B1CD88F902}"/>
              </a:ext>
            </a:extLst>
          </p:cNvPr>
          <p:cNvSpPr>
            <a:spLocks noGrp="1"/>
          </p:cNvSpPr>
          <p:nvPr>
            <p:ph type="body" sz="quarter" idx="12" hasCustomPrompt="1"/>
          </p:nvPr>
        </p:nvSpPr>
        <p:spPr>
          <a:xfrm>
            <a:off x="6040314" y="5886450"/>
            <a:ext cx="5528894" cy="433020"/>
          </a:xfrm>
        </p:spPr>
        <p:txBody>
          <a:bodyPr anchor="b">
            <a:noAutofit/>
          </a:bodyPr>
          <a:lstStyle>
            <a:lvl1pPr marL="0" indent="0" algn="r">
              <a:buNone/>
              <a:defRPr sz="2800">
                <a:latin typeface="+mj-lt"/>
              </a:defRPr>
            </a:lvl1pPr>
          </a:lstStyle>
          <a:p>
            <a:pPr lvl="0"/>
            <a:r>
              <a:rPr lang="lv-LV" dirty="0"/>
              <a:t>00.00.00.</a:t>
            </a:r>
            <a:endParaRPr lang="en-US" dirty="0"/>
          </a:p>
        </p:txBody>
      </p:sp>
      <p:pic>
        <p:nvPicPr>
          <p:cNvPr id="5" name="Graphic 4">
            <a:extLst>
              <a:ext uri="{FF2B5EF4-FFF2-40B4-BE49-F238E27FC236}">
                <a16:creationId xmlns:a16="http://schemas.microsoft.com/office/drawing/2014/main" id="{4AFC22B4-6475-5F28-63FA-04DA9D8DC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913" y="624255"/>
            <a:ext cx="4955974" cy="1775638"/>
          </a:xfrm>
          <a:prstGeom prst="rect">
            <a:avLst/>
          </a:prstGeom>
        </p:spPr>
      </p:pic>
    </p:spTree>
    <p:extLst>
      <p:ext uri="{BB962C8B-B14F-4D97-AF65-F5344CB8AC3E}">
        <p14:creationId xmlns:p14="http://schemas.microsoft.com/office/powerpoint/2010/main" val="2132515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049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E87DDBF-BACA-B79E-5D82-61B54613B5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7581" y="2286000"/>
            <a:ext cx="5176837" cy="1854769"/>
          </a:xfrm>
          <a:prstGeom prst="rect">
            <a:avLst/>
          </a:prstGeom>
        </p:spPr>
      </p:pic>
    </p:spTree>
    <p:extLst>
      <p:ext uri="{BB962C8B-B14F-4D97-AF65-F5344CB8AC3E}">
        <p14:creationId xmlns:p14="http://schemas.microsoft.com/office/powerpoint/2010/main" val="930722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92163"/>
            <a:ext cx="9144000" cy="2636838"/>
          </a:xfrm>
        </p:spPr>
        <p:txBody>
          <a:bodyPr anchor="t">
            <a:noAutofit/>
          </a:bodyPr>
          <a:lstStyle>
            <a:lvl1pPr algn="l">
              <a:lnSpc>
                <a:spcPct val="82000"/>
              </a:lnSpc>
              <a:defRPr sz="66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487738"/>
            <a:ext cx="9144000" cy="1655762"/>
          </a:xfrm>
        </p:spPr>
        <p:txBody>
          <a:bodyPr>
            <a:noAutofit/>
          </a:bodyPr>
          <a:lstStyle>
            <a:lvl1pPr marL="0" indent="0" algn="l">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p:txBody>
      </p:sp>
      <p:pic>
        <p:nvPicPr>
          <p:cNvPr id="7" name="Graphic 6">
            <a:extLst>
              <a:ext uri="{FF2B5EF4-FFF2-40B4-BE49-F238E27FC236}">
                <a16:creationId xmlns:a16="http://schemas.microsoft.com/office/drawing/2014/main" id="{61EFCB0A-7097-2AC2-45F0-388800DE15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5976" y="5260798"/>
            <a:ext cx="2715907" cy="973061"/>
          </a:xfrm>
          <a:prstGeom prst="rect">
            <a:avLst/>
          </a:prstGeom>
        </p:spPr>
      </p:pic>
      <p:sp>
        <p:nvSpPr>
          <p:cNvPr id="9" name="Text Placeholder 8">
            <a:extLst>
              <a:ext uri="{FF2B5EF4-FFF2-40B4-BE49-F238E27FC236}">
                <a16:creationId xmlns:a16="http://schemas.microsoft.com/office/drawing/2014/main" id="{D29E50B4-B5CF-AE3C-1216-06C7FA71BF98}"/>
              </a:ext>
            </a:extLst>
          </p:cNvPr>
          <p:cNvSpPr>
            <a:spLocks noGrp="1"/>
          </p:cNvSpPr>
          <p:nvPr>
            <p:ph type="body" sz="quarter" idx="10" hasCustomPrompt="1"/>
          </p:nvPr>
        </p:nvSpPr>
        <p:spPr>
          <a:xfrm>
            <a:off x="641838" y="5956545"/>
            <a:ext cx="5467350" cy="343144"/>
          </a:xfrm>
        </p:spPr>
        <p:txBody>
          <a:bodyPr anchor="b">
            <a:noAutofit/>
          </a:bodyPr>
          <a:lstStyle>
            <a:lvl1pPr marL="0" indent="0">
              <a:buNone/>
              <a:defRPr sz="2000">
                <a:latin typeface="+mj-lt"/>
              </a:defRPr>
            </a:lvl1pPr>
          </a:lstStyle>
          <a:p>
            <a:pPr lvl="0"/>
            <a:r>
              <a:rPr lang="lv-LV" dirty="0"/>
              <a:t>00.00.00.</a:t>
            </a:r>
            <a:endParaRPr lang="en-US" dirty="0"/>
          </a:p>
        </p:txBody>
      </p:sp>
    </p:spTree>
    <p:extLst>
      <p:ext uri="{BB962C8B-B14F-4D97-AF65-F5344CB8AC3E}">
        <p14:creationId xmlns:p14="http://schemas.microsoft.com/office/powerpoint/2010/main" val="12030842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56995"/>
            <a:ext cx="6699739" cy="2370257"/>
          </a:xfrm>
        </p:spPr>
        <p:txBody>
          <a:bodyPr anchor="t">
            <a:noAutofit/>
          </a:bodyPr>
          <a:lstStyle>
            <a:lvl1pPr algn="l">
              <a:lnSpc>
                <a:spcPct val="82000"/>
              </a:lnSpc>
              <a:defRPr sz="52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127252"/>
            <a:ext cx="6699739" cy="1655762"/>
          </a:xfrm>
        </p:spPr>
        <p:txBody>
          <a:bodyPr>
            <a:noAutofit/>
          </a:bodyPr>
          <a:lstStyle>
            <a:lvl1pPr marL="0" indent="0" algn="l">
              <a:lnSpc>
                <a:spcPct val="70000"/>
              </a:lnSpc>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a:p>
            <a:r>
              <a:rPr lang="en-US" dirty="0"/>
              <a:t>17. </a:t>
            </a:r>
            <a:r>
              <a:rPr lang="en-US" dirty="0" err="1"/>
              <a:t>jūlijs</a:t>
            </a:r>
            <a:endParaRPr lang="en-US" dirty="0"/>
          </a:p>
        </p:txBody>
      </p:sp>
      <p:pic>
        <p:nvPicPr>
          <p:cNvPr id="5" name="Graphic 4">
            <a:extLst>
              <a:ext uri="{FF2B5EF4-FFF2-40B4-BE49-F238E27FC236}">
                <a16:creationId xmlns:a16="http://schemas.microsoft.com/office/drawing/2014/main" id="{EFF7FB88-5907-1FA6-75D3-A10E41E70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652456"/>
            <a:ext cx="1622181" cy="570298"/>
          </a:xfrm>
          <a:prstGeom prst="rect">
            <a:avLst/>
          </a:prstGeom>
        </p:spPr>
      </p:pic>
      <p:pic>
        <p:nvPicPr>
          <p:cNvPr id="8" name="Graphic 7">
            <a:extLst>
              <a:ext uri="{FF2B5EF4-FFF2-40B4-BE49-F238E27FC236}">
                <a16:creationId xmlns:a16="http://schemas.microsoft.com/office/drawing/2014/main" id="{91326599-63A0-F1E2-193F-0527D2980C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30139" y="650630"/>
            <a:ext cx="4661861" cy="6207369"/>
          </a:xfrm>
          <a:prstGeom prst="rect">
            <a:avLst/>
          </a:prstGeom>
        </p:spPr>
      </p:pic>
    </p:spTree>
    <p:extLst>
      <p:ext uri="{BB962C8B-B14F-4D97-AF65-F5344CB8AC3E}">
        <p14:creationId xmlns:p14="http://schemas.microsoft.com/office/powerpoint/2010/main" val="3899303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3975100"/>
            <a:ext cx="7905262" cy="1758950"/>
          </a:xfrm>
        </p:spPr>
        <p:txBody>
          <a:bodyPr anchor="t">
            <a:noAutofit/>
          </a:bodyPr>
          <a:lstStyle>
            <a:lvl1pPr algn="l">
              <a:lnSpc>
                <a:spcPct val="82000"/>
              </a:lnSpc>
              <a:defRPr sz="6000" spc="-150"/>
            </a:lvl1pPr>
          </a:lstStyle>
          <a:p>
            <a:r>
              <a:rPr lang="en-US" dirty="0" err="1"/>
              <a:t>STARPTĒMAS</a:t>
            </a:r>
            <a:br>
              <a:rPr lang="lv-LV" dirty="0"/>
            </a:b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5740400"/>
            <a:ext cx="7905262" cy="552450"/>
          </a:xfrm>
        </p:spPr>
        <p:txBody>
          <a:bodyPr anchor="b">
            <a:noAutofit/>
          </a:bodyPr>
          <a:lstStyle>
            <a:lvl1pPr marL="0" indent="0" algn="l">
              <a:buNone/>
              <a:defRPr sz="20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APAKŠNOSAUKUMS</a:t>
            </a:r>
            <a:endParaRPr lang="en-US" dirty="0"/>
          </a:p>
        </p:txBody>
      </p:sp>
      <p:pic>
        <p:nvPicPr>
          <p:cNvPr id="4" name="Graphic 3">
            <a:extLst>
              <a:ext uri="{FF2B5EF4-FFF2-40B4-BE49-F238E27FC236}">
                <a16:creationId xmlns:a16="http://schemas.microsoft.com/office/drawing/2014/main" id="{F6D4B29F-1DA6-EB4C-BA17-741DD975B9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39938" y="5269066"/>
            <a:ext cx="718606" cy="956840"/>
          </a:xfrm>
          <a:prstGeom prst="rect">
            <a:avLst/>
          </a:prstGeom>
        </p:spPr>
      </p:pic>
    </p:spTree>
    <p:extLst>
      <p:ext uri="{BB962C8B-B14F-4D97-AF65-F5344CB8AC3E}">
        <p14:creationId xmlns:p14="http://schemas.microsoft.com/office/powerpoint/2010/main" val="2279373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5">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4"/>
            <a:ext cx="5197721" cy="1669680"/>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67352"/>
            <a:ext cx="5197721" cy="3724494"/>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pic>
        <p:nvPicPr>
          <p:cNvPr id="4" name="Graphic 3">
            <a:extLst>
              <a:ext uri="{FF2B5EF4-FFF2-40B4-BE49-F238E27FC236}">
                <a16:creationId xmlns:a16="http://schemas.microsoft.com/office/drawing/2014/main" id="{B870B99D-0171-71B2-A19B-7B824718F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269066"/>
            <a:ext cx="718606" cy="956840"/>
          </a:xfrm>
          <a:prstGeom prst="rect">
            <a:avLst/>
          </a:prstGeom>
        </p:spPr>
      </p:pic>
    </p:spTree>
    <p:extLst>
      <p:ext uri="{BB962C8B-B14F-4D97-AF65-F5344CB8AC3E}">
        <p14:creationId xmlns:p14="http://schemas.microsoft.com/office/powerpoint/2010/main" val="196358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92163"/>
            <a:ext cx="9144000" cy="2636838"/>
          </a:xfrm>
        </p:spPr>
        <p:txBody>
          <a:bodyPr anchor="t">
            <a:noAutofit/>
          </a:bodyPr>
          <a:lstStyle>
            <a:lvl1pPr algn="l">
              <a:lnSpc>
                <a:spcPct val="82000"/>
              </a:lnSpc>
              <a:defRPr sz="66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487738"/>
            <a:ext cx="9144000" cy="1655762"/>
          </a:xfrm>
        </p:spPr>
        <p:txBody>
          <a:bodyPr>
            <a:noAutofit/>
          </a:bodyPr>
          <a:lstStyle>
            <a:lvl1pPr marL="0" indent="0" algn="l">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p:txBody>
      </p:sp>
      <p:pic>
        <p:nvPicPr>
          <p:cNvPr id="7" name="Graphic 6">
            <a:extLst>
              <a:ext uri="{FF2B5EF4-FFF2-40B4-BE49-F238E27FC236}">
                <a16:creationId xmlns:a16="http://schemas.microsoft.com/office/drawing/2014/main" id="{61EFCB0A-7097-2AC2-45F0-388800DE15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5976" y="5260798"/>
            <a:ext cx="2715907" cy="973061"/>
          </a:xfrm>
          <a:prstGeom prst="rect">
            <a:avLst/>
          </a:prstGeom>
        </p:spPr>
      </p:pic>
      <p:sp>
        <p:nvSpPr>
          <p:cNvPr id="9" name="Text Placeholder 8">
            <a:extLst>
              <a:ext uri="{FF2B5EF4-FFF2-40B4-BE49-F238E27FC236}">
                <a16:creationId xmlns:a16="http://schemas.microsoft.com/office/drawing/2014/main" id="{D29E50B4-B5CF-AE3C-1216-06C7FA71BF98}"/>
              </a:ext>
            </a:extLst>
          </p:cNvPr>
          <p:cNvSpPr>
            <a:spLocks noGrp="1"/>
          </p:cNvSpPr>
          <p:nvPr>
            <p:ph type="body" sz="quarter" idx="10" hasCustomPrompt="1"/>
          </p:nvPr>
        </p:nvSpPr>
        <p:spPr>
          <a:xfrm>
            <a:off x="641838" y="5956545"/>
            <a:ext cx="5467350" cy="343144"/>
          </a:xfrm>
        </p:spPr>
        <p:txBody>
          <a:bodyPr anchor="b">
            <a:noAutofit/>
          </a:bodyPr>
          <a:lstStyle>
            <a:lvl1pPr marL="0" indent="0">
              <a:buNone/>
              <a:defRPr sz="2000">
                <a:latin typeface="+mj-lt"/>
              </a:defRPr>
            </a:lvl1pPr>
          </a:lstStyle>
          <a:p>
            <a:pPr lvl="0"/>
            <a:r>
              <a:rPr lang="lv-LV" dirty="0"/>
              <a:t>00.00.00.</a:t>
            </a:r>
            <a:endParaRPr lang="en-US" dirty="0"/>
          </a:p>
        </p:txBody>
      </p:sp>
    </p:spTree>
    <p:extLst>
      <p:ext uri="{BB962C8B-B14F-4D97-AF65-F5344CB8AC3E}">
        <p14:creationId xmlns:p14="http://schemas.microsoft.com/office/powerpoint/2010/main" val="10053831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6">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27788"/>
            <a:ext cx="5197721" cy="376405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2527788"/>
            <a:ext cx="5197721" cy="3764058"/>
          </a:xfrm>
        </p:spPr>
        <p:txBody>
          <a:bodyPr anchor="b"/>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Tree>
    <p:extLst>
      <p:ext uri="{BB962C8B-B14F-4D97-AF65-F5344CB8AC3E}">
        <p14:creationId xmlns:p14="http://schemas.microsoft.com/office/powerpoint/2010/main" val="2776303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7">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633903"/>
            <a:ext cx="5197721" cy="558225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63724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8">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3520463"/>
            <a:ext cx="5197721"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641837" y="633903"/>
            <a:ext cx="5197721" cy="2703635"/>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066363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9">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9" y="3520463"/>
            <a:ext cx="2507396"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3332159" y="633903"/>
            <a:ext cx="2507399" cy="2703635"/>
          </a:xfrm>
        </p:spPr>
        <p:txBody>
          <a:bodyPr anchor="ctr"/>
          <a:lstStyle>
            <a:lvl1pPr marL="0" indent="0" algn="ctr">
              <a:buNone/>
              <a:defRPr sz="1800"/>
            </a:lvl1pPr>
          </a:lstStyle>
          <a:p>
            <a:r>
              <a:rPr lang="lv-LV" dirty="0"/>
              <a:t> </a:t>
            </a:r>
            <a:endParaRPr lang="en-US" dirty="0"/>
          </a:p>
        </p:txBody>
      </p:sp>
      <p:sp>
        <p:nvSpPr>
          <p:cNvPr id="8" name="Picture Placeholder 4">
            <a:extLst>
              <a:ext uri="{FF2B5EF4-FFF2-40B4-BE49-F238E27FC236}">
                <a16:creationId xmlns:a16="http://schemas.microsoft.com/office/drawing/2014/main" id="{0F5AD8B3-5A72-6434-A6D9-2787FBFEF85F}"/>
              </a:ext>
            </a:extLst>
          </p:cNvPr>
          <p:cNvSpPr>
            <a:spLocks noGrp="1"/>
          </p:cNvSpPr>
          <p:nvPr>
            <p:ph type="pic" sz="quarter" idx="14" hasCustomPrompt="1"/>
          </p:nvPr>
        </p:nvSpPr>
        <p:spPr>
          <a:xfrm>
            <a:off x="641835" y="633902"/>
            <a:ext cx="2507399" cy="2703635"/>
          </a:xfrm>
        </p:spPr>
        <p:txBody>
          <a:bodyPr anchor="ctr"/>
          <a:lstStyle>
            <a:lvl1pPr marL="0" indent="0" algn="ctr">
              <a:buNone/>
              <a:defRPr sz="1800"/>
            </a:lvl1pPr>
          </a:lstStyle>
          <a:p>
            <a:r>
              <a:rPr lang="lv-LV" dirty="0"/>
              <a:t> </a:t>
            </a:r>
            <a:endParaRPr lang="en-US" dirty="0"/>
          </a:p>
        </p:txBody>
      </p:sp>
      <p:sp>
        <p:nvSpPr>
          <p:cNvPr id="9" name="Picture Placeholder 4">
            <a:extLst>
              <a:ext uri="{FF2B5EF4-FFF2-40B4-BE49-F238E27FC236}">
                <a16:creationId xmlns:a16="http://schemas.microsoft.com/office/drawing/2014/main" id="{B1D02BB3-D75E-F3F9-C30E-9C470CB3A630}"/>
              </a:ext>
            </a:extLst>
          </p:cNvPr>
          <p:cNvSpPr>
            <a:spLocks noGrp="1"/>
          </p:cNvSpPr>
          <p:nvPr>
            <p:ph type="pic" sz="quarter" idx="15" hasCustomPrompt="1"/>
          </p:nvPr>
        </p:nvSpPr>
        <p:spPr>
          <a:xfrm>
            <a:off x="3332159" y="3520463"/>
            <a:ext cx="2507396" cy="269569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237978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10">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11" name="Rectangle 10">
            <a:extLst>
              <a:ext uri="{FF2B5EF4-FFF2-40B4-BE49-F238E27FC236}">
                <a16:creationId xmlns:a16="http://schemas.microsoft.com/office/drawing/2014/main" id="{B7F8509A-794E-A56C-1FB9-57500EBB3811}"/>
              </a:ext>
            </a:extLst>
          </p:cNvPr>
          <p:cNvSpPr/>
          <p:nvPr userDrawn="1"/>
        </p:nvSpPr>
        <p:spPr>
          <a:xfrm>
            <a:off x="0" y="0"/>
            <a:ext cx="5839560" cy="23519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3" name="Rectangle 12">
            <a:extLst>
              <a:ext uri="{FF2B5EF4-FFF2-40B4-BE49-F238E27FC236}">
                <a16:creationId xmlns:a16="http://schemas.microsoft.com/office/drawing/2014/main" id="{B9AA3B55-54A5-8B18-0B0F-05ADA6FB3CEA}"/>
              </a:ext>
            </a:extLst>
          </p:cNvPr>
          <p:cNvSpPr/>
          <p:nvPr userDrawn="1"/>
        </p:nvSpPr>
        <p:spPr>
          <a:xfrm>
            <a:off x="0" y="2351942"/>
            <a:ext cx="5839560" cy="4506058"/>
          </a:xfrm>
          <a:prstGeom prst="rect">
            <a:avLst/>
          </a:prstGeom>
          <a:solidFill>
            <a:srgbClr val="2D3C2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21" name="Text Placeholder 20">
            <a:extLst>
              <a:ext uri="{FF2B5EF4-FFF2-40B4-BE49-F238E27FC236}">
                <a16:creationId xmlns:a16="http://schemas.microsoft.com/office/drawing/2014/main" id="{BA2112BD-83FF-43E8-C110-E6965FA222DB}"/>
              </a:ext>
            </a:extLst>
          </p:cNvPr>
          <p:cNvSpPr>
            <a:spLocks noGrp="1"/>
          </p:cNvSpPr>
          <p:nvPr>
            <p:ph type="body" sz="quarter" idx="12" hasCustomPrompt="1"/>
          </p:nvPr>
        </p:nvSpPr>
        <p:spPr>
          <a:xfrm>
            <a:off x="133350" y="463550"/>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2" name="Text Placeholder 20">
            <a:extLst>
              <a:ext uri="{FF2B5EF4-FFF2-40B4-BE49-F238E27FC236}">
                <a16:creationId xmlns:a16="http://schemas.microsoft.com/office/drawing/2014/main" id="{90B769DD-E647-E3B9-985E-4AA75106A53A}"/>
              </a:ext>
            </a:extLst>
          </p:cNvPr>
          <p:cNvSpPr>
            <a:spLocks noGrp="1"/>
          </p:cNvSpPr>
          <p:nvPr>
            <p:ph type="body" sz="quarter" idx="13" hasCustomPrompt="1"/>
          </p:nvPr>
        </p:nvSpPr>
        <p:spPr>
          <a:xfrm>
            <a:off x="133350" y="2819774"/>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3" name="Text Placeholder 20">
            <a:extLst>
              <a:ext uri="{FF2B5EF4-FFF2-40B4-BE49-F238E27FC236}">
                <a16:creationId xmlns:a16="http://schemas.microsoft.com/office/drawing/2014/main" id="{78440287-655E-EDB9-8A37-EF59CEE571D9}"/>
              </a:ext>
            </a:extLst>
          </p:cNvPr>
          <p:cNvSpPr>
            <a:spLocks noGrp="1"/>
          </p:cNvSpPr>
          <p:nvPr>
            <p:ph type="body" sz="quarter" idx="14" hasCustomPrompt="1"/>
          </p:nvPr>
        </p:nvSpPr>
        <p:spPr>
          <a:xfrm>
            <a:off x="2451100" y="463550"/>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24" name="Text Placeholder 20">
            <a:extLst>
              <a:ext uri="{FF2B5EF4-FFF2-40B4-BE49-F238E27FC236}">
                <a16:creationId xmlns:a16="http://schemas.microsoft.com/office/drawing/2014/main" id="{E7927F92-C20B-D213-0A06-B9AE9EBC473B}"/>
              </a:ext>
            </a:extLst>
          </p:cNvPr>
          <p:cNvSpPr>
            <a:spLocks noGrp="1"/>
          </p:cNvSpPr>
          <p:nvPr>
            <p:ph type="body" sz="quarter" idx="15" hasCustomPrompt="1"/>
          </p:nvPr>
        </p:nvSpPr>
        <p:spPr>
          <a:xfrm>
            <a:off x="2451100" y="2819774"/>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3" name="Text Placeholder 8">
            <a:extLst>
              <a:ext uri="{FF2B5EF4-FFF2-40B4-BE49-F238E27FC236}">
                <a16:creationId xmlns:a16="http://schemas.microsoft.com/office/drawing/2014/main" id="{D2045A0D-7A39-D62A-A180-D0BB7A44D812}"/>
              </a:ext>
            </a:extLst>
          </p:cNvPr>
          <p:cNvSpPr>
            <a:spLocks noGrp="1"/>
          </p:cNvSpPr>
          <p:nvPr>
            <p:ph type="body" sz="quarter" idx="10" hasCustomPrompt="1"/>
          </p:nvPr>
        </p:nvSpPr>
        <p:spPr>
          <a:xfrm>
            <a:off x="8488972" y="2833088"/>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a:t>
            </a:r>
            <a:r>
              <a:rPr lang="en-US" dirty="0" err="1"/>
              <a:t>fakts</a:t>
            </a:r>
            <a:r>
              <a:rPr lang="en-US" dirty="0"/>
              <a:t>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4" name="Text Placeholder 8">
            <a:extLst>
              <a:ext uri="{FF2B5EF4-FFF2-40B4-BE49-F238E27FC236}">
                <a16:creationId xmlns:a16="http://schemas.microsoft.com/office/drawing/2014/main" id="{9DDA1349-F8D6-F656-2712-FC86836E117B}"/>
              </a:ext>
            </a:extLst>
          </p:cNvPr>
          <p:cNvSpPr>
            <a:spLocks noGrp="1"/>
          </p:cNvSpPr>
          <p:nvPr>
            <p:ph type="body" sz="quarter" idx="11" hasCustomPrompt="1"/>
          </p:nvPr>
        </p:nvSpPr>
        <p:spPr>
          <a:xfrm>
            <a:off x="8488972" y="4567852"/>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fa</a:t>
            </a:r>
            <a:r>
              <a:rPr lang="lv-LV" dirty="0"/>
              <a:t>ccg</a:t>
            </a:r>
            <a:r>
              <a:rPr lang="en-US" dirty="0"/>
              <a:t>kts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Tree>
    <p:extLst>
      <p:ext uri="{BB962C8B-B14F-4D97-AF65-F5344CB8AC3E}">
        <p14:creationId xmlns:p14="http://schemas.microsoft.com/office/powerpoint/2010/main" val="42502980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1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3884538"/>
            <a:ext cx="5197721" cy="2407308"/>
          </a:xfrm>
        </p:spPr>
        <p:txBody>
          <a:bodyPr tIns="144000" anchor="b">
            <a:spAutoFit/>
          </a:bodyPr>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3417231"/>
            <a:ext cx="5197721" cy="467307"/>
          </a:xfrm>
        </p:spPr>
        <p:txBody>
          <a:bodyPr anchor="b">
            <a:spAutoFit/>
          </a:bodyPr>
          <a:lstStyle>
            <a:lvl1pPr marL="0" indent="0" algn="l">
              <a:lnSpc>
                <a:spcPct val="138000"/>
              </a:lnSpc>
              <a:buNone/>
              <a:defRPr sz="24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Apakšvirsraksts</a:t>
            </a:r>
            <a:endParaRPr lang="en-US" dirty="0"/>
          </a:p>
        </p:txBody>
      </p:sp>
    </p:spTree>
    <p:extLst>
      <p:ext uri="{BB962C8B-B14F-4D97-AF65-F5344CB8AC3E}">
        <p14:creationId xmlns:p14="http://schemas.microsoft.com/office/powerpoint/2010/main" val="3144753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chemeClr val="tx2"/>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3" name="Text Placeholder 8">
            <a:extLst>
              <a:ext uri="{FF2B5EF4-FFF2-40B4-BE49-F238E27FC236}">
                <a16:creationId xmlns:a16="http://schemas.microsoft.com/office/drawing/2014/main" id="{E01EAF01-FDF5-B74E-D503-147DED0BCF06}"/>
              </a:ext>
            </a:extLst>
          </p:cNvPr>
          <p:cNvSpPr>
            <a:spLocks noGrp="1"/>
          </p:cNvSpPr>
          <p:nvPr>
            <p:ph type="body" sz="quarter" idx="12" hasCustomPrompt="1"/>
          </p:nvPr>
        </p:nvSpPr>
        <p:spPr>
          <a:xfrm>
            <a:off x="6352442"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6" name="Chart Placeholder 5">
            <a:extLst>
              <a:ext uri="{FF2B5EF4-FFF2-40B4-BE49-F238E27FC236}">
                <a16:creationId xmlns:a16="http://schemas.microsoft.com/office/drawing/2014/main" id="{F58CAEBA-0A0A-9D66-9646-6B027D17925A}"/>
              </a:ext>
            </a:extLst>
          </p:cNvPr>
          <p:cNvSpPr>
            <a:spLocks noGrp="1"/>
          </p:cNvSpPr>
          <p:nvPr>
            <p:ph type="chart" sz="quarter" idx="13" hasCustomPrompt="1"/>
          </p:nvPr>
        </p:nvSpPr>
        <p:spPr>
          <a:xfrm>
            <a:off x="395288" y="1349619"/>
            <a:ext cx="5700712" cy="4564867"/>
          </a:xfrm>
        </p:spPr>
        <p:txBody>
          <a:bodyPr anchor="ctr"/>
          <a:lstStyle>
            <a:lvl1pPr marL="0" indent="0" algn="ctr">
              <a:buNone/>
              <a:defRPr sz="1200"/>
            </a:lvl1pPr>
          </a:lstStyle>
          <a:p>
            <a:r>
              <a:rPr lang="lv-LV" dirty="0"/>
              <a:t> </a:t>
            </a:r>
            <a:endParaRPr lang="en-US" dirty="0"/>
          </a:p>
        </p:txBody>
      </p:sp>
      <p:sp>
        <p:nvSpPr>
          <p:cNvPr id="7" name="Chart Placeholder 5">
            <a:extLst>
              <a:ext uri="{FF2B5EF4-FFF2-40B4-BE49-F238E27FC236}">
                <a16:creationId xmlns:a16="http://schemas.microsoft.com/office/drawing/2014/main" id="{312FEDAB-645E-FF8A-6AC1-F047E46458BF}"/>
              </a:ext>
            </a:extLst>
          </p:cNvPr>
          <p:cNvSpPr>
            <a:spLocks noGrp="1"/>
          </p:cNvSpPr>
          <p:nvPr>
            <p:ph type="chart" sz="quarter" idx="14" hasCustomPrompt="1"/>
          </p:nvPr>
        </p:nvSpPr>
        <p:spPr>
          <a:xfrm>
            <a:off x="6100946" y="1349619"/>
            <a:ext cx="5700712" cy="4564867"/>
          </a:xfrm>
        </p:spPr>
        <p:txBody>
          <a:bodyPr anchor="ctr"/>
          <a:lstStyle>
            <a:lvl1pPr marL="0" indent="0" algn="ctr">
              <a:buNone/>
              <a:defRPr sz="1200"/>
            </a:lvl1pPr>
          </a:lstStyle>
          <a:p>
            <a:r>
              <a:rPr lang="lv-LV" dirty="0"/>
              <a:t> </a:t>
            </a:r>
            <a:endParaRPr lang="en-US" dirty="0"/>
          </a:p>
        </p:txBody>
      </p:sp>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410797"/>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Tree>
    <p:extLst>
      <p:ext uri="{BB962C8B-B14F-4D97-AF65-F5344CB8AC3E}">
        <p14:creationId xmlns:p14="http://schemas.microsoft.com/office/powerpoint/2010/main" val="1154173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chemeClr val="tx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040315" y="3883474"/>
            <a:ext cx="5528894" cy="1484234"/>
          </a:xfrm>
        </p:spPr>
        <p:txBody>
          <a:bodyPr wrap="square" tIns="144000" anchor="b">
            <a:spAutoFit/>
          </a:bodyPr>
          <a:lstStyle>
            <a:lvl1pPr marL="0" indent="0" algn="r">
              <a:lnSpc>
                <a:spcPct val="100000"/>
              </a:lnSpc>
              <a:buNone/>
              <a:defRPr sz="29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Kontakti</a:t>
            </a:r>
            <a:r>
              <a:rPr lang="en-US" dirty="0"/>
              <a:t> </a:t>
            </a:r>
            <a:r>
              <a:rPr lang="en-US" dirty="0" err="1"/>
              <a:t>prezentācijas</a:t>
            </a:r>
            <a:r>
              <a:rPr lang="en-US" dirty="0"/>
              <a:t> </a:t>
            </a:r>
            <a:r>
              <a:rPr lang="en-US" dirty="0" err="1"/>
              <a:t>beigās</a:t>
            </a:r>
            <a:br>
              <a:rPr lang="lv-LV" dirty="0"/>
            </a:br>
            <a:r>
              <a:rPr lang="en-US" dirty="0" err="1"/>
              <a:t>vai</a:t>
            </a:r>
            <a:r>
              <a:rPr lang="en-US" dirty="0"/>
              <a:t> </a:t>
            </a:r>
            <a:r>
              <a:rPr lang="en-US" dirty="0" err="1"/>
              <a:t>kāds</a:t>
            </a:r>
            <a:r>
              <a:rPr lang="en-US" dirty="0"/>
              <a:t> </a:t>
            </a:r>
            <a:r>
              <a:rPr lang="en-US" dirty="0" err="1"/>
              <a:t>cits</a:t>
            </a:r>
            <a:r>
              <a:rPr lang="en-US" dirty="0"/>
              <a:t> </a:t>
            </a:r>
            <a:r>
              <a:rPr lang="en-US" dirty="0" err="1"/>
              <a:t>svarīgs</a:t>
            </a:r>
            <a:r>
              <a:rPr lang="en-US" dirty="0"/>
              <a:t> info,</a:t>
            </a:r>
            <a:br>
              <a:rPr lang="lv-LV" dirty="0"/>
            </a:br>
            <a:r>
              <a:rPr lang="en-US" dirty="0" err="1"/>
              <a:t>kurš</a:t>
            </a:r>
            <a:r>
              <a:rPr lang="en-US" dirty="0"/>
              <a:t> </a:t>
            </a:r>
            <a:r>
              <a:rPr lang="en-US" dirty="0" err="1"/>
              <a:t>jāieliek</a:t>
            </a:r>
            <a:r>
              <a:rPr lang="en-US" dirty="0"/>
              <a:t> </a:t>
            </a:r>
            <a:r>
              <a:rPr lang="en-US" dirty="0" err="1"/>
              <a:t>nobeigumā</a:t>
            </a:r>
            <a:r>
              <a:rPr lang="en-US" dirty="0"/>
              <a:t>.</a:t>
            </a:r>
          </a:p>
        </p:txBody>
      </p:sp>
      <p:sp>
        <p:nvSpPr>
          <p:cNvPr id="3" name="Text Placeholder 8">
            <a:extLst>
              <a:ext uri="{FF2B5EF4-FFF2-40B4-BE49-F238E27FC236}">
                <a16:creationId xmlns:a16="http://schemas.microsoft.com/office/drawing/2014/main" id="{C733D3F8-E609-25D1-49CA-60B1CD88F902}"/>
              </a:ext>
            </a:extLst>
          </p:cNvPr>
          <p:cNvSpPr>
            <a:spLocks noGrp="1"/>
          </p:cNvSpPr>
          <p:nvPr>
            <p:ph type="body" sz="quarter" idx="12" hasCustomPrompt="1"/>
          </p:nvPr>
        </p:nvSpPr>
        <p:spPr>
          <a:xfrm>
            <a:off x="6040314" y="5886450"/>
            <a:ext cx="5528894" cy="433020"/>
          </a:xfrm>
        </p:spPr>
        <p:txBody>
          <a:bodyPr anchor="b">
            <a:noAutofit/>
          </a:bodyPr>
          <a:lstStyle>
            <a:lvl1pPr marL="0" indent="0" algn="r">
              <a:buNone/>
              <a:defRPr sz="2800">
                <a:latin typeface="+mj-lt"/>
              </a:defRPr>
            </a:lvl1pPr>
          </a:lstStyle>
          <a:p>
            <a:pPr lvl="0"/>
            <a:r>
              <a:rPr lang="lv-LV" dirty="0"/>
              <a:t>00.00.00.</a:t>
            </a:r>
            <a:endParaRPr lang="en-US" dirty="0"/>
          </a:p>
        </p:txBody>
      </p:sp>
      <p:pic>
        <p:nvPicPr>
          <p:cNvPr id="5" name="Graphic 4">
            <a:extLst>
              <a:ext uri="{FF2B5EF4-FFF2-40B4-BE49-F238E27FC236}">
                <a16:creationId xmlns:a16="http://schemas.microsoft.com/office/drawing/2014/main" id="{4AFC22B4-6475-5F28-63FA-04DA9D8DC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913" y="624255"/>
            <a:ext cx="4955974" cy="1775638"/>
          </a:xfrm>
          <a:prstGeom prst="rect">
            <a:avLst/>
          </a:prstGeom>
        </p:spPr>
      </p:pic>
    </p:spTree>
    <p:extLst>
      <p:ext uri="{BB962C8B-B14F-4D97-AF65-F5344CB8AC3E}">
        <p14:creationId xmlns:p14="http://schemas.microsoft.com/office/powerpoint/2010/main" val="204685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546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56995"/>
            <a:ext cx="6699739" cy="2370257"/>
          </a:xfrm>
        </p:spPr>
        <p:txBody>
          <a:bodyPr anchor="t">
            <a:noAutofit/>
          </a:bodyPr>
          <a:lstStyle>
            <a:lvl1pPr algn="l">
              <a:lnSpc>
                <a:spcPct val="82000"/>
              </a:lnSpc>
              <a:defRPr sz="52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127252"/>
            <a:ext cx="6699739" cy="1655762"/>
          </a:xfrm>
        </p:spPr>
        <p:txBody>
          <a:bodyPr>
            <a:noAutofit/>
          </a:bodyPr>
          <a:lstStyle>
            <a:lvl1pPr marL="0" indent="0" algn="l">
              <a:lnSpc>
                <a:spcPct val="70000"/>
              </a:lnSpc>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a:p>
            <a:r>
              <a:rPr lang="en-US" dirty="0"/>
              <a:t>17. </a:t>
            </a:r>
            <a:r>
              <a:rPr lang="en-US" dirty="0" err="1"/>
              <a:t>jūlijs</a:t>
            </a:r>
            <a:endParaRPr lang="en-US" dirty="0"/>
          </a:p>
        </p:txBody>
      </p:sp>
      <p:pic>
        <p:nvPicPr>
          <p:cNvPr id="5" name="Graphic 4">
            <a:extLst>
              <a:ext uri="{FF2B5EF4-FFF2-40B4-BE49-F238E27FC236}">
                <a16:creationId xmlns:a16="http://schemas.microsoft.com/office/drawing/2014/main" id="{EFF7FB88-5907-1FA6-75D3-A10E41E70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652456"/>
            <a:ext cx="1622181" cy="570298"/>
          </a:xfrm>
          <a:prstGeom prst="rect">
            <a:avLst/>
          </a:prstGeom>
        </p:spPr>
      </p:pic>
      <p:pic>
        <p:nvPicPr>
          <p:cNvPr id="8" name="Graphic 7">
            <a:extLst>
              <a:ext uri="{FF2B5EF4-FFF2-40B4-BE49-F238E27FC236}">
                <a16:creationId xmlns:a16="http://schemas.microsoft.com/office/drawing/2014/main" id="{91326599-63A0-F1E2-193F-0527D2980C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30139" y="650630"/>
            <a:ext cx="4661861" cy="6207369"/>
          </a:xfrm>
          <a:prstGeom prst="rect">
            <a:avLst/>
          </a:prstGeom>
        </p:spPr>
      </p:pic>
    </p:spTree>
    <p:extLst>
      <p:ext uri="{BB962C8B-B14F-4D97-AF65-F5344CB8AC3E}">
        <p14:creationId xmlns:p14="http://schemas.microsoft.com/office/powerpoint/2010/main" val="29554650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3975100"/>
            <a:ext cx="7905262" cy="1758950"/>
          </a:xfrm>
        </p:spPr>
        <p:txBody>
          <a:bodyPr anchor="t">
            <a:noAutofit/>
          </a:bodyPr>
          <a:lstStyle>
            <a:lvl1pPr algn="l">
              <a:lnSpc>
                <a:spcPct val="82000"/>
              </a:lnSpc>
              <a:defRPr sz="6000" spc="-150">
                <a:solidFill>
                  <a:schemeClr val="bg1"/>
                </a:solidFill>
              </a:defRPr>
            </a:lvl1pPr>
          </a:lstStyle>
          <a:p>
            <a:r>
              <a:rPr lang="en-US" dirty="0" err="1"/>
              <a:t>STARPTĒMAS</a:t>
            </a:r>
            <a:br>
              <a:rPr lang="lv-LV" dirty="0"/>
            </a:b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5740400"/>
            <a:ext cx="7905262" cy="552450"/>
          </a:xfrm>
        </p:spPr>
        <p:txBody>
          <a:bodyPr anchor="b">
            <a:noAutofit/>
          </a:bodyPr>
          <a:lstStyle>
            <a:lvl1pPr marL="0" indent="0" algn="l">
              <a:buNone/>
              <a:defRPr sz="2000" kern="12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APAKŠNOSAUKUMS</a:t>
            </a:r>
            <a:endParaRPr lang="en-US" dirty="0"/>
          </a:p>
        </p:txBody>
      </p:sp>
      <p:pic>
        <p:nvPicPr>
          <p:cNvPr id="4" name="Graphic 3">
            <a:extLst>
              <a:ext uri="{FF2B5EF4-FFF2-40B4-BE49-F238E27FC236}">
                <a16:creationId xmlns:a16="http://schemas.microsoft.com/office/drawing/2014/main" id="{F6D4B29F-1DA6-EB4C-BA17-741DD975B9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39938" y="5269066"/>
            <a:ext cx="718606" cy="956840"/>
          </a:xfrm>
          <a:prstGeom prst="rect">
            <a:avLst/>
          </a:prstGeom>
        </p:spPr>
      </p:pic>
    </p:spTree>
    <p:extLst>
      <p:ext uri="{BB962C8B-B14F-4D97-AF65-F5344CB8AC3E}">
        <p14:creationId xmlns:p14="http://schemas.microsoft.com/office/powerpoint/2010/main" val="2642705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4"/>
            <a:ext cx="5197721" cy="1669680"/>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67352"/>
            <a:ext cx="5197721" cy="3724494"/>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pic>
        <p:nvPicPr>
          <p:cNvPr id="4" name="Graphic 3">
            <a:extLst>
              <a:ext uri="{FF2B5EF4-FFF2-40B4-BE49-F238E27FC236}">
                <a16:creationId xmlns:a16="http://schemas.microsoft.com/office/drawing/2014/main" id="{B870B99D-0171-71B2-A19B-7B824718F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269066"/>
            <a:ext cx="718606" cy="956840"/>
          </a:xfrm>
          <a:prstGeom prst="rect">
            <a:avLst/>
          </a:prstGeom>
        </p:spPr>
      </p:pic>
    </p:spTree>
    <p:extLst>
      <p:ext uri="{BB962C8B-B14F-4D97-AF65-F5344CB8AC3E}">
        <p14:creationId xmlns:p14="http://schemas.microsoft.com/office/powerpoint/2010/main" val="3148952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6">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27788"/>
            <a:ext cx="5197721" cy="376405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2527788"/>
            <a:ext cx="5197721" cy="3764058"/>
          </a:xfrm>
        </p:spPr>
        <p:txBody>
          <a:bodyPr anchor="b"/>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Tree>
    <p:extLst>
      <p:ext uri="{BB962C8B-B14F-4D97-AF65-F5344CB8AC3E}">
        <p14:creationId xmlns:p14="http://schemas.microsoft.com/office/powerpoint/2010/main" val="1485725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7">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633903"/>
            <a:ext cx="5197721" cy="558225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58830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3520463"/>
            <a:ext cx="5197721"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641837" y="633903"/>
            <a:ext cx="5197721" cy="2703635"/>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3695225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9">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9" y="3520463"/>
            <a:ext cx="2507396"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3332159" y="633903"/>
            <a:ext cx="2507399" cy="2703635"/>
          </a:xfrm>
        </p:spPr>
        <p:txBody>
          <a:bodyPr anchor="ctr"/>
          <a:lstStyle>
            <a:lvl1pPr marL="0" indent="0" algn="ctr">
              <a:buNone/>
              <a:defRPr sz="1800"/>
            </a:lvl1pPr>
          </a:lstStyle>
          <a:p>
            <a:r>
              <a:rPr lang="lv-LV" dirty="0"/>
              <a:t> </a:t>
            </a:r>
            <a:endParaRPr lang="en-US" dirty="0"/>
          </a:p>
        </p:txBody>
      </p:sp>
      <p:sp>
        <p:nvSpPr>
          <p:cNvPr id="8" name="Picture Placeholder 4">
            <a:extLst>
              <a:ext uri="{FF2B5EF4-FFF2-40B4-BE49-F238E27FC236}">
                <a16:creationId xmlns:a16="http://schemas.microsoft.com/office/drawing/2014/main" id="{0F5AD8B3-5A72-6434-A6D9-2787FBFEF85F}"/>
              </a:ext>
            </a:extLst>
          </p:cNvPr>
          <p:cNvSpPr>
            <a:spLocks noGrp="1"/>
          </p:cNvSpPr>
          <p:nvPr>
            <p:ph type="pic" sz="quarter" idx="14" hasCustomPrompt="1"/>
          </p:nvPr>
        </p:nvSpPr>
        <p:spPr>
          <a:xfrm>
            <a:off x="641835" y="633902"/>
            <a:ext cx="2507399" cy="2703635"/>
          </a:xfrm>
        </p:spPr>
        <p:txBody>
          <a:bodyPr anchor="ctr"/>
          <a:lstStyle>
            <a:lvl1pPr marL="0" indent="0" algn="ctr">
              <a:buNone/>
              <a:defRPr sz="1800"/>
            </a:lvl1pPr>
          </a:lstStyle>
          <a:p>
            <a:r>
              <a:rPr lang="lv-LV" dirty="0"/>
              <a:t> </a:t>
            </a:r>
            <a:endParaRPr lang="en-US" dirty="0"/>
          </a:p>
        </p:txBody>
      </p:sp>
      <p:sp>
        <p:nvSpPr>
          <p:cNvPr id="9" name="Picture Placeholder 4">
            <a:extLst>
              <a:ext uri="{FF2B5EF4-FFF2-40B4-BE49-F238E27FC236}">
                <a16:creationId xmlns:a16="http://schemas.microsoft.com/office/drawing/2014/main" id="{B1D02BB3-D75E-F3F9-C30E-9C470CB3A630}"/>
              </a:ext>
            </a:extLst>
          </p:cNvPr>
          <p:cNvSpPr>
            <a:spLocks noGrp="1"/>
          </p:cNvSpPr>
          <p:nvPr>
            <p:ph type="pic" sz="quarter" idx="15" hasCustomPrompt="1"/>
          </p:nvPr>
        </p:nvSpPr>
        <p:spPr>
          <a:xfrm>
            <a:off x="3332159" y="3520463"/>
            <a:ext cx="2507396" cy="269569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40754865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lv-LV"/>
              <a:t>Rediģēt šablona virsraksta stilu</a:t>
            </a:r>
            <a:endParaRPr lang="en-US"/>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tx2"/>
                </a:solidFill>
              </a:defRPr>
            </a:lvl1pPr>
          </a:lstStyle>
          <a:p>
            <a:fld id="{7F582029-2C28-446B-9301-9C0EE4901D3C}" type="datetimeFigureOut">
              <a:rPr lang="en-US" smtClean="0"/>
              <a:pPr/>
              <a:t>8/21/2025</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tx2"/>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641286816"/>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74"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79" r:id="rId14"/>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bg1"/>
                </a:solidFill>
              </a:defRPr>
            </a:lvl1pPr>
          </a:lstStyle>
          <a:p>
            <a:fld id="{7F582029-2C28-446B-9301-9C0EE4901D3C}" type="datetimeFigureOut">
              <a:rPr lang="en-US" smtClean="0"/>
              <a:pPr/>
              <a:t>8/21/2025</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bg1"/>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1731192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5" r:id="rId4"/>
    <p:sldLayoutId id="2147483665" r:id="rId5"/>
    <p:sldLayoutId id="2147483666" r:id="rId6"/>
    <p:sldLayoutId id="2147483667" r:id="rId7"/>
    <p:sldLayoutId id="2147483668" r:id="rId8"/>
    <p:sldLayoutId id="2147483669" r:id="rId9"/>
    <p:sldLayoutId id="2147483676"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bg1"/>
                </a:solidFill>
              </a:defRPr>
            </a:lvl1pPr>
          </a:lstStyle>
          <a:p>
            <a:fld id="{7F582029-2C28-446B-9301-9C0EE4901D3C}" type="datetimeFigureOut">
              <a:rPr lang="en-US" smtClean="0"/>
              <a:pPr/>
              <a:t>8/21/2025</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bg1"/>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825118326"/>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1.jp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16439" y="5708964"/>
            <a:ext cx="10759123" cy="0"/>
          </a:xfrm>
          <a:prstGeom prst="line">
            <a:avLst/>
          </a:prstGeom>
          <a:ln w="38100" cap="flat">
            <a:solidFill>
              <a:srgbClr val="4B5C24"/>
            </a:solidFill>
            <a:prstDash val="solid"/>
            <a:headEnd type="none" w="sm" len="sm"/>
            <a:tailEnd type="none" w="sm" len="sm"/>
          </a:ln>
        </p:spPr>
        <p:txBody>
          <a:bodyPr/>
          <a:lstStyle/>
          <a:p>
            <a:endParaRPr lang="lv-LV"/>
          </a:p>
        </p:txBody>
      </p:sp>
      <p:sp>
        <p:nvSpPr>
          <p:cNvPr id="27" name="Title 1">
            <a:extLst>
              <a:ext uri="{FF2B5EF4-FFF2-40B4-BE49-F238E27FC236}">
                <a16:creationId xmlns:a16="http://schemas.microsoft.com/office/drawing/2014/main" id="{E8A035B1-5630-0354-D88C-BA21AA1DD039}"/>
              </a:ext>
            </a:extLst>
          </p:cNvPr>
          <p:cNvSpPr txBox="1">
            <a:spLocks/>
          </p:cNvSpPr>
          <p:nvPr/>
        </p:nvSpPr>
        <p:spPr>
          <a:xfrm>
            <a:off x="716439" y="2546442"/>
            <a:ext cx="9646557" cy="2636838"/>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lv-LV" sz="6000" dirty="0"/>
              <a:t>Mārupe</a:t>
            </a:r>
            <a:r>
              <a:rPr lang="en-US" sz="6000" dirty="0"/>
              <a:t>s</a:t>
            </a:r>
            <a:r>
              <a:rPr lang="lv-LV" sz="6000" dirty="0"/>
              <a:t> vārdam – 100!</a:t>
            </a:r>
          </a:p>
          <a:p>
            <a:r>
              <a:rPr lang="lv-LV" sz="6000" dirty="0" err="1"/>
              <a:t>Švarcenieku</a:t>
            </a:r>
            <a:r>
              <a:rPr lang="lv-LV" sz="6000" dirty="0"/>
              <a:t> muižas vēsture</a:t>
            </a:r>
            <a:endParaRPr lang="en-US" sz="6000" dirty="0"/>
          </a:p>
        </p:txBody>
      </p:sp>
      <p:pic>
        <p:nvPicPr>
          <p:cNvPr id="29" name="Attēls 28">
            <a:extLst>
              <a:ext uri="{FF2B5EF4-FFF2-40B4-BE49-F238E27FC236}">
                <a16:creationId xmlns:a16="http://schemas.microsoft.com/office/drawing/2014/main" id="{3012D6A2-9C52-70BD-332F-C63F456B8D3A}"/>
              </a:ext>
            </a:extLst>
          </p:cNvPr>
          <p:cNvPicPr>
            <a:picLocks noChangeAspect="1"/>
          </p:cNvPicPr>
          <p:nvPr/>
        </p:nvPicPr>
        <p:blipFill>
          <a:blip r:embed="rId2"/>
          <a:stretch>
            <a:fillRect/>
          </a:stretch>
        </p:blipFill>
        <p:spPr>
          <a:xfrm>
            <a:off x="10143839" y="5972051"/>
            <a:ext cx="2048161" cy="885949"/>
          </a:xfrm>
          <a:prstGeom prst="rect">
            <a:avLst/>
          </a:prstGeom>
        </p:spPr>
      </p:pic>
      <p:sp>
        <p:nvSpPr>
          <p:cNvPr id="30" name="Title 1">
            <a:extLst>
              <a:ext uri="{FF2B5EF4-FFF2-40B4-BE49-F238E27FC236}">
                <a16:creationId xmlns:a16="http://schemas.microsoft.com/office/drawing/2014/main" id="{586F00F2-74B6-D7ED-0052-A0090CD77640}"/>
              </a:ext>
            </a:extLst>
          </p:cNvPr>
          <p:cNvSpPr txBox="1">
            <a:spLocks/>
          </p:cNvSpPr>
          <p:nvPr/>
        </p:nvSpPr>
        <p:spPr>
          <a:xfrm>
            <a:off x="716439" y="1685567"/>
            <a:ext cx="9646557" cy="882556"/>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lv-LV" sz="5400" dirty="0"/>
              <a:t>Novadpētniecības izstāde</a:t>
            </a:r>
            <a:endParaRPr lang="en-US" sz="5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6010B-6F62-9FCA-9514-3D21E234AD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2BA5B-E80C-288E-C142-7B3DABF3B2ED}"/>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70FF97F7-C20B-D3C5-36EC-FA081059F385}"/>
              </a:ext>
            </a:extLst>
          </p:cNvPr>
          <p:cNvSpPr>
            <a:spLocks noGrp="1"/>
          </p:cNvSpPr>
          <p:nvPr>
            <p:ph type="subTitle" idx="1"/>
          </p:nvPr>
        </p:nvSpPr>
        <p:spPr>
          <a:xfrm>
            <a:off x="6352441" y="1861644"/>
            <a:ext cx="5197721" cy="4158246"/>
          </a:xfrm>
        </p:spPr>
        <p:txBody>
          <a:bodyPr anchor="t"/>
          <a:lstStyle/>
          <a:p>
            <a:pPr algn="just">
              <a:spcAft>
                <a:spcPts val="750"/>
              </a:spcAft>
            </a:pPr>
            <a:r>
              <a:rPr lang="lv-LV" dirty="0"/>
              <a:t>Šīs vietas agrākais nosaukums ir Mazcena. Pārdodot ēku, tā tikusi novēlēta izmantošanai izglītības mērķiem. No 1910.-1971.gadam ēkā atradās Mazcenas pamatskola, bet vēlāk iekārtota bibliotēka. Otrā Pasaules kara laikā muiža kalpojusi kā hospitālis.</a:t>
            </a:r>
            <a:endParaRPr lang="en-US" sz="1200" dirty="0">
              <a:solidFill>
                <a:srgbClr val="4B5C24"/>
              </a:solidFill>
            </a:endParaRPr>
          </a:p>
        </p:txBody>
      </p:sp>
      <p:sp>
        <p:nvSpPr>
          <p:cNvPr id="14" name="TextBox 6">
            <a:extLst>
              <a:ext uri="{FF2B5EF4-FFF2-40B4-BE49-F238E27FC236}">
                <a16:creationId xmlns:a16="http://schemas.microsoft.com/office/drawing/2014/main" id="{3AAED659-6D58-6170-46DC-CB81414EA081}"/>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94C07702-1A41-B241-F453-02DE07BDD6EE}"/>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B5A1159F-D3DC-109A-4214-EDA98713033A}"/>
              </a:ext>
            </a:extLst>
          </p:cNvPr>
          <p:cNvSpPr txBox="1"/>
          <p:nvPr/>
        </p:nvSpPr>
        <p:spPr>
          <a:xfrm>
            <a:off x="9516355" y="4207566"/>
            <a:ext cx="2218446" cy="738664"/>
          </a:xfrm>
          <a:prstGeom prst="rect">
            <a:avLst/>
          </a:prstGeom>
          <a:noFill/>
        </p:spPr>
        <p:txBody>
          <a:bodyPr wrap="square" rtlCol="0">
            <a:spAutoFit/>
          </a:bodyPr>
          <a:lstStyle/>
          <a:p>
            <a:pPr algn="r"/>
            <a:r>
              <a:rPr lang="lv-LV" sz="1050" dirty="0">
                <a:solidFill>
                  <a:srgbClr val="4B5C24"/>
                </a:solidFill>
              </a:rPr>
              <a:t>Informācija no grāmatas «Laiks Ceļot» (V daļa), Zilgalvis, Jānis</a:t>
            </a:r>
          </a:p>
          <a:p>
            <a:endParaRPr lang="lv-LV" sz="1050" dirty="0">
              <a:solidFill>
                <a:srgbClr val="4B5C24"/>
              </a:solidFill>
            </a:endParaRPr>
          </a:p>
        </p:txBody>
      </p:sp>
      <p:sp>
        <p:nvSpPr>
          <p:cNvPr id="5" name="TextBox 4">
            <a:extLst>
              <a:ext uri="{FF2B5EF4-FFF2-40B4-BE49-F238E27FC236}">
                <a16:creationId xmlns:a16="http://schemas.microsoft.com/office/drawing/2014/main" id="{B8C26B41-89A7-0A68-E4AC-DC27A9812D6E}"/>
              </a:ext>
            </a:extLst>
          </p:cNvPr>
          <p:cNvSpPr txBox="1"/>
          <p:nvPr/>
        </p:nvSpPr>
        <p:spPr>
          <a:xfrm>
            <a:off x="551329" y="6215486"/>
            <a:ext cx="1833283" cy="253916"/>
          </a:xfrm>
          <a:prstGeom prst="rect">
            <a:avLst/>
          </a:prstGeom>
          <a:noFill/>
        </p:spPr>
        <p:txBody>
          <a:bodyPr wrap="square" rtlCol="0">
            <a:spAutoFit/>
          </a:bodyPr>
          <a:lstStyle/>
          <a:p>
            <a:r>
              <a:rPr lang="lv-LV" sz="1050" dirty="0">
                <a:solidFill>
                  <a:srgbClr val="B9D2FF"/>
                </a:solidFill>
              </a:rPr>
              <a:t>Foto no marupe.lv </a:t>
            </a:r>
          </a:p>
        </p:txBody>
      </p:sp>
      <p:pic>
        <p:nvPicPr>
          <p:cNvPr id="3074" name="Picture 2">
            <a:extLst>
              <a:ext uri="{FF2B5EF4-FFF2-40B4-BE49-F238E27FC236}">
                <a16:creationId xmlns:a16="http://schemas.microsoft.com/office/drawing/2014/main" id="{EF3BD364-D8D7-3B41-978D-B4FAC36E952E}"/>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14285" b="142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285C208-8F67-E6CD-C350-994D4C45BE05}"/>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14155" b="1415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20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6D0C4-AA32-E44B-B8A4-DC5B998AD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58463-125B-98CC-7E38-03D2266B133F}"/>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31C5FFBA-F1C7-66D9-3624-7F1992157984}"/>
              </a:ext>
            </a:extLst>
          </p:cNvPr>
          <p:cNvSpPr>
            <a:spLocks noGrp="1"/>
          </p:cNvSpPr>
          <p:nvPr>
            <p:ph type="subTitle" idx="1"/>
          </p:nvPr>
        </p:nvSpPr>
        <p:spPr>
          <a:xfrm>
            <a:off x="6352441" y="1861644"/>
            <a:ext cx="5197721" cy="4158246"/>
          </a:xfrm>
        </p:spPr>
        <p:txBody>
          <a:bodyPr anchor="t"/>
          <a:lstStyle/>
          <a:p>
            <a:pPr algn="just">
              <a:spcAft>
                <a:spcPts val="750"/>
              </a:spcAft>
            </a:pPr>
            <a:r>
              <a:rPr lang="lv-LV" dirty="0"/>
              <a:t>Saimniecības ēkas no muižas apbūves nav vairs saglabājušās, tikai varenas egles un dīķītis (agrākā parka fragmenti) kā liecība par muižas dārzu. No sākotnējā interjera ir saglabājušās kāpnes uz otro stāvu. Šobrīd ēkā darbojas Mārupes pašvaldības dienas centrs bērniem un jauniešiem „</a:t>
            </a:r>
            <a:r>
              <a:rPr lang="lv-LV" dirty="0" err="1"/>
              <a:t>Švarcenieki</a:t>
            </a:r>
            <a:r>
              <a:rPr lang="lv-LV" dirty="0"/>
              <a:t>”.</a:t>
            </a:r>
            <a:endParaRPr lang="en-US" sz="1200" dirty="0">
              <a:solidFill>
                <a:srgbClr val="4B5C24"/>
              </a:solidFill>
            </a:endParaRPr>
          </a:p>
        </p:txBody>
      </p:sp>
      <p:sp>
        <p:nvSpPr>
          <p:cNvPr id="14" name="TextBox 6">
            <a:extLst>
              <a:ext uri="{FF2B5EF4-FFF2-40B4-BE49-F238E27FC236}">
                <a16:creationId xmlns:a16="http://schemas.microsoft.com/office/drawing/2014/main" id="{2CDC9B75-4AA6-FD57-E215-7E2EF2248EA3}"/>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F05F6781-B3D3-F200-3C17-2E1E400D71A7}"/>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25EAEE28-8C73-8D7F-26DB-6A0E295AF56D}"/>
              </a:ext>
            </a:extLst>
          </p:cNvPr>
          <p:cNvSpPr txBox="1"/>
          <p:nvPr/>
        </p:nvSpPr>
        <p:spPr>
          <a:xfrm>
            <a:off x="9362733" y="4492559"/>
            <a:ext cx="2187429" cy="738664"/>
          </a:xfrm>
          <a:prstGeom prst="rect">
            <a:avLst/>
          </a:prstGeom>
          <a:noFill/>
        </p:spPr>
        <p:txBody>
          <a:bodyPr wrap="square" rtlCol="0">
            <a:spAutoFit/>
          </a:bodyPr>
          <a:lstStyle/>
          <a:p>
            <a:pPr algn="r"/>
            <a:r>
              <a:rPr lang="lv-LV" sz="1050" dirty="0">
                <a:solidFill>
                  <a:srgbClr val="4B5C24"/>
                </a:solidFill>
              </a:rPr>
              <a:t>Informācija no grāmatas «Laiks Ceļot» (V daļa), Zilgalvis, Jānis</a:t>
            </a:r>
          </a:p>
          <a:p>
            <a:endParaRPr lang="lv-LV" sz="1050" dirty="0">
              <a:solidFill>
                <a:srgbClr val="4B5C24"/>
              </a:solidFill>
            </a:endParaRPr>
          </a:p>
        </p:txBody>
      </p:sp>
      <p:sp>
        <p:nvSpPr>
          <p:cNvPr id="5" name="TextBox 4">
            <a:extLst>
              <a:ext uri="{FF2B5EF4-FFF2-40B4-BE49-F238E27FC236}">
                <a16:creationId xmlns:a16="http://schemas.microsoft.com/office/drawing/2014/main" id="{12E218D5-2375-7566-DD78-89C149598181}"/>
              </a:ext>
            </a:extLst>
          </p:cNvPr>
          <p:cNvSpPr txBox="1"/>
          <p:nvPr/>
        </p:nvSpPr>
        <p:spPr>
          <a:xfrm>
            <a:off x="551329" y="6215486"/>
            <a:ext cx="1833283" cy="253916"/>
          </a:xfrm>
          <a:prstGeom prst="rect">
            <a:avLst/>
          </a:prstGeom>
          <a:noFill/>
        </p:spPr>
        <p:txBody>
          <a:bodyPr wrap="square" rtlCol="0">
            <a:spAutoFit/>
          </a:bodyPr>
          <a:lstStyle/>
          <a:p>
            <a:r>
              <a:rPr lang="lv-LV" sz="1050" dirty="0">
                <a:solidFill>
                  <a:srgbClr val="B9D2FF"/>
                </a:solidFill>
              </a:rPr>
              <a:t>Foto: Ieva Vītola </a:t>
            </a:r>
          </a:p>
        </p:txBody>
      </p:sp>
      <p:pic>
        <p:nvPicPr>
          <p:cNvPr id="11" name="Attēla vietturis 10">
            <a:extLst>
              <a:ext uri="{FF2B5EF4-FFF2-40B4-BE49-F238E27FC236}">
                <a16:creationId xmlns:a16="http://schemas.microsoft.com/office/drawing/2014/main" id="{04DC291C-524E-ECE5-26C7-D6C6F5F104A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9728" b="9728"/>
          <a:stretch>
            <a:fillRect/>
          </a:stretch>
        </p:blipFill>
        <p:spPr>
          <a:xfrm>
            <a:off x="641838" y="633836"/>
            <a:ext cx="5197475" cy="5581650"/>
          </a:xfrm>
        </p:spPr>
      </p:pic>
    </p:spTree>
    <p:extLst>
      <p:ext uri="{BB962C8B-B14F-4D97-AF65-F5344CB8AC3E}">
        <p14:creationId xmlns:p14="http://schemas.microsoft.com/office/powerpoint/2010/main" val="2471396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0DE87-61E1-97A7-EBD0-FA3FE8C0C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5F2D9-0656-7351-F1D0-558C02F512FF}"/>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961D834D-9A0F-7A27-E732-6D05517DDEF4}"/>
              </a:ext>
            </a:extLst>
          </p:cNvPr>
          <p:cNvSpPr>
            <a:spLocks noGrp="1"/>
          </p:cNvSpPr>
          <p:nvPr>
            <p:ph type="subTitle" idx="1"/>
          </p:nvPr>
        </p:nvSpPr>
        <p:spPr>
          <a:xfrm>
            <a:off x="6352441" y="1861644"/>
            <a:ext cx="5197721" cy="4158246"/>
          </a:xfrm>
        </p:spPr>
        <p:txBody>
          <a:bodyPr anchor="t"/>
          <a:lstStyle/>
          <a:p>
            <a:pPr algn="just">
              <a:spcAft>
                <a:spcPts val="750"/>
              </a:spcAft>
            </a:pPr>
            <a:r>
              <a:rPr lang="lv-LV" dirty="0"/>
              <a:t>2018.gada vasarā parkā pie muižas atjaunota stādījumu struktūra, izveidots celiņu tīkls ar atpūtas vietām, soliņiem, atkritumu urnām un velo turētājiem, uzstādīts informācijas stends, jaunas apgaismojuma laternas. Darbi veikti Eiropas Lauksaimniecības fonda līdzfinansēta projekta “Kultūras objekta – parka pie </a:t>
            </a:r>
            <a:r>
              <a:rPr lang="lv-LV" dirty="0" err="1"/>
              <a:t>Švarcenieku</a:t>
            </a:r>
            <a:r>
              <a:rPr lang="lv-LV" dirty="0"/>
              <a:t> muižas labiekārtošana” ietvaros.</a:t>
            </a:r>
            <a:endParaRPr lang="en-US" sz="1200" dirty="0">
              <a:solidFill>
                <a:srgbClr val="4B5C24"/>
              </a:solidFill>
            </a:endParaRPr>
          </a:p>
        </p:txBody>
      </p:sp>
      <p:sp>
        <p:nvSpPr>
          <p:cNvPr id="14" name="TextBox 6">
            <a:extLst>
              <a:ext uri="{FF2B5EF4-FFF2-40B4-BE49-F238E27FC236}">
                <a16:creationId xmlns:a16="http://schemas.microsoft.com/office/drawing/2014/main" id="{7607609C-4965-3E19-E40C-827AB7BD88D2}"/>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C16F34C5-1EAD-0E35-FBD5-6483EDC76FCA}"/>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8A8EA5C6-5909-0C38-9B69-775D710CC5C5}"/>
              </a:ext>
            </a:extLst>
          </p:cNvPr>
          <p:cNvSpPr txBox="1"/>
          <p:nvPr/>
        </p:nvSpPr>
        <p:spPr>
          <a:xfrm>
            <a:off x="9491443" y="4948519"/>
            <a:ext cx="2184225" cy="738664"/>
          </a:xfrm>
          <a:prstGeom prst="rect">
            <a:avLst/>
          </a:prstGeom>
          <a:noFill/>
        </p:spPr>
        <p:txBody>
          <a:bodyPr wrap="square" rtlCol="0">
            <a:spAutoFit/>
          </a:bodyPr>
          <a:lstStyle/>
          <a:p>
            <a:pPr algn="r"/>
            <a:r>
              <a:rPr lang="lv-LV" sz="1050" dirty="0">
                <a:solidFill>
                  <a:srgbClr val="4B5C24"/>
                </a:solidFill>
              </a:rPr>
              <a:t>Informācija no grāmatas «Laiks Ceļot» (V daļa), Zilgalvis, Jānis</a:t>
            </a:r>
          </a:p>
          <a:p>
            <a:endParaRPr lang="lv-LV" sz="1050" dirty="0">
              <a:solidFill>
                <a:srgbClr val="4B5C24"/>
              </a:solidFill>
            </a:endParaRPr>
          </a:p>
        </p:txBody>
      </p:sp>
      <p:sp>
        <p:nvSpPr>
          <p:cNvPr id="5" name="TextBox 4">
            <a:extLst>
              <a:ext uri="{FF2B5EF4-FFF2-40B4-BE49-F238E27FC236}">
                <a16:creationId xmlns:a16="http://schemas.microsoft.com/office/drawing/2014/main" id="{66E37E65-7BF4-ED56-3E76-551A9E3A7DE9}"/>
              </a:ext>
            </a:extLst>
          </p:cNvPr>
          <p:cNvSpPr txBox="1"/>
          <p:nvPr/>
        </p:nvSpPr>
        <p:spPr>
          <a:xfrm>
            <a:off x="551329" y="6215486"/>
            <a:ext cx="1833283" cy="253916"/>
          </a:xfrm>
          <a:prstGeom prst="rect">
            <a:avLst/>
          </a:prstGeom>
          <a:noFill/>
        </p:spPr>
        <p:txBody>
          <a:bodyPr wrap="square" rtlCol="0">
            <a:spAutoFit/>
          </a:bodyPr>
          <a:lstStyle/>
          <a:p>
            <a:r>
              <a:rPr lang="lv-LV" sz="1050" dirty="0">
                <a:solidFill>
                  <a:srgbClr val="B9D2FF"/>
                </a:solidFill>
              </a:rPr>
              <a:t>Foto: Ieva Vītola </a:t>
            </a:r>
          </a:p>
        </p:txBody>
      </p:sp>
      <p:pic>
        <p:nvPicPr>
          <p:cNvPr id="9" name="Attēla vietturis 8">
            <a:extLst>
              <a:ext uri="{FF2B5EF4-FFF2-40B4-BE49-F238E27FC236}">
                <a16:creationId xmlns:a16="http://schemas.microsoft.com/office/drawing/2014/main" id="{EC16AE7B-574D-CAAC-9B7E-F41263AC5BF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5425" b="15425"/>
          <a:stretch>
            <a:fillRect/>
          </a:stretch>
        </p:blipFill>
        <p:spPr/>
      </p:pic>
      <p:pic>
        <p:nvPicPr>
          <p:cNvPr id="11" name="Attēla vietturis 10">
            <a:extLst>
              <a:ext uri="{FF2B5EF4-FFF2-40B4-BE49-F238E27FC236}">
                <a16:creationId xmlns:a16="http://schemas.microsoft.com/office/drawing/2014/main" id="{05077E8A-CB6D-EF06-1FBE-FC968CCDBB78}"/>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15323" b="15323"/>
          <a:stretch>
            <a:fillRect/>
          </a:stretch>
        </p:blipFill>
        <p:spPr/>
      </p:pic>
    </p:spTree>
    <p:extLst>
      <p:ext uri="{BB962C8B-B14F-4D97-AF65-F5344CB8AC3E}">
        <p14:creationId xmlns:p14="http://schemas.microsoft.com/office/powerpoint/2010/main" val="3714455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CE95A-157B-6023-DAF7-5E1B98D32BF3}"/>
            </a:ext>
          </a:extLst>
        </p:cNvPr>
        <p:cNvGrpSpPr/>
        <p:nvPr/>
      </p:nvGrpSpPr>
      <p:grpSpPr>
        <a:xfrm>
          <a:off x="0" y="0"/>
          <a:ext cx="0" cy="0"/>
          <a:chOff x="0" y="0"/>
          <a:chExt cx="0" cy="0"/>
        </a:xfrm>
      </p:grpSpPr>
      <p:sp>
        <p:nvSpPr>
          <p:cNvPr id="14" name="TextBox 6">
            <a:extLst>
              <a:ext uri="{FF2B5EF4-FFF2-40B4-BE49-F238E27FC236}">
                <a16:creationId xmlns:a16="http://schemas.microsoft.com/office/drawing/2014/main" id="{F1A13969-DBF0-7D8C-E8F1-68AD24210EC8}"/>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3B6686A7-3CF5-5D2A-7402-EA7CBB3CD432}"/>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5" name="TextBox 4">
            <a:extLst>
              <a:ext uri="{FF2B5EF4-FFF2-40B4-BE49-F238E27FC236}">
                <a16:creationId xmlns:a16="http://schemas.microsoft.com/office/drawing/2014/main" id="{530CCD0E-2FAF-02D4-68C7-FAB16BDB9BCF}"/>
              </a:ext>
            </a:extLst>
          </p:cNvPr>
          <p:cNvSpPr txBox="1"/>
          <p:nvPr/>
        </p:nvSpPr>
        <p:spPr>
          <a:xfrm>
            <a:off x="754746" y="6060804"/>
            <a:ext cx="1833283" cy="253916"/>
          </a:xfrm>
          <a:prstGeom prst="rect">
            <a:avLst/>
          </a:prstGeom>
          <a:noFill/>
        </p:spPr>
        <p:txBody>
          <a:bodyPr wrap="square" rtlCol="0">
            <a:spAutoFit/>
          </a:bodyPr>
          <a:lstStyle/>
          <a:p>
            <a:r>
              <a:rPr lang="lv-LV" sz="1050" dirty="0">
                <a:solidFill>
                  <a:srgbClr val="B9D2FF"/>
                </a:solidFill>
              </a:rPr>
              <a:t>Foto: Ieva Vītola </a:t>
            </a:r>
          </a:p>
        </p:txBody>
      </p:sp>
      <p:pic>
        <p:nvPicPr>
          <p:cNvPr id="21" name="Attēla vietturis 20">
            <a:extLst>
              <a:ext uri="{FF2B5EF4-FFF2-40B4-BE49-F238E27FC236}">
                <a16:creationId xmlns:a16="http://schemas.microsoft.com/office/drawing/2014/main" id="{1F1F942E-71A1-5E50-A546-C7DB3A25994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7077" r="7077"/>
          <a:stretch>
            <a:fillRect/>
          </a:stretch>
        </p:blipFill>
        <p:spPr>
          <a:xfrm>
            <a:off x="8225882" y="832644"/>
            <a:ext cx="3343275" cy="5192712"/>
          </a:xfrm>
        </p:spPr>
      </p:pic>
      <p:sp>
        <p:nvSpPr>
          <p:cNvPr id="22" name="Title 1">
            <a:extLst>
              <a:ext uri="{FF2B5EF4-FFF2-40B4-BE49-F238E27FC236}">
                <a16:creationId xmlns:a16="http://schemas.microsoft.com/office/drawing/2014/main" id="{F3ADC104-5CB7-0F5F-2A92-D14F58AD1956}"/>
              </a:ext>
            </a:extLst>
          </p:cNvPr>
          <p:cNvSpPr txBox="1">
            <a:spLocks/>
          </p:cNvSpPr>
          <p:nvPr/>
        </p:nvSpPr>
        <p:spPr>
          <a:xfrm>
            <a:off x="3835414" y="369731"/>
            <a:ext cx="10908324" cy="462913"/>
          </a:xfrm>
          <a:prstGeom prst="rect">
            <a:avLst/>
          </a:prstGeom>
        </p:spPr>
        <p:txBody>
          <a:bodyPr vert="horz" lIns="0" tIns="0" rIns="0" bIns="0" rtlCol="0" anchor="t">
            <a:noAutofit/>
          </a:bodyPr>
          <a:lstStyle>
            <a:lvl1pPr algn="l" defTabSz="914400" rtl="0" eaLnBrk="1" latinLnBrk="0" hangingPunct="1">
              <a:lnSpc>
                <a:spcPct val="82000"/>
              </a:lnSpc>
              <a:spcBef>
                <a:spcPct val="0"/>
              </a:spcBef>
              <a:buNone/>
              <a:defRPr sz="3800" kern="1200" spc="0">
                <a:solidFill>
                  <a:schemeClr val="tx2"/>
                </a:solidFill>
                <a:latin typeface="+mj-lt"/>
                <a:ea typeface="+mj-ea"/>
                <a:cs typeface="+mj-cs"/>
              </a:defRPr>
            </a:lvl1pPr>
          </a:lstStyle>
          <a:p>
            <a:r>
              <a:rPr lang="lv-LV" sz="2800" dirty="0">
                <a:solidFill>
                  <a:srgbClr val="4B5C24"/>
                </a:solidFill>
              </a:rPr>
              <a:t>          </a:t>
            </a:r>
            <a:r>
              <a:rPr lang="lv-LV" sz="2400" dirty="0" err="1">
                <a:solidFill>
                  <a:srgbClr val="4B5C24"/>
                </a:solidFill>
              </a:rPr>
              <a:t>Švarcenieku</a:t>
            </a:r>
            <a:r>
              <a:rPr lang="lv-LV" sz="2400" dirty="0">
                <a:solidFill>
                  <a:srgbClr val="4B5C24"/>
                </a:solidFill>
              </a:rPr>
              <a:t> </a:t>
            </a:r>
            <a:r>
              <a:rPr lang="lv-LV" sz="2400" dirty="0"/>
              <a:t>muižas vēsturiskās detaļas</a:t>
            </a:r>
            <a:endParaRPr lang="en-US" sz="2800" dirty="0"/>
          </a:p>
        </p:txBody>
      </p:sp>
      <p:pic>
        <p:nvPicPr>
          <p:cNvPr id="32" name="Attēla vietturis 31">
            <a:extLst>
              <a:ext uri="{FF2B5EF4-FFF2-40B4-BE49-F238E27FC236}">
                <a16:creationId xmlns:a16="http://schemas.microsoft.com/office/drawing/2014/main" id="{4E657774-2ECE-762F-959A-92AFF92DA469}"/>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7012" r="7012"/>
          <a:stretch>
            <a:fillRect/>
          </a:stretch>
        </p:blipFill>
        <p:spPr>
          <a:xfrm>
            <a:off x="836630" y="840581"/>
            <a:ext cx="3343275" cy="5184775"/>
          </a:xfrm>
        </p:spPr>
      </p:pic>
      <p:pic>
        <p:nvPicPr>
          <p:cNvPr id="30" name="Attēla vietturis 18">
            <a:extLst>
              <a:ext uri="{FF2B5EF4-FFF2-40B4-BE49-F238E27FC236}">
                <a16:creationId xmlns:a16="http://schemas.microsoft.com/office/drawing/2014/main" id="{3FFA0E3F-424D-4758-5A60-FB66CA122A76}"/>
              </a:ext>
            </a:extLst>
          </p:cNvPr>
          <p:cNvPicPr>
            <a:picLocks noChangeAspect="1"/>
          </p:cNvPicPr>
          <p:nvPr/>
        </p:nvPicPr>
        <p:blipFill>
          <a:blip r:embed="rId6">
            <a:extLst>
              <a:ext uri="{28A0092B-C50C-407E-A947-70E740481C1C}">
                <a14:useLocalDpi xmlns:a14="http://schemas.microsoft.com/office/drawing/2010/main" val="0"/>
              </a:ext>
            </a:extLst>
          </a:blip>
          <a:srcRect l="7012" r="7012"/>
          <a:stretch>
            <a:fillRect/>
          </a:stretch>
        </p:blipFill>
        <p:spPr>
          <a:xfrm>
            <a:off x="4531256" y="840581"/>
            <a:ext cx="3343275" cy="5184775"/>
          </a:xfrm>
          <a:prstGeom prst="rect">
            <a:avLst/>
          </a:prstGeom>
        </p:spPr>
      </p:pic>
    </p:spTree>
    <p:extLst>
      <p:ext uri="{BB962C8B-B14F-4D97-AF65-F5344CB8AC3E}">
        <p14:creationId xmlns:p14="http://schemas.microsoft.com/office/powerpoint/2010/main" val="2862506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3C877-6631-7F64-CEEE-7B366ABFACCF}"/>
            </a:ext>
          </a:extLst>
        </p:cNvPr>
        <p:cNvGrpSpPr/>
        <p:nvPr/>
      </p:nvGrpSpPr>
      <p:grpSpPr>
        <a:xfrm>
          <a:off x="0" y="0"/>
          <a:ext cx="0" cy="0"/>
          <a:chOff x="0" y="0"/>
          <a:chExt cx="0" cy="0"/>
        </a:xfrm>
      </p:grpSpPr>
      <p:sp>
        <p:nvSpPr>
          <p:cNvPr id="14" name="TextBox 6">
            <a:extLst>
              <a:ext uri="{FF2B5EF4-FFF2-40B4-BE49-F238E27FC236}">
                <a16:creationId xmlns:a16="http://schemas.microsoft.com/office/drawing/2014/main" id="{74C631D9-0287-202A-E23A-675BC5B6ED71}"/>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8D8BC261-FE89-C6C9-A59B-F4B04361C5F3}"/>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5" name="TextBox 4">
            <a:extLst>
              <a:ext uri="{FF2B5EF4-FFF2-40B4-BE49-F238E27FC236}">
                <a16:creationId xmlns:a16="http://schemas.microsoft.com/office/drawing/2014/main" id="{EA00DAEA-6A3D-5836-631B-270424381F43}"/>
              </a:ext>
            </a:extLst>
          </p:cNvPr>
          <p:cNvSpPr txBox="1"/>
          <p:nvPr/>
        </p:nvSpPr>
        <p:spPr>
          <a:xfrm>
            <a:off x="1442643" y="5780027"/>
            <a:ext cx="1833283" cy="253916"/>
          </a:xfrm>
          <a:prstGeom prst="rect">
            <a:avLst/>
          </a:prstGeom>
          <a:noFill/>
        </p:spPr>
        <p:txBody>
          <a:bodyPr wrap="square" rtlCol="0">
            <a:spAutoFit/>
          </a:bodyPr>
          <a:lstStyle/>
          <a:p>
            <a:r>
              <a:rPr lang="lv-LV" sz="1050" dirty="0">
                <a:solidFill>
                  <a:srgbClr val="B9D2FF"/>
                </a:solidFill>
              </a:rPr>
              <a:t>Foto: Ieva Vītola </a:t>
            </a:r>
          </a:p>
        </p:txBody>
      </p:sp>
      <p:pic>
        <p:nvPicPr>
          <p:cNvPr id="10" name="Attēla vietturis 9">
            <a:extLst>
              <a:ext uri="{FF2B5EF4-FFF2-40B4-BE49-F238E27FC236}">
                <a16:creationId xmlns:a16="http://schemas.microsoft.com/office/drawing/2014/main" id="{8852D653-31E0-A2B2-44A3-11567E028090}"/>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9007" b="9007"/>
          <a:stretch>
            <a:fillRect/>
          </a:stretch>
        </p:blipFill>
        <p:spPr>
          <a:xfrm>
            <a:off x="6676457" y="1236457"/>
            <a:ext cx="4156370" cy="4543570"/>
          </a:xfrm>
        </p:spPr>
      </p:pic>
      <p:pic>
        <p:nvPicPr>
          <p:cNvPr id="8" name="Attēla vietturis 7">
            <a:extLst>
              <a:ext uri="{FF2B5EF4-FFF2-40B4-BE49-F238E27FC236}">
                <a16:creationId xmlns:a16="http://schemas.microsoft.com/office/drawing/2014/main" id="{EEC0D215-3C37-F32A-8908-76BA99C522F1}"/>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9007" b="9007"/>
          <a:stretch>
            <a:fillRect/>
          </a:stretch>
        </p:blipFill>
        <p:spPr>
          <a:xfrm>
            <a:off x="1510911" y="1236457"/>
            <a:ext cx="4156370" cy="4543570"/>
          </a:xfrm>
        </p:spPr>
      </p:pic>
      <p:sp>
        <p:nvSpPr>
          <p:cNvPr id="11" name="Title 1">
            <a:extLst>
              <a:ext uri="{FF2B5EF4-FFF2-40B4-BE49-F238E27FC236}">
                <a16:creationId xmlns:a16="http://schemas.microsoft.com/office/drawing/2014/main" id="{109324E0-5A8E-7D9F-B60B-19BD20568E22}"/>
              </a:ext>
            </a:extLst>
          </p:cNvPr>
          <p:cNvSpPr txBox="1">
            <a:spLocks/>
          </p:cNvSpPr>
          <p:nvPr/>
        </p:nvSpPr>
        <p:spPr>
          <a:xfrm>
            <a:off x="3835414" y="369731"/>
            <a:ext cx="10908324" cy="462913"/>
          </a:xfrm>
          <a:prstGeom prst="rect">
            <a:avLst/>
          </a:prstGeom>
        </p:spPr>
        <p:txBody>
          <a:bodyPr vert="horz" lIns="0" tIns="0" rIns="0" bIns="0" rtlCol="0" anchor="t">
            <a:noAutofit/>
          </a:bodyPr>
          <a:lstStyle>
            <a:lvl1pPr algn="l" defTabSz="914400" rtl="0" eaLnBrk="1" latinLnBrk="0" hangingPunct="1">
              <a:lnSpc>
                <a:spcPct val="82000"/>
              </a:lnSpc>
              <a:spcBef>
                <a:spcPct val="0"/>
              </a:spcBef>
              <a:buNone/>
              <a:defRPr sz="3800" kern="1200" spc="0">
                <a:solidFill>
                  <a:schemeClr val="tx2"/>
                </a:solidFill>
                <a:latin typeface="+mj-lt"/>
                <a:ea typeface="+mj-ea"/>
                <a:cs typeface="+mj-cs"/>
              </a:defRPr>
            </a:lvl1pPr>
          </a:lstStyle>
          <a:p>
            <a:r>
              <a:rPr lang="lv-LV" sz="2800" dirty="0">
                <a:solidFill>
                  <a:srgbClr val="4B5C24"/>
                </a:solidFill>
              </a:rPr>
              <a:t>Mazcenas pamatskolas klases žurnāls </a:t>
            </a:r>
          </a:p>
          <a:p>
            <a:r>
              <a:rPr lang="lv-LV" sz="2800" dirty="0">
                <a:solidFill>
                  <a:srgbClr val="4B5C24"/>
                </a:solidFill>
              </a:rPr>
              <a:t>1946./1947. mācību gads </a:t>
            </a:r>
            <a:endParaRPr lang="en-US" sz="2800" dirty="0"/>
          </a:p>
        </p:txBody>
      </p:sp>
    </p:spTree>
    <p:extLst>
      <p:ext uri="{BB962C8B-B14F-4D97-AF65-F5344CB8AC3E}">
        <p14:creationId xmlns:p14="http://schemas.microsoft.com/office/powerpoint/2010/main" val="3367464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63B20-F23D-65E8-7315-8AAC135F7C9E}"/>
            </a:ext>
          </a:extLst>
        </p:cNvPr>
        <p:cNvGrpSpPr/>
        <p:nvPr/>
      </p:nvGrpSpPr>
      <p:grpSpPr>
        <a:xfrm>
          <a:off x="0" y="0"/>
          <a:ext cx="0" cy="0"/>
          <a:chOff x="0" y="0"/>
          <a:chExt cx="0" cy="0"/>
        </a:xfrm>
      </p:grpSpPr>
      <p:sp>
        <p:nvSpPr>
          <p:cNvPr id="14" name="TextBox 6">
            <a:extLst>
              <a:ext uri="{FF2B5EF4-FFF2-40B4-BE49-F238E27FC236}">
                <a16:creationId xmlns:a16="http://schemas.microsoft.com/office/drawing/2014/main" id="{0971F495-5014-C9B3-B8F5-A204F05EB8B9}"/>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EB308C41-DAD9-1ECE-9CF1-A11496CC82DC}"/>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5" name="TextBox 4">
            <a:extLst>
              <a:ext uri="{FF2B5EF4-FFF2-40B4-BE49-F238E27FC236}">
                <a16:creationId xmlns:a16="http://schemas.microsoft.com/office/drawing/2014/main" id="{A04C5575-7DD8-C367-A243-DC6F6B5292FC}"/>
              </a:ext>
            </a:extLst>
          </p:cNvPr>
          <p:cNvSpPr txBox="1"/>
          <p:nvPr/>
        </p:nvSpPr>
        <p:spPr>
          <a:xfrm>
            <a:off x="1044888" y="3984964"/>
            <a:ext cx="1833283" cy="253916"/>
          </a:xfrm>
          <a:prstGeom prst="rect">
            <a:avLst/>
          </a:prstGeom>
          <a:noFill/>
        </p:spPr>
        <p:txBody>
          <a:bodyPr wrap="square" rtlCol="0">
            <a:spAutoFit/>
          </a:bodyPr>
          <a:lstStyle/>
          <a:p>
            <a:r>
              <a:rPr lang="lv-LV" sz="1050" dirty="0">
                <a:solidFill>
                  <a:srgbClr val="B9D2FF"/>
                </a:solidFill>
              </a:rPr>
              <a:t>Foto: Ieva Vītola </a:t>
            </a:r>
          </a:p>
        </p:txBody>
      </p:sp>
      <p:pic>
        <p:nvPicPr>
          <p:cNvPr id="42" name="Attēla vietturis 41">
            <a:extLst>
              <a:ext uri="{FF2B5EF4-FFF2-40B4-BE49-F238E27FC236}">
                <a16:creationId xmlns:a16="http://schemas.microsoft.com/office/drawing/2014/main" id="{7743E41C-F901-56A0-6093-BB8A1250F55B}"/>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491" b="2491"/>
          <a:stretch>
            <a:fillRect/>
          </a:stretch>
        </p:blipFill>
        <p:spPr>
          <a:xfrm>
            <a:off x="7038679" y="597676"/>
            <a:ext cx="4630590" cy="3299938"/>
          </a:xfrm>
        </p:spPr>
      </p:pic>
      <p:pic>
        <p:nvPicPr>
          <p:cNvPr id="43" name="Attēla vietturis 15">
            <a:extLst>
              <a:ext uri="{FF2B5EF4-FFF2-40B4-BE49-F238E27FC236}">
                <a16:creationId xmlns:a16="http://schemas.microsoft.com/office/drawing/2014/main" id="{7801E519-E930-ED35-E70E-1092849159B7}"/>
              </a:ext>
            </a:extLst>
          </p:cNvPr>
          <p:cNvPicPr>
            <a:picLocks noChangeAspect="1"/>
          </p:cNvPicPr>
          <p:nvPr/>
        </p:nvPicPr>
        <p:blipFill>
          <a:blip r:embed="rId5">
            <a:extLst>
              <a:ext uri="{28A0092B-C50C-407E-A947-70E740481C1C}">
                <a14:useLocalDpi xmlns:a14="http://schemas.microsoft.com/office/drawing/2010/main" val="0"/>
              </a:ext>
            </a:extLst>
          </a:blip>
          <a:srcRect t="6571" b="6571"/>
          <a:stretch>
            <a:fillRect/>
          </a:stretch>
        </p:blipFill>
        <p:spPr>
          <a:xfrm>
            <a:off x="1044888" y="597676"/>
            <a:ext cx="4595778" cy="3343043"/>
          </a:xfrm>
          <a:prstGeom prst="rect">
            <a:avLst/>
          </a:prstGeom>
        </p:spPr>
      </p:pic>
      <p:pic>
        <p:nvPicPr>
          <p:cNvPr id="47" name="Attēla vietturis 46">
            <a:extLst>
              <a:ext uri="{FF2B5EF4-FFF2-40B4-BE49-F238E27FC236}">
                <a16:creationId xmlns:a16="http://schemas.microsoft.com/office/drawing/2014/main" id="{519187C9-4A13-66B2-642B-9D113E20B221}"/>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t="15323" b="15323"/>
          <a:stretch>
            <a:fillRect/>
          </a:stretch>
        </p:blipFill>
        <p:spPr>
          <a:xfrm>
            <a:off x="4192264" y="4262440"/>
            <a:ext cx="4371442" cy="2273839"/>
          </a:xfrm>
        </p:spPr>
      </p:pic>
    </p:spTree>
    <p:extLst>
      <p:ext uri="{BB962C8B-B14F-4D97-AF65-F5344CB8AC3E}">
        <p14:creationId xmlns:p14="http://schemas.microsoft.com/office/powerpoint/2010/main" val="893679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69F8C-3517-704B-BE5E-82AAC36A4F24}"/>
            </a:ext>
          </a:extLst>
        </p:cNvPr>
        <p:cNvGrpSpPr/>
        <p:nvPr/>
      </p:nvGrpSpPr>
      <p:grpSpPr>
        <a:xfrm>
          <a:off x="0" y="0"/>
          <a:ext cx="0" cy="0"/>
          <a:chOff x="0" y="0"/>
          <a:chExt cx="0" cy="0"/>
        </a:xfrm>
      </p:grpSpPr>
      <p:sp>
        <p:nvSpPr>
          <p:cNvPr id="14" name="TextBox 6">
            <a:extLst>
              <a:ext uri="{FF2B5EF4-FFF2-40B4-BE49-F238E27FC236}">
                <a16:creationId xmlns:a16="http://schemas.microsoft.com/office/drawing/2014/main" id="{BE061F05-6FFA-DA31-33D5-11C93D143488}"/>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8AF93443-F734-E7F6-8FD8-1C5168C15745}"/>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5" name="TextBox 4">
            <a:extLst>
              <a:ext uri="{FF2B5EF4-FFF2-40B4-BE49-F238E27FC236}">
                <a16:creationId xmlns:a16="http://schemas.microsoft.com/office/drawing/2014/main" id="{574A1FC4-4278-EF7E-9623-D641D197A9BB}"/>
              </a:ext>
            </a:extLst>
          </p:cNvPr>
          <p:cNvSpPr txBox="1"/>
          <p:nvPr/>
        </p:nvSpPr>
        <p:spPr>
          <a:xfrm>
            <a:off x="1278404" y="5834846"/>
            <a:ext cx="1833283" cy="253916"/>
          </a:xfrm>
          <a:prstGeom prst="rect">
            <a:avLst/>
          </a:prstGeom>
          <a:noFill/>
        </p:spPr>
        <p:txBody>
          <a:bodyPr wrap="square" rtlCol="0">
            <a:spAutoFit/>
          </a:bodyPr>
          <a:lstStyle/>
          <a:p>
            <a:r>
              <a:rPr lang="lv-LV" sz="1050" dirty="0">
                <a:solidFill>
                  <a:srgbClr val="B9D2FF"/>
                </a:solidFill>
              </a:rPr>
              <a:t>Foto: Ieva Vītola </a:t>
            </a:r>
          </a:p>
        </p:txBody>
      </p:sp>
      <p:pic>
        <p:nvPicPr>
          <p:cNvPr id="8" name="Attēla vietturis 7">
            <a:extLst>
              <a:ext uri="{FF2B5EF4-FFF2-40B4-BE49-F238E27FC236}">
                <a16:creationId xmlns:a16="http://schemas.microsoft.com/office/drawing/2014/main" id="{DEEB9C59-9A45-35C7-51D8-3CD56E1B245A}"/>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264" b="13264"/>
          <a:stretch>
            <a:fillRect/>
          </a:stretch>
        </p:blipFill>
        <p:spPr>
          <a:xfrm>
            <a:off x="1278404" y="453221"/>
            <a:ext cx="9766300" cy="5381625"/>
          </a:xfrm>
        </p:spPr>
      </p:pic>
    </p:spTree>
    <p:extLst>
      <p:ext uri="{BB962C8B-B14F-4D97-AF65-F5344CB8AC3E}">
        <p14:creationId xmlns:p14="http://schemas.microsoft.com/office/powerpoint/2010/main" val="1672531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CA32B-2A35-D2A8-185A-3753C76128F3}"/>
              </a:ext>
            </a:extLst>
          </p:cNvPr>
          <p:cNvSpPr txBox="1"/>
          <p:nvPr/>
        </p:nvSpPr>
        <p:spPr>
          <a:xfrm>
            <a:off x="3644151" y="2332020"/>
            <a:ext cx="3621742" cy="2677656"/>
          </a:xfrm>
          <a:prstGeom prst="rect">
            <a:avLst/>
          </a:prstGeom>
          <a:noFill/>
        </p:spPr>
        <p:txBody>
          <a:bodyPr wrap="square" rtlCol="0">
            <a:spAutoFit/>
          </a:bodyPr>
          <a:lstStyle/>
          <a:p>
            <a:r>
              <a:rPr lang="lv-LV" sz="1200" i="1" dirty="0">
                <a:solidFill>
                  <a:srgbClr val="4B5C24"/>
                </a:solidFill>
                <a:effectLst/>
              </a:rPr>
              <a:t>«…</a:t>
            </a:r>
            <a:r>
              <a:rPr lang="lv-LV" sz="1200" i="1" dirty="0" err="1">
                <a:solidFill>
                  <a:srgbClr val="4B5C24"/>
                </a:solidFill>
              </a:rPr>
              <a:t>Mārupītei</a:t>
            </a:r>
            <a:r>
              <a:rPr lang="lv-LV" sz="1200" i="1" dirty="0">
                <a:solidFill>
                  <a:srgbClr val="4B5C24"/>
                </a:solidFill>
              </a:rPr>
              <a:t> ir šis tas no Nīlas,</a:t>
            </a:r>
          </a:p>
          <a:p>
            <a:r>
              <a:rPr lang="lv-LV" sz="1200" i="1" dirty="0">
                <a:solidFill>
                  <a:srgbClr val="4B5C24"/>
                </a:solidFill>
                <a:effectLst/>
              </a:rPr>
              <a:t>Amazones</a:t>
            </a:r>
          </a:p>
          <a:p>
            <a:r>
              <a:rPr lang="lv-LV" sz="1200" i="1" dirty="0">
                <a:solidFill>
                  <a:srgbClr val="4B5C24"/>
                </a:solidFill>
              </a:rPr>
              <a:t>un citām eksotikām.</a:t>
            </a:r>
          </a:p>
          <a:p>
            <a:endParaRPr lang="lv-LV" sz="1200" i="1" dirty="0">
              <a:solidFill>
                <a:srgbClr val="4B5C24"/>
              </a:solidFill>
              <a:effectLst/>
            </a:endParaRPr>
          </a:p>
          <a:p>
            <a:r>
              <a:rPr lang="lv-LV" sz="1200" i="1" dirty="0">
                <a:solidFill>
                  <a:srgbClr val="4B5C24"/>
                </a:solidFill>
              </a:rPr>
              <a:t>Gar </a:t>
            </a:r>
            <a:r>
              <a:rPr lang="lv-LV" sz="1200" i="1" dirty="0" err="1">
                <a:solidFill>
                  <a:srgbClr val="4B5C24"/>
                </a:solidFill>
              </a:rPr>
              <a:t>Mārupīti</a:t>
            </a:r>
            <a:endParaRPr lang="lv-LV" sz="1200" i="1" dirty="0">
              <a:solidFill>
                <a:srgbClr val="4B5C24"/>
              </a:solidFill>
            </a:endParaRPr>
          </a:p>
          <a:p>
            <a:endParaRPr lang="lv-LV" sz="1200" i="1" dirty="0">
              <a:solidFill>
                <a:srgbClr val="4B5C24"/>
              </a:solidFill>
            </a:endParaRPr>
          </a:p>
          <a:p>
            <a:r>
              <a:rPr lang="lv-LV" sz="1200" i="1" dirty="0">
                <a:solidFill>
                  <a:srgbClr val="4B5C24"/>
                </a:solidFill>
              </a:rPr>
              <a:t>guļ, upītē peld, virs upītes</a:t>
            </a:r>
          </a:p>
          <a:p>
            <a:r>
              <a:rPr lang="lv-LV" sz="1200" i="1" dirty="0">
                <a:solidFill>
                  <a:srgbClr val="4B5C24"/>
                </a:solidFill>
              </a:rPr>
              <a:t>lido mežones, kas tagad </a:t>
            </a:r>
            <a:r>
              <a:rPr lang="lv-LV" sz="1200" i="1" dirty="0" err="1">
                <a:solidFill>
                  <a:srgbClr val="4B5C24"/>
                </a:solidFill>
              </a:rPr>
              <a:t>kļu</a:t>
            </a:r>
            <a:r>
              <a:rPr lang="lv-LV" sz="1200" i="1" dirty="0">
                <a:solidFill>
                  <a:srgbClr val="4B5C24"/>
                </a:solidFill>
              </a:rPr>
              <a:t>-</a:t>
            </a:r>
          </a:p>
          <a:p>
            <a:r>
              <a:rPr lang="lv-LV" sz="1200" i="1" dirty="0" err="1">
                <a:solidFill>
                  <a:srgbClr val="4B5C24"/>
                </a:solidFill>
              </a:rPr>
              <a:t>vušas</a:t>
            </a:r>
            <a:r>
              <a:rPr lang="lv-LV" sz="1200" i="1" dirty="0">
                <a:solidFill>
                  <a:srgbClr val="4B5C24"/>
                </a:solidFill>
              </a:rPr>
              <a:t> rātnas </a:t>
            </a:r>
            <a:r>
              <a:rPr lang="lv-LV" sz="1200" i="1" dirty="0" err="1">
                <a:solidFill>
                  <a:srgbClr val="4B5C24"/>
                </a:solidFill>
              </a:rPr>
              <a:t>grosmammas</a:t>
            </a:r>
            <a:r>
              <a:rPr lang="lv-LV" sz="1200" i="1" dirty="0">
                <a:solidFill>
                  <a:srgbClr val="4B5C24"/>
                </a:solidFill>
              </a:rPr>
              <a:t> </a:t>
            </a:r>
          </a:p>
          <a:p>
            <a:r>
              <a:rPr lang="lv-LV" sz="1200" i="1" dirty="0">
                <a:solidFill>
                  <a:srgbClr val="4B5C24"/>
                </a:solidFill>
              </a:rPr>
              <a:t>un drīz </a:t>
            </a:r>
            <a:r>
              <a:rPr lang="lv-LV" sz="1200" i="1" dirty="0" err="1">
                <a:solidFill>
                  <a:srgbClr val="4B5C24"/>
                </a:solidFill>
              </a:rPr>
              <a:t>pēkšķenes</a:t>
            </a:r>
            <a:r>
              <a:rPr lang="lv-LV" sz="1200" i="1" dirty="0">
                <a:solidFill>
                  <a:srgbClr val="4B5C24"/>
                </a:solidFill>
              </a:rPr>
              <a:t> ēdīs no</a:t>
            </a:r>
          </a:p>
          <a:p>
            <a:r>
              <a:rPr lang="lv-LV" sz="1200" i="1" dirty="0">
                <a:solidFill>
                  <a:srgbClr val="4B5C24"/>
                </a:solidFill>
              </a:rPr>
              <a:t>rokas;</a:t>
            </a:r>
          </a:p>
          <a:p>
            <a:endParaRPr lang="lv-LV" sz="1200" i="1" dirty="0">
              <a:solidFill>
                <a:srgbClr val="4B5C24"/>
              </a:solidFill>
            </a:endParaRPr>
          </a:p>
          <a:p>
            <a:r>
              <a:rPr lang="lv-LV" sz="1200" i="1" dirty="0">
                <a:solidFill>
                  <a:srgbClr val="4B5C24"/>
                </a:solidFill>
              </a:rPr>
              <a:t>iet inku virsaitis – pupuķis,</a:t>
            </a:r>
          </a:p>
          <a:p>
            <a:r>
              <a:rPr lang="lv-LV" sz="1200" i="1" dirty="0">
                <a:solidFill>
                  <a:srgbClr val="4B5C24"/>
                </a:solidFill>
              </a:rPr>
              <a:t>tikai bez tomahauka</a:t>
            </a:r>
          </a:p>
        </p:txBody>
      </p:sp>
      <p:pic>
        <p:nvPicPr>
          <p:cNvPr id="3" name="Attēls 2">
            <a:extLst>
              <a:ext uri="{FF2B5EF4-FFF2-40B4-BE49-F238E27FC236}">
                <a16:creationId xmlns:a16="http://schemas.microsoft.com/office/drawing/2014/main" id="{9036E1C0-8D9E-0738-221B-A76A999B3461}"/>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C28E8A12-C820-6418-F24A-89D5FD9C0349}"/>
              </a:ext>
            </a:extLst>
          </p:cNvPr>
          <p:cNvSpPr txBox="1"/>
          <p:nvPr/>
        </p:nvSpPr>
        <p:spPr>
          <a:xfrm>
            <a:off x="1550893" y="647996"/>
            <a:ext cx="9977718" cy="1200329"/>
          </a:xfrm>
          <a:prstGeom prst="rect">
            <a:avLst/>
          </a:prstGeom>
          <a:noFill/>
        </p:spPr>
        <p:txBody>
          <a:bodyPr wrap="square" rtlCol="0">
            <a:spAutoFit/>
          </a:bodyPr>
          <a:lstStyle/>
          <a:p>
            <a:pPr algn="just"/>
            <a:r>
              <a:rPr lang="lv-LV" sz="2400" dirty="0">
                <a:solidFill>
                  <a:srgbClr val="4B5C24"/>
                </a:solidFill>
              </a:rPr>
              <a:t>Aicinām apmeklēt izstādi «Mārupes vārdam – 100! </a:t>
            </a:r>
            <a:r>
              <a:rPr lang="lv-LV" sz="2400" dirty="0" err="1">
                <a:solidFill>
                  <a:srgbClr val="4B5C24"/>
                </a:solidFill>
              </a:rPr>
              <a:t>Švarcenieku</a:t>
            </a:r>
            <a:r>
              <a:rPr lang="lv-LV" sz="2400" dirty="0">
                <a:solidFill>
                  <a:srgbClr val="4B5C24"/>
                </a:solidFill>
              </a:rPr>
              <a:t> muižas vēsture» Mārupes novada bibliotēkā Piņķos no 2025.gada 25. augusta līdz 24. oktobrim.</a:t>
            </a:r>
          </a:p>
        </p:txBody>
      </p:sp>
      <p:sp>
        <p:nvSpPr>
          <p:cNvPr id="5" name="TextBox 4">
            <a:extLst>
              <a:ext uri="{FF2B5EF4-FFF2-40B4-BE49-F238E27FC236}">
                <a16:creationId xmlns:a16="http://schemas.microsoft.com/office/drawing/2014/main" id="{51C3043A-9F52-B640-E104-B50503ED73CF}"/>
              </a:ext>
            </a:extLst>
          </p:cNvPr>
          <p:cNvSpPr txBox="1"/>
          <p:nvPr/>
        </p:nvSpPr>
        <p:spPr>
          <a:xfrm>
            <a:off x="6096000" y="2332020"/>
            <a:ext cx="3621742" cy="2954655"/>
          </a:xfrm>
          <a:prstGeom prst="rect">
            <a:avLst/>
          </a:prstGeom>
          <a:noFill/>
        </p:spPr>
        <p:txBody>
          <a:bodyPr wrap="square" rtlCol="0">
            <a:spAutoFit/>
          </a:bodyPr>
          <a:lstStyle/>
          <a:p>
            <a:r>
              <a:rPr lang="lv-LV" sz="1200" i="1" dirty="0">
                <a:solidFill>
                  <a:srgbClr val="4B5C24"/>
                </a:solidFill>
              </a:rPr>
              <a:t>k</a:t>
            </a:r>
            <a:r>
              <a:rPr lang="lv-LV" sz="1200" i="1" dirty="0">
                <a:solidFill>
                  <a:srgbClr val="4B5C24"/>
                </a:solidFill>
                <a:effectLst/>
              </a:rPr>
              <a:t>rastā sēd sava tronī ķirbis</a:t>
            </a:r>
          </a:p>
          <a:p>
            <a:r>
              <a:rPr lang="lv-LV" sz="1200" i="1" dirty="0">
                <a:solidFill>
                  <a:srgbClr val="4B5C24"/>
                </a:solidFill>
              </a:rPr>
              <a:t>tik spožs, kā būtu reizē ar</a:t>
            </a:r>
          </a:p>
          <a:p>
            <a:r>
              <a:rPr lang="lv-LV" sz="1200" i="1" dirty="0">
                <a:solidFill>
                  <a:srgbClr val="4B5C24"/>
                </a:solidFill>
              </a:rPr>
              <a:t>Pētera gaili un pasaules</a:t>
            </a:r>
          </a:p>
          <a:p>
            <a:r>
              <a:rPr lang="lv-LV" sz="1200" i="1" dirty="0">
                <a:solidFill>
                  <a:srgbClr val="4B5C24"/>
                </a:solidFill>
              </a:rPr>
              <a:t>kupoliem apzeltīts;</a:t>
            </a:r>
          </a:p>
          <a:p>
            <a:endParaRPr lang="lv-LV" sz="1200" i="1" dirty="0">
              <a:solidFill>
                <a:srgbClr val="4B5C24"/>
              </a:solidFill>
            </a:endParaRPr>
          </a:p>
          <a:p>
            <a:r>
              <a:rPr lang="lv-LV" sz="1200" i="1" dirty="0">
                <a:solidFill>
                  <a:srgbClr val="4B5C24"/>
                </a:solidFill>
              </a:rPr>
              <a:t>pa lēpju lapām tek </a:t>
            </a:r>
            <a:r>
              <a:rPr lang="lv-LV" sz="1200" i="1" dirty="0" err="1">
                <a:solidFill>
                  <a:srgbClr val="4B5C24"/>
                </a:solidFill>
              </a:rPr>
              <a:t>ūdensvis</a:t>
            </a:r>
            <a:r>
              <a:rPr lang="lv-LV" sz="1200" i="1" dirty="0">
                <a:solidFill>
                  <a:srgbClr val="4B5C24"/>
                </a:solidFill>
              </a:rPr>
              <a:t>-</a:t>
            </a:r>
          </a:p>
          <a:p>
            <a:r>
              <a:rPr lang="lv-LV" sz="1200" i="1" dirty="0">
                <a:solidFill>
                  <a:srgbClr val="4B5C24"/>
                </a:solidFill>
              </a:rPr>
              <a:t>tiņa, dienvidnieciski savāda.</a:t>
            </a:r>
          </a:p>
          <a:p>
            <a:endParaRPr lang="lv-LV" sz="1200" i="1" dirty="0">
              <a:solidFill>
                <a:srgbClr val="4B5C24"/>
              </a:solidFill>
            </a:endParaRPr>
          </a:p>
          <a:p>
            <a:r>
              <a:rPr lang="lv-LV" sz="1200" i="1" dirty="0">
                <a:solidFill>
                  <a:srgbClr val="4B5C24"/>
                </a:solidFill>
              </a:rPr>
              <a:t>Gar </a:t>
            </a:r>
            <a:r>
              <a:rPr lang="lv-LV" sz="1200" i="1" dirty="0" err="1">
                <a:solidFill>
                  <a:srgbClr val="4B5C24"/>
                </a:solidFill>
              </a:rPr>
              <a:t>Mārupīti</a:t>
            </a:r>
            <a:endParaRPr lang="lv-LV" sz="1200" i="1" dirty="0">
              <a:solidFill>
                <a:srgbClr val="4B5C24"/>
              </a:solidFill>
            </a:endParaRPr>
          </a:p>
          <a:p>
            <a:r>
              <a:rPr lang="lv-LV" sz="1200" i="1" dirty="0">
                <a:solidFill>
                  <a:srgbClr val="4B5C24"/>
                </a:solidFill>
              </a:rPr>
              <a:t>ir dučiem </a:t>
            </a:r>
            <a:r>
              <a:rPr lang="lv-LV" sz="1200" i="1" dirty="0" err="1">
                <a:solidFill>
                  <a:srgbClr val="4B5C24"/>
                </a:solidFill>
              </a:rPr>
              <a:t>jocību</a:t>
            </a:r>
            <a:r>
              <a:rPr lang="lv-LV" sz="1200" i="1" dirty="0">
                <a:solidFill>
                  <a:srgbClr val="4B5C24"/>
                </a:solidFill>
              </a:rPr>
              <a:t>,</a:t>
            </a:r>
          </a:p>
          <a:p>
            <a:r>
              <a:rPr lang="lv-LV" sz="1200" i="1" dirty="0">
                <a:solidFill>
                  <a:srgbClr val="4B5C24"/>
                </a:solidFill>
              </a:rPr>
              <a:t>simtiem savādību</a:t>
            </a:r>
          </a:p>
          <a:p>
            <a:r>
              <a:rPr lang="lv-LV" sz="1200" i="1" dirty="0">
                <a:solidFill>
                  <a:srgbClr val="4B5C24"/>
                </a:solidFill>
              </a:rPr>
              <a:t>un tūkstošiem brīnumu…»</a:t>
            </a:r>
          </a:p>
          <a:p>
            <a:endParaRPr lang="lv-LV" sz="1400" i="0" dirty="0">
              <a:solidFill>
                <a:srgbClr val="4B5C24"/>
              </a:solidFill>
              <a:effectLst/>
            </a:endParaRPr>
          </a:p>
          <a:p>
            <a:pPr algn="r"/>
            <a:endParaRPr lang="lv-LV" sz="1400" i="1" dirty="0">
              <a:solidFill>
                <a:srgbClr val="4B5C24"/>
              </a:solidFill>
              <a:effectLst/>
            </a:endParaRPr>
          </a:p>
          <a:p>
            <a:pPr algn="r"/>
            <a:r>
              <a:rPr lang="lv-LV" sz="1400" i="1" dirty="0">
                <a:solidFill>
                  <a:srgbClr val="4B5C24"/>
                </a:solidFill>
                <a:effectLst/>
              </a:rPr>
              <a:t>Ojārs Vācietis</a:t>
            </a:r>
            <a:endParaRPr lang="lv-LV" sz="1400" i="1" dirty="0">
              <a:solidFill>
                <a:srgbClr val="4B5C24"/>
              </a:solidFill>
            </a:endParaRPr>
          </a:p>
        </p:txBody>
      </p:sp>
    </p:spTree>
    <p:extLst>
      <p:ext uri="{BB962C8B-B14F-4D97-AF65-F5344CB8AC3E}">
        <p14:creationId xmlns:p14="http://schemas.microsoft.com/office/powerpoint/2010/main" val="54863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4205655" cy="6858000"/>
            <a:chOff x="0" y="0"/>
            <a:chExt cx="1661493" cy="2709333"/>
          </a:xfrm>
        </p:grpSpPr>
        <p:sp>
          <p:nvSpPr>
            <p:cNvPr id="3" name="Freeform 3"/>
            <p:cNvSpPr/>
            <p:nvPr/>
          </p:nvSpPr>
          <p:spPr>
            <a:xfrm>
              <a:off x="0" y="0"/>
              <a:ext cx="1661494" cy="2709333"/>
            </a:xfrm>
            <a:custGeom>
              <a:avLst/>
              <a:gdLst/>
              <a:ahLst/>
              <a:cxnLst/>
              <a:rect l="l" t="t" r="r" b="b"/>
              <a:pathLst>
                <a:path w="1661494" h="2709333">
                  <a:moveTo>
                    <a:pt x="0" y="0"/>
                  </a:moveTo>
                  <a:lnTo>
                    <a:pt x="1661494" y="0"/>
                  </a:lnTo>
                  <a:lnTo>
                    <a:pt x="1661494" y="2709333"/>
                  </a:lnTo>
                  <a:lnTo>
                    <a:pt x="0" y="2709333"/>
                  </a:lnTo>
                  <a:close/>
                </a:path>
              </a:pathLst>
            </a:custGeom>
            <a:solidFill>
              <a:srgbClr val="4B5C24"/>
            </a:solidFill>
            <a:ln>
              <a:solidFill>
                <a:srgbClr val="4B5C24"/>
              </a:solidFill>
            </a:ln>
          </p:spPr>
          <p:txBody>
            <a:bodyPr/>
            <a:lstStyle/>
            <a:p>
              <a:endParaRPr lang="lv-LV" dirty="0"/>
            </a:p>
          </p:txBody>
        </p:sp>
        <p:sp>
          <p:nvSpPr>
            <p:cNvPr id="4" name="TextBox 4"/>
            <p:cNvSpPr txBox="1"/>
            <p:nvPr/>
          </p:nvSpPr>
          <p:spPr>
            <a:xfrm>
              <a:off x="0" y="-47625"/>
              <a:ext cx="1661493" cy="2756958"/>
            </a:xfrm>
            <a:prstGeom prst="rect">
              <a:avLst/>
            </a:prstGeom>
            <a:ln>
              <a:solidFill>
                <a:srgbClr val="4B5C24"/>
              </a:solidFill>
            </a:ln>
          </p:spPr>
          <p:txBody>
            <a:bodyPr lIns="33867" tIns="33867" rIns="33867" bIns="33867" rtlCol="0" anchor="ctr"/>
            <a:lstStyle/>
            <a:p>
              <a:pPr algn="ctr">
                <a:lnSpc>
                  <a:spcPts val="1653"/>
                </a:lnSpc>
              </a:pPr>
              <a:endParaRPr sz="1200"/>
            </a:p>
          </p:txBody>
        </p:sp>
      </p:grpSp>
      <p:sp>
        <p:nvSpPr>
          <p:cNvPr id="7" name="AutoShape 7"/>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a:p>
        </p:txBody>
      </p:sp>
      <p:pic>
        <p:nvPicPr>
          <p:cNvPr id="5" name="Attēls 4">
            <a:extLst>
              <a:ext uri="{FF2B5EF4-FFF2-40B4-BE49-F238E27FC236}">
                <a16:creationId xmlns:a16="http://schemas.microsoft.com/office/drawing/2014/main" id="{64E46108-C1BC-C3C3-CFFD-2DAD9961DCDC}"/>
              </a:ext>
            </a:extLst>
          </p:cNvPr>
          <p:cNvPicPr>
            <a:picLocks noChangeAspect="1"/>
          </p:cNvPicPr>
          <p:nvPr/>
        </p:nvPicPr>
        <p:blipFill>
          <a:blip r:embed="rId2"/>
          <a:stretch>
            <a:fillRect/>
          </a:stretch>
        </p:blipFill>
        <p:spPr>
          <a:xfrm>
            <a:off x="10143838" y="5972051"/>
            <a:ext cx="2048161" cy="885949"/>
          </a:xfrm>
          <a:prstGeom prst="rect">
            <a:avLst/>
          </a:prstGeom>
        </p:spPr>
      </p:pic>
      <p:sp>
        <p:nvSpPr>
          <p:cNvPr id="6" name="TextBox 5">
            <a:extLst>
              <a:ext uri="{FF2B5EF4-FFF2-40B4-BE49-F238E27FC236}">
                <a16:creationId xmlns:a16="http://schemas.microsoft.com/office/drawing/2014/main" id="{B4DEEFDE-A203-CB75-E3D4-878EEFAAAA9D}"/>
              </a:ext>
            </a:extLst>
          </p:cNvPr>
          <p:cNvSpPr txBox="1"/>
          <p:nvPr/>
        </p:nvSpPr>
        <p:spPr>
          <a:xfrm>
            <a:off x="5962122" y="2205318"/>
            <a:ext cx="5727854" cy="2308324"/>
          </a:xfrm>
          <a:prstGeom prst="rect">
            <a:avLst/>
          </a:prstGeom>
          <a:noFill/>
        </p:spPr>
        <p:txBody>
          <a:bodyPr wrap="square" rtlCol="0">
            <a:spAutoFit/>
          </a:bodyPr>
          <a:lstStyle/>
          <a:p>
            <a:pPr algn="just"/>
            <a:r>
              <a:rPr lang="lv-LV" dirty="0">
                <a:solidFill>
                  <a:srgbClr val="4B5C24"/>
                </a:solidFill>
              </a:rPr>
              <a:t>Savu vārdu, kas radies no </a:t>
            </a:r>
            <a:r>
              <a:rPr lang="lv-LV" dirty="0" err="1">
                <a:solidFill>
                  <a:srgbClr val="4B5C24"/>
                </a:solidFill>
              </a:rPr>
              <a:t>Mārupītes</a:t>
            </a:r>
            <a:r>
              <a:rPr lang="lv-LV" dirty="0">
                <a:solidFill>
                  <a:srgbClr val="4B5C24"/>
                </a:solidFill>
              </a:rPr>
              <a:t>, novads ieguvis 1925.gada 3.augustā, kad 1910.gadā no Olaines atdalītais </a:t>
            </a:r>
            <a:r>
              <a:rPr lang="lv-LV" dirty="0" err="1">
                <a:solidFill>
                  <a:srgbClr val="4B5C24"/>
                </a:solidFill>
              </a:rPr>
              <a:t>Bieriņu</a:t>
            </a:r>
            <a:r>
              <a:rPr lang="lv-LV" dirty="0">
                <a:solidFill>
                  <a:srgbClr val="4B5C24"/>
                </a:solidFill>
              </a:rPr>
              <a:t> pagasts tika pārdēvēts par Mārupes pagastu. Pēc Administratīvi teritoriālās reformas, kopš 2009.gada 1.jūlija Mārupes pagasts ir kļuvis par Mārupes novadu. Kopš 2021. gada 1. jūlija Mārupes novadu veido trīs pagasti - Babītes, Mārupes un Salas.</a:t>
            </a:r>
            <a:endParaRPr lang="lv-LV" sz="1400" i="1" dirty="0">
              <a:solidFill>
                <a:srgbClr val="4B5C24"/>
              </a:solidFill>
            </a:endParaRPr>
          </a:p>
        </p:txBody>
      </p:sp>
      <p:sp>
        <p:nvSpPr>
          <p:cNvPr id="8" name="TextBox 7">
            <a:extLst>
              <a:ext uri="{FF2B5EF4-FFF2-40B4-BE49-F238E27FC236}">
                <a16:creationId xmlns:a16="http://schemas.microsoft.com/office/drawing/2014/main" id="{BCB29903-CB5F-6B1C-1738-CE577B9FF01D}"/>
              </a:ext>
            </a:extLst>
          </p:cNvPr>
          <p:cNvSpPr txBox="1"/>
          <p:nvPr/>
        </p:nvSpPr>
        <p:spPr>
          <a:xfrm>
            <a:off x="5962119" y="1174893"/>
            <a:ext cx="5593976" cy="954107"/>
          </a:xfrm>
          <a:prstGeom prst="rect">
            <a:avLst/>
          </a:prstGeom>
          <a:noFill/>
        </p:spPr>
        <p:txBody>
          <a:bodyPr wrap="square" rtlCol="0">
            <a:spAutoFit/>
          </a:bodyPr>
          <a:lstStyle/>
          <a:p>
            <a:r>
              <a:rPr lang="lv-LV" sz="2800" b="1" dirty="0">
                <a:solidFill>
                  <a:srgbClr val="4B5C24"/>
                </a:solidFill>
              </a:rPr>
              <a:t>Mārupes nosaukuma un teritorijas  vēsture</a:t>
            </a:r>
          </a:p>
        </p:txBody>
      </p:sp>
      <p:sp>
        <p:nvSpPr>
          <p:cNvPr id="10" name="TextBox 9">
            <a:extLst>
              <a:ext uri="{FF2B5EF4-FFF2-40B4-BE49-F238E27FC236}">
                <a16:creationId xmlns:a16="http://schemas.microsoft.com/office/drawing/2014/main" id="{AE6FDC02-2C49-6284-43A3-B2A84A94ABCF}"/>
              </a:ext>
            </a:extLst>
          </p:cNvPr>
          <p:cNvSpPr txBox="1"/>
          <p:nvPr/>
        </p:nvSpPr>
        <p:spPr>
          <a:xfrm>
            <a:off x="292376" y="5530016"/>
            <a:ext cx="1833283" cy="253916"/>
          </a:xfrm>
          <a:prstGeom prst="rect">
            <a:avLst/>
          </a:prstGeom>
          <a:noFill/>
        </p:spPr>
        <p:txBody>
          <a:bodyPr wrap="square" rtlCol="0">
            <a:spAutoFit/>
          </a:bodyPr>
          <a:lstStyle/>
          <a:p>
            <a:r>
              <a:rPr lang="lv-LV" sz="1050" dirty="0">
                <a:solidFill>
                  <a:srgbClr val="B9D2FF"/>
                </a:solidFill>
              </a:rPr>
              <a:t>Foto no marupe.lv </a:t>
            </a:r>
          </a:p>
        </p:txBody>
      </p:sp>
      <p:pic>
        <p:nvPicPr>
          <p:cNvPr id="9" name="Picture 2">
            <a:extLst>
              <a:ext uri="{FF2B5EF4-FFF2-40B4-BE49-F238E27FC236}">
                <a16:creationId xmlns:a16="http://schemas.microsoft.com/office/drawing/2014/main" id="{F8317F14-00FC-FF51-D880-A16D3F971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91" y="1148099"/>
            <a:ext cx="5571128" cy="43959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FD68CED-F0EF-D73C-0162-93F4237FED46}"/>
              </a:ext>
            </a:extLst>
          </p:cNvPr>
          <p:cNvSpPr txBox="1"/>
          <p:nvPr/>
        </p:nvSpPr>
        <p:spPr>
          <a:xfrm>
            <a:off x="9803309" y="4529655"/>
            <a:ext cx="1886667" cy="253916"/>
          </a:xfrm>
          <a:prstGeom prst="rect">
            <a:avLst/>
          </a:prstGeom>
          <a:noFill/>
        </p:spPr>
        <p:txBody>
          <a:bodyPr wrap="square" rtlCol="0">
            <a:spAutoFit/>
          </a:bodyPr>
          <a:lstStyle/>
          <a:p>
            <a:r>
              <a:rPr lang="lv-LV" sz="1050" dirty="0">
                <a:solidFill>
                  <a:srgbClr val="4B5C24"/>
                </a:solidFill>
              </a:rPr>
              <a:t>Informācija no: marupe.lv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DDD1E-6548-9724-54CB-C0B71C7BB89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186B946-DAD0-435A-9A20-14CCC1397AF4}"/>
              </a:ext>
            </a:extLst>
          </p:cNvPr>
          <p:cNvGrpSpPr/>
          <p:nvPr/>
        </p:nvGrpSpPr>
        <p:grpSpPr>
          <a:xfrm>
            <a:off x="1" y="0"/>
            <a:ext cx="4205655" cy="6858000"/>
            <a:chOff x="0" y="0"/>
            <a:chExt cx="1661493" cy="2709333"/>
          </a:xfrm>
        </p:grpSpPr>
        <p:sp>
          <p:nvSpPr>
            <p:cNvPr id="3" name="Freeform 3">
              <a:extLst>
                <a:ext uri="{FF2B5EF4-FFF2-40B4-BE49-F238E27FC236}">
                  <a16:creationId xmlns:a16="http://schemas.microsoft.com/office/drawing/2014/main" id="{290B6910-9158-BAC9-FE25-ED805DA6CD5C}"/>
                </a:ext>
              </a:extLst>
            </p:cNvPr>
            <p:cNvSpPr/>
            <p:nvPr/>
          </p:nvSpPr>
          <p:spPr>
            <a:xfrm>
              <a:off x="0" y="0"/>
              <a:ext cx="1661494" cy="2709333"/>
            </a:xfrm>
            <a:custGeom>
              <a:avLst/>
              <a:gdLst/>
              <a:ahLst/>
              <a:cxnLst/>
              <a:rect l="l" t="t" r="r" b="b"/>
              <a:pathLst>
                <a:path w="1661494" h="2709333">
                  <a:moveTo>
                    <a:pt x="0" y="0"/>
                  </a:moveTo>
                  <a:lnTo>
                    <a:pt x="1661494" y="0"/>
                  </a:lnTo>
                  <a:lnTo>
                    <a:pt x="1661494" y="2709333"/>
                  </a:lnTo>
                  <a:lnTo>
                    <a:pt x="0" y="2709333"/>
                  </a:lnTo>
                  <a:close/>
                </a:path>
              </a:pathLst>
            </a:custGeom>
            <a:solidFill>
              <a:srgbClr val="4B5C24"/>
            </a:solidFill>
            <a:ln>
              <a:solidFill>
                <a:srgbClr val="4B5C24"/>
              </a:solidFill>
            </a:ln>
          </p:spPr>
          <p:txBody>
            <a:bodyPr/>
            <a:lstStyle/>
            <a:p>
              <a:endParaRPr lang="lv-LV" dirty="0"/>
            </a:p>
          </p:txBody>
        </p:sp>
        <p:sp>
          <p:nvSpPr>
            <p:cNvPr id="4" name="TextBox 4">
              <a:extLst>
                <a:ext uri="{FF2B5EF4-FFF2-40B4-BE49-F238E27FC236}">
                  <a16:creationId xmlns:a16="http://schemas.microsoft.com/office/drawing/2014/main" id="{A50FA10B-35BB-A0BD-9845-B139BD42042A}"/>
                </a:ext>
              </a:extLst>
            </p:cNvPr>
            <p:cNvSpPr txBox="1"/>
            <p:nvPr/>
          </p:nvSpPr>
          <p:spPr>
            <a:xfrm>
              <a:off x="0" y="-47625"/>
              <a:ext cx="1661493" cy="2756958"/>
            </a:xfrm>
            <a:prstGeom prst="rect">
              <a:avLst/>
            </a:prstGeom>
            <a:ln>
              <a:solidFill>
                <a:srgbClr val="4B5C24"/>
              </a:solidFill>
            </a:ln>
          </p:spPr>
          <p:txBody>
            <a:bodyPr lIns="33867" tIns="33867" rIns="33867" bIns="33867" rtlCol="0" anchor="ctr"/>
            <a:lstStyle/>
            <a:p>
              <a:pPr algn="ctr">
                <a:lnSpc>
                  <a:spcPts val="1653"/>
                </a:lnSpc>
              </a:pPr>
              <a:endParaRPr sz="1200"/>
            </a:p>
          </p:txBody>
        </p:sp>
      </p:grpSp>
      <p:sp>
        <p:nvSpPr>
          <p:cNvPr id="7" name="AutoShape 7">
            <a:extLst>
              <a:ext uri="{FF2B5EF4-FFF2-40B4-BE49-F238E27FC236}">
                <a16:creationId xmlns:a16="http://schemas.microsoft.com/office/drawing/2014/main" id="{B9E688D3-A723-8E88-17F5-AC483544EA0B}"/>
              </a:ext>
            </a:extLst>
          </p:cNvPr>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a:p>
        </p:txBody>
      </p:sp>
      <p:pic>
        <p:nvPicPr>
          <p:cNvPr id="5" name="Attēls 4">
            <a:extLst>
              <a:ext uri="{FF2B5EF4-FFF2-40B4-BE49-F238E27FC236}">
                <a16:creationId xmlns:a16="http://schemas.microsoft.com/office/drawing/2014/main" id="{A71FA68D-BCBE-51DA-B15F-D2C5D48C85EE}"/>
              </a:ext>
            </a:extLst>
          </p:cNvPr>
          <p:cNvPicPr>
            <a:picLocks noChangeAspect="1"/>
          </p:cNvPicPr>
          <p:nvPr/>
        </p:nvPicPr>
        <p:blipFill>
          <a:blip r:embed="rId2"/>
          <a:stretch>
            <a:fillRect/>
          </a:stretch>
        </p:blipFill>
        <p:spPr>
          <a:xfrm>
            <a:off x="10143838" y="5972051"/>
            <a:ext cx="2048161" cy="885949"/>
          </a:xfrm>
          <a:prstGeom prst="rect">
            <a:avLst/>
          </a:prstGeom>
        </p:spPr>
      </p:pic>
      <p:sp>
        <p:nvSpPr>
          <p:cNvPr id="6" name="TextBox 5">
            <a:extLst>
              <a:ext uri="{FF2B5EF4-FFF2-40B4-BE49-F238E27FC236}">
                <a16:creationId xmlns:a16="http://schemas.microsoft.com/office/drawing/2014/main" id="{764CB067-AB1A-ABA4-9DC7-9A109660ADFD}"/>
              </a:ext>
            </a:extLst>
          </p:cNvPr>
          <p:cNvSpPr txBox="1"/>
          <p:nvPr/>
        </p:nvSpPr>
        <p:spPr>
          <a:xfrm>
            <a:off x="5962122" y="2205318"/>
            <a:ext cx="5727854" cy="2308324"/>
          </a:xfrm>
          <a:prstGeom prst="rect">
            <a:avLst/>
          </a:prstGeom>
          <a:noFill/>
        </p:spPr>
        <p:txBody>
          <a:bodyPr wrap="square" rtlCol="0">
            <a:spAutoFit/>
          </a:bodyPr>
          <a:lstStyle/>
          <a:p>
            <a:pPr algn="just"/>
            <a:r>
              <a:rPr lang="lv-LV" dirty="0">
                <a:solidFill>
                  <a:srgbClr val="4B5C24"/>
                </a:solidFill>
              </a:rPr>
              <a:t>Visintensīvākā Mārupes teritorijas apguve sākās 20. gs. 20. gados, kad pēc agrārreformas uz bijušās </a:t>
            </a:r>
            <a:r>
              <a:rPr lang="lv-LV" dirty="0" err="1">
                <a:solidFill>
                  <a:srgbClr val="4B5C24"/>
                </a:solidFill>
              </a:rPr>
              <a:t>Bieriņu</a:t>
            </a:r>
            <a:r>
              <a:rPr lang="lv-LV" dirty="0">
                <a:solidFill>
                  <a:srgbClr val="4B5C24"/>
                </a:solidFill>
              </a:rPr>
              <a:t> muižas zemes izveidojās vairāki simti </a:t>
            </a:r>
            <a:r>
              <a:rPr lang="lv-LV" dirty="0" err="1">
                <a:solidFill>
                  <a:srgbClr val="4B5C24"/>
                </a:solidFill>
              </a:rPr>
              <a:t>dārzsaimniecību</a:t>
            </a:r>
            <a:r>
              <a:rPr lang="lv-LV" dirty="0">
                <a:solidFill>
                  <a:srgbClr val="4B5C24"/>
                </a:solidFill>
              </a:rPr>
              <a:t>. Šajā laikā Rīgas pierobežā jau bija saplānots arī regulārs ielu tīkls, kas faktiski turpināja Pārdaugavas ielu plānojumu (īpaši Ozolciemā un Tēriņos), pašu ielu izbūvi atstājot uz vēlāku laiku.</a:t>
            </a:r>
            <a:endParaRPr lang="lv-LV" sz="1400" i="1" dirty="0">
              <a:solidFill>
                <a:srgbClr val="4B5C24"/>
              </a:solidFill>
            </a:endParaRPr>
          </a:p>
        </p:txBody>
      </p:sp>
      <p:sp>
        <p:nvSpPr>
          <p:cNvPr id="8" name="TextBox 7">
            <a:extLst>
              <a:ext uri="{FF2B5EF4-FFF2-40B4-BE49-F238E27FC236}">
                <a16:creationId xmlns:a16="http://schemas.microsoft.com/office/drawing/2014/main" id="{C8CCAFEC-30B4-CCDD-8F25-740A5BB85D1E}"/>
              </a:ext>
            </a:extLst>
          </p:cNvPr>
          <p:cNvSpPr txBox="1"/>
          <p:nvPr/>
        </p:nvSpPr>
        <p:spPr>
          <a:xfrm>
            <a:off x="5962119" y="1461940"/>
            <a:ext cx="5593976" cy="584775"/>
          </a:xfrm>
          <a:prstGeom prst="rect">
            <a:avLst/>
          </a:prstGeom>
          <a:noFill/>
        </p:spPr>
        <p:txBody>
          <a:bodyPr wrap="square" rtlCol="0">
            <a:spAutoFit/>
          </a:bodyPr>
          <a:lstStyle/>
          <a:p>
            <a:r>
              <a:rPr lang="lv-LV" sz="3200" b="1" dirty="0">
                <a:solidFill>
                  <a:srgbClr val="4B5C24"/>
                </a:solidFill>
              </a:rPr>
              <a:t>Mārupes vēsture</a:t>
            </a:r>
          </a:p>
        </p:txBody>
      </p:sp>
      <p:sp>
        <p:nvSpPr>
          <p:cNvPr id="10" name="TextBox 9">
            <a:extLst>
              <a:ext uri="{FF2B5EF4-FFF2-40B4-BE49-F238E27FC236}">
                <a16:creationId xmlns:a16="http://schemas.microsoft.com/office/drawing/2014/main" id="{0AEF01BF-429B-9B97-75CA-F7EBF2550079}"/>
              </a:ext>
            </a:extLst>
          </p:cNvPr>
          <p:cNvSpPr txBox="1"/>
          <p:nvPr/>
        </p:nvSpPr>
        <p:spPr>
          <a:xfrm>
            <a:off x="269545" y="5226578"/>
            <a:ext cx="1833283" cy="253916"/>
          </a:xfrm>
          <a:prstGeom prst="rect">
            <a:avLst/>
          </a:prstGeom>
          <a:noFill/>
        </p:spPr>
        <p:txBody>
          <a:bodyPr wrap="square" rtlCol="0">
            <a:spAutoFit/>
          </a:bodyPr>
          <a:lstStyle/>
          <a:p>
            <a:r>
              <a:rPr lang="lv-LV" sz="1050" dirty="0">
                <a:solidFill>
                  <a:srgbClr val="B9D2FF"/>
                </a:solidFill>
              </a:rPr>
              <a:t>Foto no marupe.lv </a:t>
            </a:r>
          </a:p>
        </p:txBody>
      </p:sp>
      <p:sp>
        <p:nvSpPr>
          <p:cNvPr id="11" name="TextBox 10">
            <a:extLst>
              <a:ext uri="{FF2B5EF4-FFF2-40B4-BE49-F238E27FC236}">
                <a16:creationId xmlns:a16="http://schemas.microsoft.com/office/drawing/2014/main" id="{0DFCA705-8CFD-1050-BF2C-CC486FD8ACAB}"/>
              </a:ext>
            </a:extLst>
          </p:cNvPr>
          <p:cNvSpPr txBox="1"/>
          <p:nvPr/>
        </p:nvSpPr>
        <p:spPr>
          <a:xfrm>
            <a:off x="9625893" y="4418329"/>
            <a:ext cx="2182503" cy="253916"/>
          </a:xfrm>
          <a:prstGeom prst="rect">
            <a:avLst/>
          </a:prstGeom>
          <a:noFill/>
        </p:spPr>
        <p:txBody>
          <a:bodyPr wrap="square" rtlCol="0">
            <a:spAutoFit/>
          </a:bodyPr>
          <a:lstStyle/>
          <a:p>
            <a:r>
              <a:rPr lang="lv-LV" sz="1050" dirty="0">
                <a:solidFill>
                  <a:srgbClr val="4B5C24"/>
                </a:solidFill>
              </a:rPr>
              <a:t>Informācija no: varam.gov.lv </a:t>
            </a:r>
          </a:p>
        </p:txBody>
      </p:sp>
      <p:pic>
        <p:nvPicPr>
          <p:cNvPr id="9" name="Picture 4">
            <a:extLst>
              <a:ext uri="{FF2B5EF4-FFF2-40B4-BE49-F238E27FC236}">
                <a16:creationId xmlns:a16="http://schemas.microsoft.com/office/drawing/2014/main" id="{DEFB229C-6B17-1863-7967-415CB0E63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04" y="1613570"/>
            <a:ext cx="5388598" cy="363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09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2BC48-0F06-BF6E-99A0-9F6905EC4D8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C1739E5-4EB7-690E-37DE-2BEC2EC1064C}"/>
              </a:ext>
            </a:extLst>
          </p:cNvPr>
          <p:cNvGrpSpPr/>
          <p:nvPr/>
        </p:nvGrpSpPr>
        <p:grpSpPr>
          <a:xfrm>
            <a:off x="1" y="0"/>
            <a:ext cx="4205655" cy="6858000"/>
            <a:chOff x="0" y="0"/>
            <a:chExt cx="1661493" cy="2709333"/>
          </a:xfrm>
        </p:grpSpPr>
        <p:sp>
          <p:nvSpPr>
            <p:cNvPr id="3" name="Freeform 3">
              <a:extLst>
                <a:ext uri="{FF2B5EF4-FFF2-40B4-BE49-F238E27FC236}">
                  <a16:creationId xmlns:a16="http://schemas.microsoft.com/office/drawing/2014/main" id="{FB306BA2-2AD5-2398-D79A-D33CEB58C658}"/>
                </a:ext>
              </a:extLst>
            </p:cNvPr>
            <p:cNvSpPr/>
            <p:nvPr/>
          </p:nvSpPr>
          <p:spPr>
            <a:xfrm>
              <a:off x="0" y="0"/>
              <a:ext cx="1661494" cy="2709333"/>
            </a:xfrm>
            <a:custGeom>
              <a:avLst/>
              <a:gdLst/>
              <a:ahLst/>
              <a:cxnLst/>
              <a:rect l="l" t="t" r="r" b="b"/>
              <a:pathLst>
                <a:path w="1661494" h="2709333">
                  <a:moveTo>
                    <a:pt x="0" y="0"/>
                  </a:moveTo>
                  <a:lnTo>
                    <a:pt x="1661494" y="0"/>
                  </a:lnTo>
                  <a:lnTo>
                    <a:pt x="1661494" y="2709333"/>
                  </a:lnTo>
                  <a:lnTo>
                    <a:pt x="0" y="2709333"/>
                  </a:lnTo>
                  <a:close/>
                </a:path>
              </a:pathLst>
            </a:custGeom>
            <a:solidFill>
              <a:srgbClr val="4B5C24"/>
            </a:solidFill>
            <a:ln>
              <a:solidFill>
                <a:srgbClr val="4B5C24"/>
              </a:solidFill>
            </a:ln>
          </p:spPr>
          <p:txBody>
            <a:bodyPr/>
            <a:lstStyle/>
            <a:p>
              <a:endParaRPr lang="lv-LV" dirty="0"/>
            </a:p>
          </p:txBody>
        </p:sp>
        <p:sp>
          <p:nvSpPr>
            <p:cNvPr id="4" name="TextBox 4">
              <a:extLst>
                <a:ext uri="{FF2B5EF4-FFF2-40B4-BE49-F238E27FC236}">
                  <a16:creationId xmlns:a16="http://schemas.microsoft.com/office/drawing/2014/main" id="{CD418B1F-580D-6662-EBFE-4F487135567E}"/>
                </a:ext>
              </a:extLst>
            </p:cNvPr>
            <p:cNvSpPr txBox="1"/>
            <p:nvPr/>
          </p:nvSpPr>
          <p:spPr>
            <a:xfrm>
              <a:off x="0" y="-47625"/>
              <a:ext cx="1661493" cy="2756958"/>
            </a:xfrm>
            <a:prstGeom prst="rect">
              <a:avLst/>
            </a:prstGeom>
            <a:ln>
              <a:solidFill>
                <a:srgbClr val="4B5C24"/>
              </a:solidFill>
            </a:ln>
          </p:spPr>
          <p:txBody>
            <a:bodyPr lIns="33867" tIns="33867" rIns="33867" bIns="33867" rtlCol="0" anchor="ctr"/>
            <a:lstStyle/>
            <a:p>
              <a:pPr algn="ctr">
                <a:lnSpc>
                  <a:spcPts val="1653"/>
                </a:lnSpc>
              </a:pPr>
              <a:endParaRPr sz="1200"/>
            </a:p>
          </p:txBody>
        </p:sp>
      </p:grpSp>
      <p:sp>
        <p:nvSpPr>
          <p:cNvPr id="7" name="AutoShape 7">
            <a:extLst>
              <a:ext uri="{FF2B5EF4-FFF2-40B4-BE49-F238E27FC236}">
                <a16:creationId xmlns:a16="http://schemas.microsoft.com/office/drawing/2014/main" id="{049A4906-444C-F30C-A458-D8EE0BA27371}"/>
              </a:ext>
            </a:extLst>
          </p:cNvPr>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a:p>
        </p:txBody>
      </p:sp>
      <p:pic>
        <p:nvPicPr>
          <p:cNvPr id="5" name="Attēls 4">
            <a:extLst>
              <a:ext uri="{FF2B5EF4-FFF2-40B4-BE49-F238E27FC236}">
                <a16:creationId xmlns:a16="http://schemas.microsoft.com/office/drawing/2014/main" id="{63635178-6EEA-958F-BD20-E4CDF58243F8}"/>
              </a:ext>
            </a:extLst>
          </p:cNvPr>
          <p:cNvPicPr>
            <a:picLocks noChangeAspect="1"/>
          </p:cNvPicPr>
          <p:nvPr/>
        </p:nvPicPr>
        <p:blipFill>
          <a:blip r:embed="rId2"/>
          <a:stretch>
            <a:fillRect/>
          </a:stretch>
        </p:blipFill>
        <p:spPr>
          <a:xfrm>
            <a:off x="10143838" y="5972051"/>
            <a:ext cx="2048161" cy="885949"/>
          </a:xfrm>
          <a:prstGeom prst="rect">
            <a:avLst/>
          </a:prstGeom>
        </p:spPr>
      </p:pic>
      <p:sp>
        <p:nvSpPr>
          <p:cNvPr id="6" name="TextBox 5">
            <a:extLst>
              <a:ext uri="{FF2B5EF4-FFF2-40B4-BE49-F238E27FC236}">
                <a16:creationId xmlns:a16="http://schemas.microsoft.com/office/drawing/2014/main" id="{1E665885-85BA-CD12-F38D-EA2F5BCF3C47}"/>
              </a:ext>
            </a:extLst>
          </p:cNvPr>
          <p:cNvSpPr txBox="1"/>
          <p:nvPr/>
        </p:nvSpPr>
        <p:spPr>
          <a:xfrm>
            <a:off x="5962122" y="2205318"/>
            <a:ext cx="5727854" cy="3693319"/>
          </a:xfrm>
          <a:prstGeom prst="rect">
            <a:avLst/>
          </a:prstGeom>
          <a:noFill/>
        </p:spPr>
        <p:txBody>
          <a:bodyPr wrap="square" rtlCol="0">
            <a:spAutoFit/>
          </a:bodyPr>
          <a:lstStyle/>
          <a:p>
            <a:pPr algn="just"/>
            <a:r>
              <a:rPr lang="lv-LV" dirty="0">
                <a:solidFill>
                  <a:srgbClr val="4B5C24"/>
                </a:solidFill>
              </a:rPr>
              <a:t>Padomju laikā izvērstā daudzdzīvokļu ēku mikrorajonu būvniecība, ekstensīvi apbūvētajās un dārzos slīgstošajās Rīgas piepilsētās, tās pārvērta līdz nepazīšanai, pilnībā mainot ierasto pilsētvidi un iedzīvotāju sastāvu. Mārupei šajā ziņā paveicās, jo </a:t>
            </a:r>
            <a:r>
              <a:rPr lang="lv-LV" dirty="0" err="1">
                <a:solidFill>
                  <a:srgbClr val="4B5C24"/>
                </a:solidFill>
              </a:rPr>
              <a:t>Mārupītes</a:t>
            </a:r>
            <a:r>
              <a:rPr lang="lv-LV" dirty="0">
                <a:solidFill>
                  <a:srgbClr val="4B5C24"/>
                </a:solidFill>
              </a:rPr>
              <a:t> krastos izvietotos </a:t>
            </a:r>
            <a:r>
              <a:rPr lang="lv-LV" dirty="0" err="1">
                <a:solidFill>
                  <a:srgbClr val="4B5C24"/>
                </a:solidFill>
              </a:rPr>
              <a:t>mazstāvu</a:t>
            </a:r>
            <a:r>
              <a:rPr lang="lv-LV" dirty="0">
                <a:solidFill>
                  <a:srgbClr val="4B5C24"/>
                </a:solidFill>
              </a:rPr>
              <a:t> apbūves kvartālus pārmaiņas skāra minimāli. Pilsētas robežai paliekot vecajā vietā, pagastā saimniekoja Mārupes kolhozs, kas specializējās dārzeņkopībā un nodarbināja ap 2000 strādnieku. Tika izveidots siltumnīcu komplekss, pie kura tagad izaudzis Jaunmārupes ciems.</a:t>
            </a:r>
            <a:endParaRPr lang="lv-LV" sz="1400" i="1" dirty="0">
              <a:solidFill>
                <a:srgbClr val="4B5C24"/>
              </a:solidFill>
            </a:endParaRPr>
          </a:p>
        </p:txBody>
      </p:sp>
      <p:sp>
        <p:nvSpPr>
          <p:cNvPr id="8" name="TextBox 7">
            <a:extLst>
              <a:ext uri="{FF2B5EF4-FFF2-40B4-BE49-F238E27FC236}">
                <a16:creationId xmlns:a16="http://schemas.microsoft.com/office/drawing/2014/main" id="{E9293656-B874-F9FA-50A2-68BB1EED9C44}"/>
              </a:ext>
            </a:extLst>
          </p:cNvPr>
          <p:cNvSpPr txBox="1"/>
          <p:nvPr/>
        </p:nvSpPr>
        <p:spPr>
          <a:xfrm>
            <a:off x="5962119" y="1461940"/>
            <a:ext cx="5593976" cy="584775"/>
          </a:xfrm>
          <a:prstGeom prst="rect">
            <a:avLst/>
          </a:prstGeom>
          <a:noFill/>
        </p:spPr>
        <p:txBody>
          <a:bodyPr wrap="square" rtlCol="0">
            <a:spAutoFit/>
          </a:bodyPr>
          <a:lstStyle/>
          <a:p>
            <a:r>
              <a:rPr lang="lv-LV" sz="3200" b="1" dirty="0">
                <a:solidFill>
                  <a:srgbClr val="4B5C24"/>
                </a:solidFill>
              </a:rPr>
              <a:t>Mārupes vēsture</a:t>
            </a:r>
          </a:p>
        </p:txBody>
      </p:sp>
      <p:sp>
        <p:nvSpPr>
          <p:cNvPr id="10" name="TextBox 9">
            <a:extLst>
              <a:ext uri="{FF2B5EF4-FFF2-40B4-BE49-F238E27FC236}">
                <a16:creationId xmlns:a16="http://schemas.microsoft.com/office/drawing/2014/main" id="{88AC1CD6-1CF0-DC26-9D5E-FDE039865F06}"/>
              </a:ext>
            </a:extLst>
          </p:cNvPr>
          <p:cNvSpPr txBox="1"/>
          <p:nvPr/>
        </p:nvSpPr>
        <p:spPr>
          <a:xfrm>
            <a:off x="269545" y="5219669"/>
            <a:ext cx="1833283" cy="253916"/>
          </a:xfrm>
          <a:prstGeom prst="rect">
            <a:avLst/>
          </a:prstGeom>
          <a:noFill/>
        </p:spPr>
        <p:txBody>
          <a:bodyPr wrap="square" rtlCol="0">
            <a:spAutoFit/>
          </a:bodyPr>
          <a:lstStyle/>
          <a:p>
            <a:r>
              <a:rPr lang="lv-LV" sz="1050" dirty="0">
                <a:solidFill>
                  <a:srgbClr val="B9D2FF"/>
                </a:solidFill>
              </a:rPr>
              <a:t>Foto no marupe.lv </a:t>
            </a:r>
          </a:p>
        </p:txBody>
      </p:sp>
      <p:sp>
        <p:nvSpPr>
          <p:cNvPr id="11" name="TextBox 10">
            <a:extLst>
              <a:ext uri="{FF2B5EF4-FFF2-40B4-BE49-F238E27FC236}">
                <a16:creationId xmlns:a16="http://schemas.microsoft.com/office/drawing/2014/main" id="{C8D16CEE-F39C-2113-CF75-881A86670386}"/>
              </a:ext>
            </a:extLst>
          </p:cNvPr>
          <p:cNvSpPr txBox="1"/>
          <p:nvPr/>
        </p:nvSpPr>
        <p:spPr>
          <a:xfrm>
            <a:off x="9650088" y="5554470"/>
            <a:ext cx="2245256" cy="253916"/>
          </a:xfrm>
          <a:prstGeom prst="rect">
            <a:avLst/>
          </a:prstGeom>
          <a:noFill/>
        </p:spPr>
        <p:txBody>
          <a:bodyPr wrap="square" rtlCol="0">
            <a:spAutoFit/>
          </a:bodyPr>
          <a:lstStyle/>
          <a:p>
            <a:r>
              <a:rPr lang="lv-LV" sz="1050" dirty="0">
                <a:solidFill>
                  <a:srgbClr val="4B5C24"/>
                </a:solidFill>
              </a:rPr>
              <a:t>Informācija no: varam.gov.lv </a:t>
            </a:r>
          </a:p>
        </p:txBody>
      </p:sp>
      <p:pic>
        <p:nvPicPr>
          <p:cNvPr id="9" name="Picture 2">
            <a:extLst>
              <a:ext uri="{FF2B5EF4-FFF2-40B4-BE49-F238E27FC236}">
                <a16:creationId xmlns:a16="http://schemas.microsoft.com/office/drawing/2014/main" id="{B246F04E-8FC7-576E-3048-C9A4FF01C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56" y="1631923"/>
            <a:ext cx="5388598" cy="359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872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7A5B0-49E1-DAE1-2C6E-CB7C30E8EF2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BA9DFC0-C253-5C3E-1247-F6EABCDA4A8C}"/>
              </a:ext>
            </a:extLst>
          </p:cNvPr>
          <p:cNvGrpSpPr/>
          <p:nvPr/>
        </p:nvGrpSpPr>
        <p:grpSpPr>
          <a:xfrm>
            <a:off x="1" y="0"/>
            <a:ext cx="4205655" cy="6858000"/>
            <a:chOff x="0" y="0"/>
            <a:chExt cx="1661493" cy="2709333"/>
          </a:xfrm>
        </p:grpSpPr>
        <p:sp>
          <p:nvSpPr>
            <p:cNvPr id="3" name="Freeform 3">
              <a:extLst>
                <a:ext uri="{FF2B5EF4-FFF2-40B4-BE49-F238E27FC236}">
                  <a16:creationId xmlns:a16="http://schemas.microsoft.com/office/drawing/2014/main" id="{3E68D2D0-E1EA-09E9-D206-D73A88C87855}"/>
                </a:ext>
              </a:extLst>
            </p:cNvPr>
            <p:cNvSpPr/>
            <p:nvPr/>
          </p:nvSpPr>
          <p:spPr>
            <a:xfrm>
              <a:off x="0" y="0"/>
              <a:ext cx="1661494" cy="2709333"/>
            </a:xfrm>
            <a:custGeom>
              <a:avLst/>
              <a:gdLst/>
              <a:ahLst/>
              <a:cxnLst/>
              <a:rect l="l" t="t" r="r" b="b"/>
              <a:pathLst>
                <a:path w="1661494" h="2709333">
                  <a:moveTo>
                    <a:pt x="0" y="0"/>
                  </a:moveTo>
                  <a:lnTo>
                    <a:pt x="1661494" y="0"/>
                  </a:lnTo>
                  <a:lnTo>
                    <a:pt x="1661494" y="2709333"/>
                  </a:lnTo>
                  <a:lnTo>
                    <a:pt x="0" y="2709333"/>
                  </a:lnTo>
                  <a:close/>
                </a:path>
              </a:pathLst>
            </a:custGeom>
            <a:solidFill>
              <a:srgbClr val="4B5C24"/>
            </a:solidFill>
            <a:ln>
              <a:solidFill>
                <a:srgbClr val="4B5C24"/>
              </a:solidFill>
            </a:ln>
          </p:spPr>
          <p:txBody>
            <a:bodyPr/>
            <a:lstStyle/>
            <a:p>
              <a:endParaRPr lang="lv-LV" dirty="0"/>
            </a:p>
          </p:txBody>
        </p:sp>
        <p:sp>
          <p:nvSpPr>
            <p:cNvPr id="4" name="TextBox 4">
              <a:extLst>
                <a:ext uri="{FF2B5EF4-FFF2-40B4-BE49-F238E27FC236}">
                  <a16:creationId xmlns:a16="http://schemas.microsoft.com/office/drawing/2014/main" id="{71D9776A-3EC3-C971-EE77-9DEF82A7171C}"/>
                </a:ext>
              </a:extLst>
            </p:cNvPr>
            <p:cNvSpPr txBox="1"/>
            <p:nvPr/>
          </p:nvSpPr>
          <p:spPr>
            <a:xfrm>
              <a:off x="0" y="-47625"/>
              <a:ext cx="1661493" cy="2756958"/>
            </a:xfrm>
            <a:prstGeom prst="rect">
              <a:avLst/>
            </a:prstGeom>
            <a:ln>
              <a:solidFill>
                <a:srgbClr val="4B5C24"/>
              </a:solidFill>
            </a:ln>
          </p:spPr>
          <p:txBody>
            <a:bodyPr lIns="33867" tIns="33867" rIns="33867" bIns="33867" rtlCol="0" anchor="ctr"/>
            <a:lstStyle/>
            <a:p>
              <a:pPr algn="ctr">
                <a:lnSpc>
                  <a:spcPts val="1653"/>
                </a:lnSpc>
              </a:pPr>
              <a:endParaRPr sz="1200"/>
            </a:p>
          </p:txBody>
        </p:sp>
      </p:grpSp>
      <p:sp>
        <p:nvSpPr>
          <p:cNvPr id="7" name="AutoShape 7">
            <a:extLst>
              <a:ext uri="{FF2B5EF4-FFF2-40B4-BE49-F238E27FC236}">
                <a16:creationId xmlns:a16="http://schemas.microsoft.com/office/drawing/2014/main" id="{EFC946B4-41F2-D007-7EC5-A505F596BCD3}"/>
              </a:ext>
            </a:extLst>
          </p:cNvPr>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a:p>
        </p:txBody>
      </p:sp>
      <p:pic>
        <p:nvPicPr>
          <p:cNvPr id="5" name="Attēls 4">
            <a:extLst>
              <a:ext uri="{FF2B5EF4-FFF2-40B4-BE49-F238E27FC236}">
                <a16:creationId xmlns:a16="http://schemas.microsoft.com/office/drawing/2014/main" id="{02AF7D69-FC37-C03D-3CDB-6F062CF883D6}"/>
              </a:ext>
            </a:extLst>
          </p:cNvPr>
          <p:cNvPicPr>
            <a:picLocks noChangeAspect="1"/>
          </p:cNvPicPr>
          <p:nvPr/>
        </p:nvPicPr>
        <p:blipFill>
          <a:blip r:embed="rId2"/>
          <a:stretch>
            <a:fillRect/>
          </a:stretch>
        </p:blipFill>
        <p:spPr>
          <a:xfrm>
            <a:off x="10143838" y="5972051"/>
            <a:ext cx="2048161" cy="885949"/>
          </a:xfrm>
          <a:prstGeom prst="rect">
            <a:avLst/>
          </a:prstGeom>
        </p:spPr>
      </p:pic>
      <p:sp>
        <p:nvSpPr>
          <p:cNvPr id="6" name="TextBox 5">
            <a:extLst>
              <a:ext uri="{FF2B5EF4-FFF2-40B4-BE49-F238E27FC236}">
                <a16:creationId xmlns:a16="http://schemas.microsoft.com/office/drawing/2014/main" id="{B6E45D80-F204-AFBB-8313-DBF206B70E10}"/>
              </a:ext>
            </a:extLst>
          </p:cNvPr>
          <p:cNvSpPr txBox="1"/>
          <p:nvPr/>
        </p:nvSpPr>
        <p:spPr>
          <a:xfrm>
            <a:off x="5962122" y="2205318"/>
            <a:ext cx="5727854" cy="3970318"/>
          </a:xfrm>
          <a:prstGeom prst="rect">
            <a:avLst/>
          </a:prstGeom>
          <a:noFill/>
        </p:spPr>
        <p:txBody>
          <a:bodyPr wrap="square" rtlCol="0">
            <a:spAutoFit/>
          </a:bodyPr>
          <a:lstStyle/>
          <a:p>
            <a:pPr algn="just"/>
            <a:r>
              <a:rPr lang="lv-LV" dirty="0">
                <a:solidFill>
                  <a:srgbClr val="4B5C24"/>
                </a:solidFill>
              </a:rPr>
              <a:t>Pēc neatkarības atjaunošanas, attīstoties nekustamo īpašumu tirgum, Rīgas pievārtē esošās brīvās teritorijas vēsturiskajos </a:t>
            </a:r>
            <a:r>
              <a:rPr lang="lv-LV" dirty="0" err="1">
                <a:solidFill>
                  <a:srgbClr val="4B5C24"/>
                </a:solidFill>
              </a:rPr>
              <a:t>mazstāvu</a:t>
            </a:r>
            <a:r>
              <a:rPr lang="lv-LV" dirty="0">
                <a:solidFill>
                  <a:srgbClr val="4B5C24"/>
                </a:solidFill>
              </a:rPr>
              <a:t> apbūves rajonos kļuva ļoti pieprasītas, un Mārupe no Rīgas nomales pārtapa prestižā dzīvojamā rajonā. Straujā attīstība, iedzīvotāju skaitam pieaugot divkārt, bija liels izaicinājums pašvaldības dienestiem, rūpējoties par nepieciešamās infrastruktūras nodrošināšanu. Ielas, komunikācijas, skolas un bērnudārzi bija jāpaplašina, vienlaikus nodrošinot tādus kvalitātes standartus, kādus sagaida nodokļu maksātājs, kam rocība atļauj pārcelties uz dzīvi Mārupē.</a:t>
            </a:r>
            <a:endParaRPr lang="lv-LV" sz="1400" i="1" dirty="0">
              <a:solidFill>
                <a:srgbClr val="4B5C24"/>
              </a:solidFill>
            </a:endParaRPr>
          </a:p>
        </p:txBody>
      </p:sp>
      <p:sp>
        <p:nvSpPr>
          <p:cNvPr id="8" name="TextBox 7">
            <a:extLst>
              <a:ext uri="{FF2B5EF4-FFF2-40B4-BE49-F238E27FC236}">
                <a16:creationId xmlns:a16="http://schemas.microsoft.com/office/drawing/2014/main" id="{7F8084EB-F007-9843-D6D6-E492E6351043}"/>
              </a:ext>
            </a:extLst>
          </p:cNvPr>
          <p:cNvSpPr txBox="1"/>
          <p:nvPr/>
        </p:nvSpPr>
        <p:spPr>
          <a:xfrm>
            <a:off x="5962119" y="1461940"/>
            <a:ext cx="5593976" cy="584775"/>
          </a:xfrm>
          <a:prstGeom prst="rect">
            <a:avLst/>
          </a:prstGeom>
          <a:noFill/>
        </p:spPr>
        <p:txBody>
          <a:bodyPr wrap="square" rtlCol="0">
            <a:spAutoFit/>
          </a:bodyPr>
          <a:lstStyle/>
          <a:p>
            <a:r>
              <a:rPr lang="lv-LV" sz="3200" b="1" dirty="0">
                <a:solidFill>
                  <a:srgbClr val="4B5C24"/>
                </a:solidFill>
              </a:rPr>
              <a:t>Mārupes vēsture</a:t>
            </a:r>
          </a:p>
        </p:txBody>
      </p:sp>
      <p:sp>
        <p:nvSpPr>
          <p:cNvPr id="10" name="TextBox 9">
            <a:extLst>
              <a:ext uri="{FF2B5EF4-FFF2-40B4-BE49-F238E27FC236}">
                <a16:creationId xmlns:a16="http://schemas.microsoft.com/office/drawing/2014/main" id="{3D33E0D8-A19F-47F0-8260-634BCCFAE13B}"/>
              </a:ext>
            </a:extLst>
          </p:cNvPr>
          <p:cNvSpPr txBox="1"/>
          <p:nvPr/>
        </p:nvSpPr>
        <p:spPr>
          <a:xfrm>
            <a:off x="269545" y="5219669"/>
            <a:ext cx="1833283" cy="253916"/>
          </a:xfrm>
          <a:prstGeom prst="rect">
            <a:avLst/>
          </a:prstGeom>
          <a:noFill/>
        </p:spPr>
        <p:txBody>
          <a:bodyPr wrap="square" rtlCol="0">
            <a:spAutoFit/>
          </a:bodyPr>
          <a:lstStyle/>
          <a:p>
            <a:r>
              <a:rPr lang="lv-LV" sz="1050" dirty="0">
                <a:solidFill>
                  <a:srgbClr val="B9D2FF"/>
                </a:solidFill>
              </a:rPr>
              <a:t>Foto no marupe.lv </a:t>
            </a:r>
          </a:p>
        </p:txBody>
      </p:sp>
      <p:sp>
        <p:nvSpPr>
          <p:cNvPr id="11" name="TextBox 10">
            <a:extLst>
              <a:ext uri="{FF2B5EF4-FFF2-40B4-BE49-F238E27FC236}">
                <a16:creationId xmlns:a16="http://schemas.microsoft.com/office/drawing/2014/main" id="{0E3F31D0-E68F-17E5-805B-04FDAB88FDCB}"/>
              </a:ext>
            </a:extLst>
          </p:cNvPr>
          <p:cNvSpPr txBox="1"/>
          <p:nvPr/>
        </p:nvSpPr>
        <p:spPr>
          <a:xfrm>
            <a:off x="9588156" y="5813448"/>
            <a:ext cx="2218361" cy="253916"/>
          </a:xfrm>
          <a:prstGeom prst="rect">
            <a:avLst/>
          </a:prstGeom>
          <a:noFill/>
        </p:spPr>
        <p:txBody>
          <a:bodyPr wrap="square" rtlCol="0">
            <a:spAutoFit/>
          </a:bodyPr>
          <a:lstStyle/>
          <a:p>
            <a:r>
              <a:rPr lang="lv-LV" sz="1050" dirty="0">
                <a:solidFill>
                  <a:srgbClr val="4B5C24"/>
                </a:solidFill>
              </a:rPr>
              <a:t>Informācija no: varam.gov.lv </a:t>
            </a:r>
          </a:p>
        </p:txBody>
      </p:sp>
      <p:pic>
        <p:nvPicPr>
          <p:cNvPr id="1028" name="Picture 4">
            <a:extLst>
              <a:ext uri="{FF2B5EF4-FFF2-40B4-BE49-F238E27FC236}">
                <a16:creationId xmlns:a16="http://schemas.microsoft.com/office/drawing/2014/main" id="{85AB8C0C-A55F-4D3F-E605-D2E34F3D8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56" y="1631923"/>
            <a:ext cx="5388598" cy="359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571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49273-9D52-2AF5-3DBB-DF2D3ADC0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BC04F-3A09-3308-8A0A-0CBC5A6DADC9}"/>
              </a:ext>
            </a:extLst>
          </p:cNvPr>
          <p:cNvSpPr>
            <a:spLocks noGrp="1"/>
          </p:cNvSpPr>
          <p:nvPr>
            <p:ph type="ctrTitle"/>
          </p:nvPr>
        </p:nvSpPr>
        <p:spPr>
          <a:xfrm>
            <a:off x="6352441" y="633903"/>
            <a:ext cx="5197721" cy="1275579"/>
          </a:xfrm>
        </p:spPr>
        <p:txBody>
          <a:bodyPr/>
          <a:lstStyle/>
          <a:p>
            <a:r>
              <a:rPr lang="lv-LV" sz="4000" dirty="0"/>
              <a:t>Mārupes novada ģerbonis</a:t>
            </a:r>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95F193EB-84CD-C9D2-302E-43B6593473E7}"/>
              </a:ext>
            </a:extLst>
          </p:cNvPr>
          <p:cNvSpPr>
            <a:spLocks noGrp="1"/>
          </p:cNvSpPr>
          <p:nvPr>
            <p:ph type="subTitle" idx="1"/>
          </p:nvPr>
        </p:nvSpPr>
        <p:spPr>
          <a:xfrm>
            <a:off x="6352441" y="1861644"/>
            <a:ext cx="5197721" cy="4158246"/>
          </a:xfrm>
        </p:spPr>
        <p:txBody>
          <a:bodyPr anchor="t"/>
          <a:lstStyle/>
          <a:p>
            <a:pPr algn="just"/>
            <a:r>
              <a:rPr lang="lv-LV" dirty="0"/>
              <a:t>Ģerbonis ir reģistrēts 2022. gada 21. oktobrī. Ģerbonī zaļā laukā ir attēlots zelta pupuķis ar atpakaļ pagrieztu galvu, sudraba cekulu ar melniem  spalvu galiem, kā arī tādiem pašiem spārniem un asti, kas knābī tur kreisās spāres virzienā augšup vērstu sudraba pundurbērza lapu.</a:t>
            </a:r>
            <a:endParaRPr lang="en-US" sz="1200" dirty="0">
              <a:solidFill>
                <a:srgbClr val="4B5C24"/>
              </a:solidFill>
            </a:endParaRPr>
          </a:p>
        </p:txBody>
      </p:sp>
      <p:sp>
        <p:nvSpPr>
          <p:cNvPr id="14" name="TextBox 6">
            <a:extLst>
              <a:ext uri="{FF2B5EF4-FFF2-40B4-BE49-F238E27FC236}">
                <a16:creationId xmlns:a16="http://schemas.microsoft.com/office/drawing/2014/main" id="{3B96B1E1-BE3C-49B0-788A-FFFFEB35C765}"/>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B1073E46-C39A-FAC1-C180-48ACC336E9BE}"/>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964B47B1-506F-B469-FC9D-6D43CF83D519}"/>
              </a:ext>
            </a:extLst>
          </p:cNvPr>
          <p:cNvSpPr txBox="1"/>
          <p:nvPr/>
        </p:nvSpPr>
        <p:spPr>
          <a:xfrm>
            <a:off x="9490490" y="4131554"/>
            <a:ext cx="2178841" cy="415498"/>
          </a:xfrm>
          <a:prstGeom prst="rect">
            <a:avLst/>
          </a:prstGeom>
          <a:noFill/>
        </p:spPr>
        <p:txBody>
          <a:bodyPr wrap="square" rtlCol="0">
            <a:spAutoFit/>
          </a:bodyPr>
          <a:lstStyle/>
          <a:p>
            <a:pPr algn="r"/>
            <a:r>
              <a:rPr lang="lv-LV" sz="1050" dirty="0">
                <a:solidFill>
                  <a:srgbClr val="4B5C24"/>
                </a:solidFill>
              </a:rPr>
              <a:t>Informācija no: gerboni.kulturaskarte.lv</a:t>
            </a:r>
          </a:p>
        </p:txBody>
      </p:sp>
      <p:sp>
        <p:nvSpPr>
          <p:cNvPr id="11" name="TextBox 10">
            <a:extLst>
              <a:ext uri="{FF2B5EF4-FFF2-40B4-BE49-F238E27FC236}">
                <a16:creationId xmlns:a16="http://schemas.microsoft.com/office/drawing/2014/main" id="{7B136E88-A586-7B96-41BE-F2FED998D197}"/>
              </a:ext>
            </a:extLst>
          </p:cNvPr>
          <p:cNvSpPr txBox="1"/>
          <p:nvPr/>
        </p:nvSpPr>
        <p:spPr>
          <a:xfrm>
            <a:off x="641350" y="6161109"/>
            <a:ext cx="2404691" cy="253916"/>
          </a:xfrm>
          <a:prstGeom prst="rect">
            <a:avLst/>
          </a:prstGeom>
          <a:noFill/>
        </p:spPr>
        <p:txBody>
          <a:bodyPr wrap="square" rtlCol="0">
            <a:spAutoFit/>
          </a:bodyPr>
          <a:lstStyle/>
          <a:p>
            <a:r>
              <a:rPr lang="pt-BR" sz="1050" dirty="0">
                <a:solidFill>
                  <a:srgbClr val="B9D2FF"/>
                </a:solidFill>
              </a:rPr>
              <a:t>Ģerboņa autor</a:t>
            </a:r>
            <a:r>
              <a:rPr lang="lv-LV" sz="1050" dirty="0">
                <a:solidFill>
                  <a:srgbClr val="B9D2FF"/>
                </a:solidFill>
              </a:rPr>
              <a:t>s</a:t>
            </a:r>
            <a:r>
              <a:rPr lang="pt-BR" sz="1050" dirty="0">
                <a:solidFill>
                  <a:srgbClr val="B9D2FF"/>
                </a:solidFill>
              </a:rPr>
              <a:t> </a:t>
            </a:r>
            <a:r>
              <a:rPr lang="lv-LV" sz="1050" dirty="0">
                <a:solidFill>
                  <a:srgbClr val="B9D2FF"/>
                </a:solidFill>
              </a:rPr>
              <a:t>–</a:t>
            </a:r>
            <a:r>
              <a:rPr lang="pt-BR" sz="1050" dirty="0">
                <a:solidFill>
                  <a:srgbClr val="B9D2FF"/>
                </a:solidFill>
              </a:rPr>
              <a:t> </a:t>
            </a:r>
            <a:r>
              <a:rPr lang="lv-LV" sz="1050" dirty="0">
                <a:solidFill>
                  <a:srgbClr val="B9D2FF"/>
                </a:solidFill>
              </a:rPr>
              <a:t>Edgars </a:t>
            </a:r>
            <a:r>
              <a:rPr lang="lv-LV" sz="1050" dirty="0" err="1">
                <a:solidFill>
                  <a:srgbClr val="B9D2FF"/>
                </a:solidFill>
              </a:rPr>
              <a:t>Sims</a:t>
            </a:r>
            <a:endParaRPr lang="lv-LV" sz="1050" dirty="0">
              <a:solidFill>
                <a:srgbClr val="B9D2FF"/>
              </a:solidFill>
            </a:endParaRPr>
          </a:p>
        </p:txBody>
      </p:sp>
      <p:pic>
        <p:nvPicPr>
          <p:cNvPr id="2056" name="Picture 8" descr="Simbolika | Mārupe">
            <a:extLst>
              <a:ext uri="{FF2B5EF4-FFF2-40B4-BE49-F238E27FC236}">
                <a16:creationId xmlns:a16="http://schemas.microsoft.com/office/drawing/2014/main" id="{C20EAA11-9727-A698-AB61-536F96928F57}"/>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l="3441" r="3441"/>
          <a:stretch>
            <a:fillRect/>
          </a:stretch>
        </p:blipFill>
        <p:spPr bwMode="auto">
          <a:xfrm>
            <a:off x="641350" y="596900"/>
            <a:ext cx="5197475" cy="55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878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42488-36DB-4CE4-C5B6-073A18468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6B4EEE-EA57-678B-C071-025C089BC629}"/>
              </a:ext>
            </a:extLst>
          </p:cNvPr>
          <p:cNvSpPr>
            <a:spLocks noGrp="1"/>
          </p:cNvSpPr>
          <p:nvPr>
            <p:ph type="ctrTitle"/>
          </p:nvPr>
        </p:nvSpPr>
        <p:spPr>
          <a:xfrm>
            <a:off x="6352441" y="633903"/>
            <a:ext cx="5197721" cy="1275579"/>
          </a:xfrm>
        </p:spPr>
        <p:txBody>
          <a:bodyPr/>
          <a:lstStyle/>
          <a:p>
            <a:r>
              <a:rPr lang="lv-LV" sz="4000" dirty="0"/>
              <a:t>Mārupes pagasta ģerbonis</a:t>
            </a:r>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AC7A63BB-C7C8-F8ED-251F-EFA5AEC8DF58}"/>
              </a:ext>
            </a:extLst>
          </p:cNvPr>
          <p:cNvSpPr>
            <a:spLocks noGrp="1"/>
          </p:cNvSpPr>
          <p:nvPr>
            <p:ph type="subTitle" idx="1"/>
          </p:nvPr>
        </p:nvSpPr>
        <p:spPr>
          <a:xfrm>
            <a:off x="6352441" y="1861644"/>
            <a:ext cx="5197721" cy="4158246"/>
          </a:xfrm>
        </p:spPr>
        <p:txBody>
          <a:bodyPr anchor="t"/>
          <a:lstStyle/>
          <a:p>
            <a:pPr algn="just"/>
            <a:r>
              <a:rPr lang="lv-LV" dirty="0"/>
              <a:t>Pagastam ir arī savs ģerbonis: šķelts no kreisās puses ar sudrabu un zaļu; uz šķēluma trīs </a:t>
            </a:r>
            <a:r>
              <a:rPr lang="lv-LV" dirty="0" err="1"/>
              <a:t>četrlapu</a:t>
            </a:r>
            <a:r>
              <a:rPr lang="lv-LV" dirty="0"/>
              <a:t> āboliņa lapas – caurvītas ar </a:t>
            </a:r>
            <a:r>
              <a:rPr lang="lv-LV" dirty="0" err="1"/>
              <a:t>škēlumu</a:t>
            </a:r>
            <a:r>
              <a:rPr lang="lv-LV" dirty="0"/>
              <a:t>. Ģerbonis apstiprināts 2001. gada 31. augustā. Kad 2010. gadā tika izveidots Mārupes novads, pagasta ģerbonis tika aizstāts ar Mārupes novada ģerboni, bet 2022. gada 21. oktobrī atjaunots kā pagasta ģerbonis.</a:t>
            </a:r>
            <a:endParaRPr lang="en-US" sz="1200" dirty="0">
              <a:solidFill>
                <a:srgbClr val="4B5C24"/>
              </a:solidFill>
            </a:endParaRPr>
          </a:p>
        </p:txBody>
      </p:sp>
      <p:sp>
        <p:nvSpPr>
          <p:cNvPr id="14" name="TextBox 6">
            <a:extLst>
              <a:ext uri="{FF2B5EF4-FFF2-40B4-BE49-F238E27FC236}">
                <a16:creationId xmlns:a16="http://schemas.microsoft.com/office/drawing/2014/main" id="{58FC13E3-85AE-769C-9849-C1D550F3ED52}"/>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87B87B6B-1D71-E792-CEBF-6E5DA6CF2016}"/>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BD854C03-581C-AFEB-CD66-60E4427A5E95}"/>
              </a:ext>
            </a:extLst>
          </p:cNvPr>
          <p:cNvSpPr txBox="1"/>
          <p:nvPr/>
        </p:nvSpPr>
        <p:spPr>
          <a:xfrm>
            <a:off x="10283869" y="4926192"/>
            <a:ext cx="1266293" cy="415498"/>
          </a:xfrm>
          <a:prstGeom prst="rect">
            <a:avLst/>
          </a:prstGeom>
          <a:noFill/>
        </p:spPr>
        <p:txBody>
          <a:bodyPr wrap="square" rtlCol="0">
            <a:spAutoFit/>
          </a:bodyPr>
          <a:lstStyle/>
          <a:p>
            <a:r>
              <a:rPr lang="lv-LV" sz="1050" dirty="0">
                <a:solidFill>
                  <a:srgbClr val="4B5C24"/>
                </a:solidFill>
              </a:rPr>
              <a:t>Informācija no: enciklopedija.lv</a:t>
            </a:r>
          </a:p>
        </p:txBody>
      </p:sp>
      <p:sp>
        <p:nvSpPr>
          <p:cNvPr id="9" name="TextBox 8">
            <a:extLst>
              <a:ext uri="{FF2B5EF4-FFF2-40B4-BE49-F238E27FC236}">
                <a16:creationId xmlns:a16="http://schemas.microsoft.com/office/drawing/2014/main" id="{63F1408B-7F02-89CD-8C26-6522B13057F6}"/>
              </a:ext>
            </a:extLst>
          </p:cNvPr>
          <p:cNvSpPr txBox="1"/>
          <p:nvPr/>
        </p:nvSpPr>
        <p:spPr>
          <a:xfrm>
            <a:off x="641349" y="6165970"/>
            <a:ext cx="2442022" cy="253916"/>
          </a:xfrm>
          <a:prstGeom prst="rect">
            <a:avLst/>
          </a:prstGeom>
          <a:noFill/>
        </p:spPr>
        <p:txBody>
          <a:bodyPr wrap="square" rtlCol="0">
            <a:spAutoFit/>
          </a:bodyPr>
          <a:lstStyle/>
          <a:p>
            <a:r>
              <a:rPr lang="pt-BR" sz="1050" dirty="0">
                <a:solidFill>
                  <a:srgbClr val="B9D2FF"/>
                </a:solidFill>
              </a:rPr>
              <a:t>Ģerboņa autore </a:t>
            </a:r>
            <a:r>
              <a:rPr lang="lv-LV" sz="1050" dirty="0">
                <a:solidFill>
                  <a:srgbClr val="B9D2FF"/>
                </a:solidFill>
              </a:rPr>
              <a:t>-</a:t>
            </a:r>
            <a:r>
              <a:rPr lang="pt-BR" sz="1050" dirty="0">
                <a:solidFill>
                  <a:srgbClr val="B9D2FF"/>
                </a:solidFill>
              </a:rPr>
              <a:t> S. Šēnberga</a:t>
            </a:r>
            <a:endParaRPr lang="lv-LV" sz="1050" dirty="0">
              <a:solidFill>
                <a:srgbClr val="B9D2FF"/>
              </a:solidFill>
            </a:endParaRPr>
          </a:p>
        </p:txBody>
      </p:sp>
      <p:pic>
        <p:nvPicPr>
          <p:cNvPr id="1038" name="Picture 14">
            <a:extLst>
              <a:ext uri="{FF2B5EF4-FFF2-40B4-BE49-F238E27FC236}">
                <a16:creationId xmlns:a16="http://schemas.microsoft.com/office/drawing/2014/main" id="{67A4777F-7C48-C631-8E86-74488AA03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49" y="596900"/>
            <a:ext cx="5197475" cy="554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65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6B951-03EC-4AF9-E4AA-E118B1D12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F4368-C5BE-DBB3-1B65-445E2EDFAD30}"/>
              </a:ext>
            </a:extLst>
          </p:cNvPr>
          <p:cNvSpPr>
            <a:spLocks noGrp="1"/>
          </p:cNvSpPr>
          <p:nvPr>
            <p:ph type="ctrTitle"/>
          </p:nvPr>
        </p:nvSpPr>
        <p:spPr>
          <a:xfrm>
            <a:off x="6352441" y="633903"/>
            <a:ext cx="5197721" cy="1275579"/>
          </a:xfrm>
        </p:spPr>
        <p:txBody>
          <a:bodyPr/>
          <a:lstStyle/>
          <a:p>
            <a:r>
              <a:rPr lang="lv-LV" sz="4000" dirty="0" err="1"/>
              <a:t>Švarcenieku</a:t>
            </a:r>
            <a:r>
              <a:rPr lang="lv-LV" sz="4000" dirty="0"/>
              <a:t> muiža</a:t>
            </a:r>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BAA6CA21-F283-BEB4-C118-AA104B4A5826}"/>
              </a:ext>
            </a:extLst>
          </p:cNvPr>
          <p:cNvSpPr>
            <a:spLocks noGrp="1"/>
          </p:cNvSpPr>
          <p:nvPr>
            <p:ph type="subTitle" idx="1"/>
          </p:nvPr>
        </p:nvSpPr>
        <p:spPr>
          <a:xfrm>
            <a:off x="6352441" y="1861644"/>
            <a:ext cx="5197721" cy="4158246"/>
          </a:xfrm>
        </p:spPr>
        <p:txBody>
          <a:bodyPr anchor="t"/>
          <a:lstStyle/>
          <a:p>
            <a:pPr algn="just"/>
            <a:r>
              <a:rPr lang="lv-LV" dirty="0" err="1"/>
              <a:t>Švarcenieku</a:t>
            </a:r>
            <a:r>
              <a:rPr lang="lv-LV" dirty="0"/>
              <a:t> muižai ir sena vēsture –  šajā vietā atradusies jau 18. gs. sākumā, kā tas redzams Rīgas tuvākās apkārtnes kartēs. Kā vasaras mītne tā tikusi izmantota medību un atpūtas mērķiem. </a:t>
            </a:r>
            <a:r>
              <a:rPr lang="lv-LV" dirty="0" err="1"/>
              <a:t>Švarcekmuiža</a:t>
            </a:r>
            <a:r>
              <a:rPr lang="lv-LV" dirty="0"/>
              <a:t> jeb </a:t>
            </a:r>
            <a:r>
              <a:rPr lang="lv-LV" dirty="0" err="1"/>
              <a:t>Švarcenieku</a:t>
            </a:r>
            <a:r>
              <a:rPr lang="lv-LV" dirty="0"/>
              <a:t> muiža ir viena no novada senākajām ēkām, kurai pēc pašvaldības iniciatīvas 2016.gadā piešķirts arī vietējās nozīmes arhitektūras pieminekļa statuss. </a:t>
            </a:r>
            <a:endParaRPr lang="en-US" sz="1200" dirty="0">
              <a:solidFill>
                <a:srgbClr val="4B5C24"/>
              </a:solidFill>
            </a:endParaRPr>
          </a:p>
        </p:txBody>
      </p:sp>
      <p:sp>
        <p:nvSpPr>
          <p:cNvPr id="14" name="TextBox 6">
            <a:extLst>
              <a:ext uri="{FF2B5EF4-FFF2-40B4-BE49-F238E27FC236}">
                <a16:creationId xmlns:a16="http://schemas.microsoft.com/office/drawing/2014/main" id="{DE4F1FB8-BA82-9962-4FE0-48DFBA9E1BF4}"/>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31846743-AD9F-FC1E-0D54-7F90DFFD8468}"/>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1242C186-9534-F403-6891-049D48ECB0ED}"/>
              </a:ext>
            </a:extLst>
          </p:cNvPr>
          <p:cNvSpPr txBox="1"/>
          <p:nvPr/>
        </p:nvSpPr>
        <p:spPr>
          <a:xfrm>
            <a:off x="9858043" y="5279036"/>
            <a:ext cx="2048161" cy="738664"/>
          </a:xfrm>
          <a:prstGeom prst="rect">
            <a:avLst/>
          </a:prstGeom>
          <a:noFill/>
        </p:spPr>
        <p:txBody>
          <a:bodyPr wrap="square" rtlCol="0">
            <a:spAutoFit/>
          </a:bodyPr>
          <a:lstStyle/>
          <a:p>
            <a:pPr algn="r"/>
            <a:r>
              <a:rPr lang="lv-LV" sz="1050" dirty="0">
                <a:solidFill>
                  <a:srgbClr val="4B5C24"/>
                </a:solidFill>
              </a:rPr>
              <a:t>Informācija no mantojums.lv un grāmatas  «Laiks Ceļot» (V daļa), Zilgalvis, Jānis</a:t>
            </a:r>
          </a:p>
        </p:txBody>
      </p:sp>
      <p:sp>
        <p:nvSpPr>
          <p:cNvPr id="6" name="TextBox 5">
            <a:extLst>
              <a:ext uri="{FF2B5EF4-FFF2-40B4-BE49-F238E27FC236}">
                <a16:creationId xmlns:a16="http://schemas.microsoft.com/office/drawing/2014/main" id="{4F71398D-9A9F-95E4-26E9-C4FE9697FDBB}"/>
              </a:ext>
            </a:extLst>
          </p:cNvPr>
          <p:cNvSpPr txBox="1"/>
          <p:nvPr/>
        </p:nvSpPr>
        <p:spPr>
          <a:xfrm>
            <a:off x="543225" y="3302043"/>
            <a:ext cx="1833283" cy="253916"/>
          </a:xfrm>
          <a:prstGeom prst="rect">
            <a:avLst/>
          </a:prstGeom>
          <a:noFill/>
        </p:spPr>
        <p:txBody>
          <a:bodyPr wrap="square" rtlCol="0">
            <a:spAutoFit/>
          </a:bodyPr>
          <a:lstStyle/>
          <a:p>
            <a:r>
              <a:rPr lang="lv-LV" sz="1050" dirty="0">
                <a:solidFill>
                  <a:srgbClr val="B9D2FF"/>
                </a:solidFill>
              </a:rPr>
              <a:t>Foto no marupe.lv </a:t>
            </a:r>
          </a:p>
        </p:txBody>
      </p:sp>
      <p:pic>
        <p:nvPicPr>
          <p:cNvPr id="1030" name="Picture 6">
            <a:extLst>
              <a:ext uri="{FF2B5EF4-FFF2-40B4-BE49-F238E27FC236}">
                <a16:creationId xmlns:a16="http://schemas.microsoft.com/office/drawing/2014/main" id="{3F737C60-D126-501E-EB1C-2978F67B084E}"/>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12841" b="1284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 name="Attēla vietturis 9">
            <a:extLst>
              <a:ext uri="{FF2B5EF4-FFF2-40B4-BE49-F238E27FC236}">
                <a16:creationId xmlns:a16="http://schemas.microsoft.com/office/drawing/2014/main" id="{5D31F8F0-1ADA-EC64-F7AF-8B8A1633942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5425" b="15425"/>
          <a:stretch>
            <a:fillRect/>
          </a:stretch>
        </p:blipFill>
        <p:spPr/>
      </p:pic>
      <p:sp>
        <p:nvSpPr>
          <p:cNvPr id="11" name="TextBox 10">
            <a:extLst>
              <a:ext uri="{FF2B5EF4-FFF2-40B4-BE49-F238E27FC236}">
                <a16:creationId xmlns:a16="http://schemas.microsoft.com/office/drawing/2014/main" id="{042BA401-C114-7BB0-9257-98D47A089B36}"/>
              </a:ext>
            </a:extLst>
          </p:cNvPr>
          <p:cNvSpPr txBox="1"/>
          <p:nvPr/>
        </p:nvSpPr>
        <p:spPr>
          <a:xfrm>
            <a:off x="543225" y="6178897"/>
            <a:ext cx="1833283" cy="253916"/>
          </a:xfrm>
          <a:prstGeom prst="rect">
            <a:avLst/>
          </a:prstGeom>
          <a:noFill/>
        </p:spPr>
        <p:txBody>
          <a:bodyPr wrap="square" rtlCol="0">
            <a:spAutoFit/>
          </a:bodyPr>
          <a:lstStyle/>
          <a:p>
            <a:r>
              <a:rPr lang="lv-LV" sz="1050" dirty="0">
                <a:solidFill>
                  <a:srgbClr val="B9D2FF"/>
                </a:solidFill>
              </a:rPr>
              <a:t>Foto: Ieva Vītola </a:t>
            </a:r>
          </a:p>
        </p:txBody>
      </p:sp>
    </p:spTree>
    <p:extLst>
      <p:ext uri="{BB962C8B-B14F-4D97-AF65-F5344CB8AC3E}">
        <p14:creationId xmlns:p14="http://schemas.microsoft.com/office/powerpoint/2010/main" val="4058659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A3B36-958F-D611-5578-54114C7169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A8733-FE15-B9F6-3139-3050D511CC84}"/>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A6A1B3D4-38A3-9E56-CF31-63A3635BD8B4}"/>
              </a:ext>
            </a:extLst>
          </p:cNvPr>
          <p:cNvSpPr>
            <a:spLocks noGrp="1"/>
          </p:cNvSpPr>
          <p:nvPr>
            <p:ph type="subTitle" idx="1"/>
          </p:nvPr>
        </p:nvSpPr>
        <p:spPr>
          <a:xfrm>
            <a:off x="6352441" y="1861644"/>
            <a:ext cx="5197721" cy="4158246"/>
          </a:xfrm>
        </p:spPr>
        <p:txBody>
          <a:bodyPr anchor="t"/>
          <a:lstStyle/>
          <a:p>
            <a:pPr algn="just">
              <a:spcAft>
                <a:spcPts val="750"/>
              </a:spcAft>
            </a:pPr>
            <a:r>
              <a:rPr lang="lv-LV" dirty="0"/>
              <a:t>Tā ir </a:t>
            </a:r>
            <a:r>
              <a:rPr lang="lv-LV" dirty="0" err="1"/>
              <a:t>vienstāvu</a:t>
            </a:r>
            <a:r>
              <a:rPr lang="lv-LV" dirty="0"/>
              <a:t> koka konstrukcijas celtne ar stāvu </a:t>
            </a:r>
            <a:r>
              <a:rPr lang="lv-LV" dirty="0" err="1"/>
              <a:t>divslīpju</a:t>
            </a:r>
            <a:r>
              <a:rPr lang="lv-LV" dirty="0"/>
              <a:t> jumtu, kura gali daļēji </a:t>
            </a:r>
            <a:r>
              <a:rPr lang="lv-LV" dirty="0" err="1"/>
              <a:t>nošļaupti</a:t>
            </a:r>
            <a:r>
              <a:rPr lang="lv-LV" dirty="0"/>
              <a:t>. Abās gala fasādēs ir piebūves, ceļa pusē - vēsturiska, otrā galā - šķūnis. Galvenās fasādes centrā atrodas lievenis ar </a:t>
            </a:r>
            <a:r>
              <a:rPr lang="lv-LV" dirty="0" err="1"/>
              <a:t>divslīpju</a:t>
            </a:r>
            <a:r>
              <a:rPr lang="lv-LV" dirty="0"/>
              <a:t> jumtu un galvenā ieeja. Saglabātas vēsturiskās detaļas – stūru </a:t>
            </a:r>
            <a:r>
              <a:rPr lang="lv-LV" dirty="0" err="1"/>
              <a:t>rusti</a:t>
            </a:r>
            <a:r>
              <a:rPr lang="lv-LV" dirty="0"/>
              <a:t>, slēģi, daļa logu, </a:t>
            </a:r>
            <a:r>
              <a:rPr lang="lv-LV" dirty="0" err="1"/>
              <a:t>logaiļu</a:t>
            </a:r>
            <a:r>
              <a:rPr lang="lv-LV" dirty="0"/>
              <a:t> apmales, durvju vērtnes.</a:t>
            </a:r>
            <a:r>
              <a:rPr lang="lv-LV" sz="1200" b="0" i="0" dirty="0">
                <a:solidFill>
                  <a:srgbClr val="818B94"/>
                </a:solidFill>
                <a:effectLst/>
              </a:rPr>
              <a:t>		</a:t>
            </a:r>
          </a:p>
          <a:p>
            <a:pPr algn="just"/>
            <a:endParaRPr lang="en-US" sz="1200" dirty="0">
              <a:solidFill>
                <a:srgbClr val="4B5C24"/>
              </a:solidFill>
            </a:endParaRPr>
          </a:p>
        </p:txBody>
      </p:sp>
      <p:sp>
        <p:nvSpPr>
          <p:cNvPr id="14" name="TextBox 6">
            <a:extLst>
              <a:ext uri="{FF2B5EF4-FFF2-40B4-BE49-F238E27FC236}">
                <a16:creationId xmlns:a16="http://schemas.microsoft.com/office/drawing/2014/main" id="{0EDACECA-41AD-43DE-F6EC-28DFFEE62ABE}"/>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598C6A3E-E734-B6DE-A118-D686BFCF98CD}"/>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E7EF9798-78F4-F18A-9CB4-C579E1478CD7}"/>
              </a:ext>
            </a:extLst>
          </p:cNvPr>
          <p:cNvSpPr txBox="1"/>
          <p:nvPr/>
        </p:nvSpPr>
        <p:spPr>
          <a:xfrm>
            <a:off x="9694011" y="4868862"/>
            <a:ext cx="1856151" cy="577081"/>
          </a:xfrm>
          <a:prstGeom prst="rect">
            <a:avLst/>
          </a:prstGeom>
          <a:noFill/>
        </p:spPr>
        <p:txBody>
          <a:bodyPr wrap="square" rtlCol="0">
            <a:spAutoFit/>
          </a:bodyPr>
          <a:lstStyle/>
          <a:p>
            <a:pPr algn="r"/>
            <a:r>
              <a:rPr lang="lv-LV" sz="1050" dirty="0">
                <a:solidFill>
                  <a:srgbClr val="4B5C24"/>
                </a:solidFill>
              </a:rPr>
              <a:t>Informācija no grāmatas «Laiks Ceļot» (V daļa), Zilgalvis, Jānis</a:t>
            </a:r>
          </a:p>
        </p:txBody>
      </p:sp>
      <p:sp>
        <p:nvSpPr>
          <p:cNvPr id="5" name="TextBox 4">
            <a:extLst>
              <a:ext uri="{FF2B5EF4-FFF2-40B4-BE49-F238E27FC236}">
                <a16:creationId xmlns:a16="http://schemas.microsoft.com/office/drawing/2014/main" id="{B1E0BE50-369C-4433-1A72-19B11DFB30C3}"/>
              </a:ext>
            </a:extLst>
          </p:cNvPr>
          <p:cNvSpPr txBox="1"/>
          <p:nvPr/>
        </p:nvSpPr>
        <p:spPr>
          <a:xfrm>
            <a:off x="551329" y="6215486"/>
            <a:ext cx="1833283" cy="253916"/>
          </a:xfrm>
          <a:prstGeom prst="rect">
            <a:avLst/>
          </a:prstGeom>
          <a:noFill/>
        </p:spPr>
        <p:txBody>
          <a:bodyPr wrap="square" rtlCol="0">
            <a:spAutoFit/>
          </a:bodyPr>
          <a:lstStyle/>
          <a:p>
            <a:r>
              <a:rPr lang="lv-LV" sz="1050" dirty="0">
                <a:solidFill>
                  <a:srgbClr val="B9D2FF"/>
                </a:solidFill>
              </a:rPr>
              <a:t>Foto no marupe.lv </a:t>
            </a:r>
          </a:p>
        </p:txBody>
      </p:sp>
      <p:pic>
        <p:nvPicPr>
          <p:cNvPr id="8" name="Picture 2" descr="Švarcenieku muiža">
            <a:extLst>
              <a:ext uri="{FF2B5EF4-FFF2-40B4-BE49-F238E27FC236}">
                <a16:creationId xmlns:a16="http://schemas.microsoft.com/office/drawing/2014/main" id="{E001D368-6589-9131-2F5A-4BD2EA5C36B4}"/>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12906" b="12906"/>
          <a:stretch>
            <a:fillRect/>
          </a:stretch>
        </p:blipFill>
        <p:spPr bwMode="auto">
          <a:xfrm>
            <a:off x="641350" y="633413"/>
            <a:ext cx="5197475" cy="27035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399DF899-2407-FE57-B7F1-D47AD5AEA259}"/>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11120" b="11120"/>
          <a:stretch>
            <a:fillRect/>
          </a:stretch>
        </p:blipFill>
        <p:spPr bwMode="auto">
          <a:xfrm>
            <a:off x="641350" y="3521075"/>
            <a:ext cx="5197475"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63246"/>
      </p:ext>
    </p:extLst>
  </p:cSld>
  <p:clrMapOvr>
    <a:masterClrMapping/>
  </p:clrMapOvr>
</p:sld>
</file>

<file path=ppt/theme/theme1.xml><?xml version="1.0" encoding="utf-8"?>
<a:theme xmlns:a="http://schemas.openxmlformats.org/drawingml/2006/main" name="Zilā tēma">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75C946AC-398F-41B3-96D3-9A9558AFC636}"/>
    </a:ext>
  </a:extLst>
</a:theme>
</file>

<file path=ppt/theme/theme2.xml><?xml version="1.0" encoding="utf-8"?>
<a:theme xmlns:a="http://schemas.openxmlformats.org/drawingml/2006/main" name="Zaļā tēma">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B8284AA0-9AD5-451D-A4D8-BE126D005C7E}"/>
    </a:ext>
  </a:extLst>
</a:theme>
</file>

<file path=ppt/theme/theme3.xml><?xml version="1.0" encoding="utf-8"?>
<a:theme xmlns:a="http://schemas.openxmlformats.org/drawingml/2006/main" name="Palīgslaidi">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6AFC9A73-0ED4-4FE0-B490-854DD42CA803}"/>
    </a:ext>
  </a:extLst>
</a:theme>
</file>

<file path=ppt/theme/theme4.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Marupe_presentation_template092024</Template>
  <TotalTime>1746</TotalTime>
  <Words>1045</Words>
  <Application>Microsoft Office PowerPoint</Application>
  <PresentationFormat>Platekrāna</PresentationFormat>
  <Paragraphs>97</Paragraphs>
  <Slides>17</Slides>
  <Notes>12</Notes>
  <HiddenSlides>0</HiddenSlides>
  <MMClips>0</MMClips>
  <ScaleCrop>false</ScaleCrop>
  <HeadingPairs>
    <vt:vector size="6" baseType="variant">
      <vt:variant>
        <vt:lpstr>Lietotie fonti</vt:lpstr>
      </vt:variant>
      <vt:variant>
        <vt:i4>5</vt:i4>
      </vt:variant>
      <vt:variant>
        <vt:lpstr>Dizains</vt:lpstr>
      </vt:variant>
      <vt:variant>
        <vt:i4>3</vt:i4>
      </vt:variant>
      <vt:variant>
        <vt:lpstr>Slaidu virsraksti</vt:lpstr>
      </vt:variant>
      <vt:variant>
        <vt:i4>17</vt:i4>
      </vt:variant>
    </vt:vector>
  </HeadingPairs>
  <TitlesOfParts>
    <vt:vector size="25" baseType="lpstr">
      <vt:lpstr>Helvetica Neue</vt:lpstr>
      <vt:lpstr>sora bold</vt:lpstr>
      <vt:lpstr>sora regular</vt:lpstr>
      <vt:lpstr>Arial</vt:lpstr>
      <vt:lpstr>Calibri</vt:lpstr>
      <vt:lpstr>Zilā tēma</vt:lpstr>
      <vt:lpstr>Zaļā tēma</vt:lpstr>
      <vt:lpstr>Palīgslaidi</vt:lpstr>
      <vt:lpstr>PowerPoint prezentācija</vt:lpstr>
      <vt:lpstr>PowerPoint prezentācija</vt:lpstr>
      <vt:lpstr>PowerPoint prezentācija</vt:lpstr>
      <vt:lpstr>PowerPoint prezentācija</vt:lpstr>
      <vt:lpstr>PowerPoint prezentācija</vt:lpstr>
      <vt:lpstr>Mārupes novada ģerbonis </vt:lpstr>
      <vt:lpstr>Mārupes pagasta ģerbonis </vt:lpstr>
      <vt:lpstr>Švarcenieku muiža </vt:lpstr>
      <vt:lpstr> </vt:lpstr>
      <vt:lpstr> </vt:lpstr>
      <vt:lpstr> </vt:lpstr>
      <vt:lpstr> </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Oskars Krakts</dc:creator>
  <cp:lastModifiedBy>Kristiāns Reinholds Vinniņš</cp:lastModifiedBy>
  <cp:revision>355</cp:revision>
  <dcterms:created xsi:type="dcterms:W3CDTF">2024-09-26T08:42:36Z</dcterms:created>
  <dcterms:modified xsi:type="dcterms:W3CDTF">2025-08-21T08:32:30Z</dcterms:modified>
</cp:coreProperties>
</file>