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1" r:id="rId2"/>
    <p:sldMasterId id="2147483677" r:id="rId3"/>
  </p:sldMasterIdLst>
  <p:notesMasterIdLst>
    <p:notesMasterId r:id="rId21"/>
  </p:notesMasterIdLst>
  <p:sldIdLst>
    <p:sldId id="286" r:id="rId4"/>
    <p:sldId id="349" r:id="rId5"/>
    <p:sldId id="365" r:id="rId6"/>
    <p:sldId id="287" r:id="rId7"/>
    <p:sldId id="363" r:id="rId8"/>
    <p:sldId id="366" r:id="rId9"/>
    <p:sldId id="354" r:id="rId10"/>
    <p:sldId id="364" r:id="rId11"/>
    <p:sldId id="357" r:id="rId12"/>
    <p:sldId id="344" r:id="rId13"/>
    <p:sldId id="368" r:id="rId14"/>
    <p:sldId id="358" r:id="rId15"/>
    <p:sldId id="367" r:id="rId16"/>
    <p:sldId id="362" r:id="rId17"/>
    <p:sldId id="360" r:id="rId18"/>
    <p:sldId id="347" r:id="rId19"/>
    <p:sldId id="314" r:id="rId20"/>
  </p:sldIdLst>
  <p:sldSz cx="12192000" cy="6858000"/>
  <p:notesSz cx="6858000" cy="9144000"/>
  <p:embeddedFontLst>
    <p:embeddedFont>
      <p:font typeface="sora bold" panose="020B0604020202020204" charset="0"/>
      <p:bold r:id="rId22"/>
    </p:embeddedFont>
    <p:embeddedFont>
      <p:font typeface="sora regular" panose="020B0604020202020204"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D2FF"/>
    <a:srgbClr val="4B5C24"/>
    <a:srgbClr val="7F7055"/>
    <a:srgbClr val="FFFFFF"/>
    <a:srgbClr val="7D82BE"/>
    <a:srgbClr val="D79600"/>
    <a:srgbClr val="2D3C23"/>
    <a:srgbClr val="FF7D46"/>
    <a:srgbClr val="7E81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showGuides="1">
      <p:cViewPr varScale="1">
        <p:scale>
          <a:sx n="105" d="100"/>
          <a:sy n="105" d="100"/>
        </p:scale>
        <p:origin x="834"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2.fntdata"/><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1.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C3926D-EF0E-410D-AA08-F45874FFDE47}" type="datetimeFigureOut">
              <a:rPr lang="lv-LV" smtClean="0"/>
              <a:t>09.07.2026</a:t>
            </a:fld>
            <a:endParaRPr lang="lv-LV"/>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6CC1A-0A87-465F-B063-56EC3D32C5E8}" type="slidenum">
              <a:rPr lang="lv-LV" smtClean="0"/>
              <a:t>‹#›</a:t>
            </a:fld>
            <a:endParaRPr lang="lv-LV"/>
          </a:p>
        </p:txBody>
      </p:sp>
    </p:spTree>
    <p:extLst>
      <p:ext uri="{BB962C8B-B14F-4D97-AF65-F5344CB8AC3E}">
        <p14:creationId xmlns:p14="http://schemas.microsoft.com/office/powerpoint/2010/main" val="23806372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91DA0-9610-A2B8-48B7-961C2029518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DB85C959-58A5-1066-541B-AF705044E689}"/>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F4FA05FF-A0AC-37F7-AA31-859AB5769876}"/>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1DA731CA-F18D-9625-E2E9-4BE9A44927D5}"/>
              </a:ext>
            </a:extLst>
          </p:cNvPr>
          <p:cNvSpPr>
            <a:spLocks noGrp="1"/>
          </p:cNvSpPr>
          <p:nvPr>
            <p:ph type="sldNum" sz="quarter" idx="5"/>
          </p:nvPr>
        </p:nvSpPr>
        <p:spPr/>
        <p:txBody>
          <a:bodyPr/>
          <a:lstStyle/>
          <a:p>
            <a:fld id="{7686CC1A-0A87-465F-B063-56EC3D32C5E8}" type="slidenum">
              <a:rPr lang="lv-LV" smtClean="0"/>
              <a:t>2</a:t>
            </a:fld>
            <a:endParaRPr lang="lv-LV"/>
          </a:p>
        </p:txBody>
      </p:sp>
    </p:spTree>
    <p:extLst>
      <p:ext uri="{BB962C8B-B14F-4D97-AF65-F5344CB8AC3E}">
        <p14:creationId xmlns:p14="http://schemas.microsoft.com/office/powerpoint/2010/main" val="21488805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65330-3E2F-5326-007C-30FFD8DDAE15}"/>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44961C17-DD9B-BF65-328D-D8589ACA7E2C}"/>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8FC5B4A2-9066-B6D6-C865-3E3D9FB300B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7434A21F-3AAA-E4FA-5DF7-F6D924CEC342}"/>
              </a:ext>
            </a:extLst>
          </p:cNvPr>
          <p:cNvSpPr>
            <a:spLocks noGrp="1"/>
          </p:cNvSpPr>
          <p:nvPr>
            <p:ph type="sldNum" sz="quarter" idx="5"/>
          </p:nvPr>
        </p:nvSpPr>
        <p:spPr/>
        <p:txBody>
          <a:bodyPr/>
          <a:lstStyle/>
          <a:p>
            <a:fld id="{7686CC1A-0A87-465F-B063-56EC3D32C5E8}" type="slidenum">
              <a:rPr lang="lv-LV" smtClean="0"/>
              <a:t>15</a:t>
            </a:fld>
            <a:endParaRPr lang="lv-LV"/>
          </a:p>
        </p:txBody>
      </p:sp>
    </p:spTree>
    <p:extLst>
      <p:ext uri="{BB962C8B-B14F-4D97-AF65-F5344CB8AC3E}">
        <p14:creationId xmlns:p14="http://schemas.microsoft.com/office/powerpoint/2010/main" val="16661290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5F322-0523-3C31-BD9C-D07222E43A77}"/>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7856F60C-028D-A2A6-4175-A86BB64C3146}"/>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35892B83-812A-4B05-ECA2-D396F486F314}"/>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39A4290A-194D-0779-B513-5E59EEC37926}"/>
              </a:ext>
            </a:extLst>
          </p:cNvPr>
          <p:cNvSpPr>
            <a:spLocks noGrp="1"/>
          </p:cNvSpPr>
          <p:nvPr>
            <p:ph type="sldNum" sz="quarter" idx="5"/>
          </p:nvPr>
        </p:nvSpPr>
        <p:spPr/>
        <p:txBody>
          <a:bodyPr/>
          <a:lstStyle/>
          <a:p>
            <a:fld id="{7686CC1A-0A87-465F-B063-56EC3D32C5E8}" type="slidenum">
              <a:rPr lang="lv-LV" smtClean="0"/>
              <a:t>16</a:t>
            </a:fld>
            <a:endParaRPr lang="lv-LV"/>
          </a:p>
        </p:txBody>
      </p:sp>
    </p:spTree>
    <p:extLst>
      <p:ext uri="{BB962C8B-B14F-4D97-AF65-F5344CB8AC3E}">
        <p14:creationId xmlns:p14="http://schemas.microsoft.com/office/powerpoint/2010/main" val="1572898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txBody>
          <a:bodyPr/>
          <a:lstStyle/>
          <a:p>
            <a:endParaRPr lang="lv-LV"/>
          </a:p>
        </p:txBody>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7686CC1A-0A87-465F-B063-56EC3D32C5E8}" type="slidenum">
              <a:rPr lang="lv-LV" smtClean="0"/>
              <a:t>17</a:t>
            </a:fld>
            <a:endParaRPr lang="lv-LV"/>
          </a:p>
        </p:txBody>
      </p:sp>
    </p:spTree>
    <p:extLst>
      <p:ext uri="{BB962C8B-B14F-4D97-AF65-F5344CB8AC3E}">
        <p14:creationId xmlns:p14="http://schemas.microsoft.com/office/powerpoint/2010/main" val="973176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0A7B2-EF31-AFE7-1DA8-495C6BCE7191}"/>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B61691F0-121B-CDFC-C28A-718F6B7E6DBC}"/>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F1C57F63-2B7F-FEC9-BFC5-54561B900978}"/>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3482CD9-4E73-E97E-33B2-A92E7659E912}"/>
              </a:ext>
            </a:extLst>
          </p:cNvPr>
          <p:cNvSpPr>
            <a:spLocks noGrp="1"/>
          </p:cNvSpPr>
          <p:nvPr>
            <p:ph type="sldNum" sz="quarter" idx="5"/>
          </p:nvPr>
        </p:nvSpPr>
        <p:spPr/>
        <p:txBody>
          <a:bodyPr/>
          <a:lstStyle/>
          <a:p>
            <a:fld id="{7686CC1A-0A87-465F-B063-56EC3D32C5E8}" type="slidenum">
              <a:rPr lang="lv-LV" smtClean="0"/>
              <a:t>3</a:t>
            </a:fld>
            <a:endParaRPr lang="lv-LV"/>
          </a:p>
        </p:txBody>
      </p:sp>
    </p:spTree>
    <p:extLst>
      <p:ext uri="{BB962C8B-B14F-4D97-AF65-F5344CB8AC3E}">
        <p14:creationId xmlns:p14="http://schemas.microsoft.com/office/powerpoint/2010/main" val="34022466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18D4E-C5A7-146C-8FCD-7CA3168CF1DE}"/>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A109E1E-4CC3-FB49-BDA0-B3248C9798FD}"/>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5C68011F-9B54-9B42-4316-CDC996954D7D}"/>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D1F70FA6-A37B-540D-7E08-18D95779CFBF}"/>
              </a:ext>
            </a:extLst>
          </p:cNvPr>
          <p:cNvSpPr>
            <a:spLocks noGrp="1"/>
          </p:cNvSpPr>
          <p:nvPr>
            <p:ph type="sldNum" sz="quarter" idx="5"/>
          </p:nvPr>
        </p:nvSpPr>
        <p:spPr/>
        <p:txBody>
          <a:bodyPr/>
          <a:lstStyle/>
          <a:p>
            <a:fld id="{7686CC1A-0A87-465F-B063-56EC3D32C5E8}" type="slidenum">
              <a:rPr lang="lv-LV" smtClean="0"/>
              <a:t>7</a:t>
            </a:fld>
            <a:endParaRPr lang="lv-LV"/>
          </a:p>
        </p:txBody>
      </p:sp>
    </p:spTree>
    <p:extLst>
      <p:ext uri="{BB962C8B-B14F-4D97-AF65-F5344CB8AC3E}">
        <p14:creationId xmlns:p14="http://schemas.microsoft.com/office/powerpoint/2010/main" val="12090275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E78A4-B28F-CC61-735A-5FC2625123C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A899E357-A5D1-F5CD-8AAA-CCC82447ABB1}"/>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E0F870C2-8DC6-9471-F821-E78AFB4E3AA0}"/>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A1958D83-12D6-EF7F-92DF-EF75493D5A56}"/>
              </a:ext>
            </a:extLst>
          </p:cNvPr>
          <p:cNvSpPr>
            <a:spLocks noGrp="1"/>
          </p:cNvSpPr>
          <p:nvPr>
            <p:ph type="sldNum" sz="quarter" idx="5"/>
          </p:nvPr>
        </p:nvSpPr>
        <p:spPr/>
        <p:txBody>
          <a:bodyPr/>
          <a:lstStyle/>
          <a:p>
            <a:fld id="{7686CC1A-0A87-465F-B063-56EC3D32C5E8}" type="slidenum">
              <a:rPr lang="lv-LV" smtClean="0"/>
              <a:t>9</a:t>
            </a:fld>
            <a:endParaRPr lang="lv-LV"/>
          </a:p>
        </p:txBody>
      </p:sp>
    </p:spTree>
    <p:extLst>
      <p:ext uri="{BB962C8B-B14F-4D97-AF65-F5344CB8AC3E}">
        <p14:creationId xmlns:p14="http://schemas.microsoft.com/office/powerpoint/2010/main" val="974046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AD866-2514-62DC-7DB1-D9EA33CE32AA}"/>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6D76DC0-0C70-FC24-EEAE-71E169A32E6A}"/>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4A2A6AA2-D3A0-A66C-D6B3-3B8A7D75FF5C}"/>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D9F1A0C6-8C2E-26B8-B2D1-887CCF4C51BA}"/>
              </a:ext>
            </a:extLst>
          </p:cNvPr>
          <p:cNvSpPr>
            <a:spLocks noGrp="1"/>
          </p:cNvSpPr>
          <p:nvPr>
            <p:ph type="sldNum" sz="quarter" idx="5"/>
          </p:nvPr>
        </p:nvSpPr>
        <p:spPr/>
        <p:txBody>
          <a:bodyPr/>
          <a:lstStyle/>
          <a:p>
            <a:fld id="{7686CC1A-0A87-465F-B063-56EC3D32C5E8}" type="slidenum">
              <a:rPr lang="lv-LV" smtClean="0"/>
              <a:t>10</a:t>
            </a:fld>
            <a:endParaRPr lang="lv-LV"/>
          </a:p>
        </p:txBody>
      </p:sp>
    </p:spTree>
    <p:extLst>
      <p:ext uri="{BB962C8B-B14F-4D97-AF65-F5344CB8AC3E}">
        <p14:creationId xmlns:p14="http://schemas.microsoft.com/office/powerpoint/2010/main" val="3535191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C88678-9706-005E-83D3-68753478CB5C}"/>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02397B0A-9B6B-B4CC-10CF-931AF9871C8B}"/>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3039F294-1BF5-74A1-3810-273F19919502}"/>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5B504763-D108-CCA3-50B6-98CA8C8C6DEB}"/>
              </a:ext>
            </a:extLst>
          </p:cNvPr>
          <p:cNvSpPr>
            <a:spLocks noGrp="1"/>
          </p:cNvSpPr>
          <p:nvPr>
            <p:ph type="sldNum" sz="quarter" idx="5"/>
          </p:nvPr>
        </p:nvSpPr>
        <p:spPr/>
        <p:txBody>
          <a:bodyPr/>
          <a:lstStyle/>
          <a:p>
            <a:fld id="{7686CC1A-0A87-465F-B063-56EC3D32C5E8}" type="slidenum">
              <a:rPr lang="lv-LV" smtClean="0"/>
              <a:t>11</a:t>
            </a:fld>
            <a:endParaRPr lang="lv-LV"/>
          </a:p>
        </p:txBody>
      </p:sp>
    </p:spTree>
    <p:extLst>
      <p:ext uri="{BB962C8B-B14F-4D97-AF65-F5344CB8AC3E}">
        <p14:creationId xmlns:p14="http://schemas.microsoft.com/office/powerpoint/2010/main" val="41963747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96732-8475-C93B-755C-F4A771AE755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61CB458-9897-924F-089C-8E5ADFDCCC14}"/>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FD31511F-12F1-3FCF-89DE-C551491244B1}"/>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9330DB5D-007F-4536-88E7-10BB4AE8242D}"/>
              </a:ext>
            </a:extLst>
          </p:cNvPr>
          <p:cNvSpPr>
            <a:spLocks noGrp="1"/>
          </p:cNvSpPr>
          <p:nvPr>
            <p:ph type="sldNum" sz="quarter" idx="5"/>
          </p:nvPr>
        </p:nvSpPr>
        <p:spPr/>
        <p:txBody>
          <a:bodyPr/>
          <a:lstStyle/>
          <a:p>
            <a:fld id="{7686CC1A-0A87-465F-B063-56EC3D32C5E8}" type="slidenum">
              <a:rPr lang="lv-LV" smtClean="0"/>
              <a:t>12</a:t>
            </a:fld>
            <a:endParaRPr lang="lv-LV"/>
          </a:p>
        </p:txBody>
      </p:sp>
    </p:spTree>
    <p:extLst>
      <p:ext uri="{BB962C8B-B14F-4D97-AF65-F5344CB8AC3E}">
        <p14:creationId xmlns:p14="http://schemas.microsoft.com/office/powerpoint/2010/main" val="33874670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03CF-87AD-7600-0791-456EF931B640}"/>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958CE6C9-10DB-F5D9-7CB4-C9F38E63F729}"/>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D794104C-43AE-5AFA-83B5-25A561200395}"/>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938A3827-32DC-A3A6-69D4-C9BE74611F82}"/>
              </a:ext>
            </a:extLst>
          </p:cNvPr>
          <p:cNvSpPr>
            <a:spLocks noGrp="1"/>
          </p:cNvSpPr>
          <p:nvPr>
            <p:ph type="sldNum" sz="quarter" idx="5"/>
          </p:nvPr>
        </p:nvSpPr>
        <p:spPr/>
        <p:txBody>
          <a:bodyPr/>
          <a:lstStyle/>
          <a:p>
            <a:fld id="{7686CC1A-0A87-465F-B063-56EC3D32C5E8}" type="slidenum">
              <a:rPr lang="lv-LV" smtClean="0"/>
              <a:t>13</a:t>
            </a:fld>
            <a:endParaRPr lang="lv-LV"/>
          </a:p>
        </p:txBody>
      </p:sp>
    </p:spTree>
    <p:extLst>
      <p:ext uri="{BB962C8B-B14F-4D97-AF65-F5344CB8AC3E}">
        <p14:creationId xmlns:p14="http://schemas.microsoft.com/office/powerpoint/2010/main" val="154693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971D2-958C-70AB-B2B3-08996DAFFC29}"/>
            </a:ext>
          </a:extLst>
        </p:cNvPr>
        <p:cNvGrpSpPr/>
        <p:nvPr/>
      </p:nvGrpSpPr>
      <p:grpSpPr>
        <a:xfrm>
          <a:off x="0" y="0"/>
          <a:ext cx="0" cy="0"/>
          <a:chOff x="0" y="0"/>
          <a:chExt cx="0" cy="0"/>
        </a:xfrm>
      </p:grpSpPr>
      <p:sp>
        <p:nvSpPr>
          <p:cNvPr id="2" name="Slaida attēla vietturis 1">
            <a:extLst>
              <a:ext uri="{FF2B5EF4-FFF2-40B4-BE49-F238E27FC236}">
                <a16:creationId xmlns:a16="http://schemas.microsoft.com/office/drawing/2014/main" id="{C3682A4F-2687-E954-9AAA-D2AF18B912AC}"/>
              </a:ext>
            </a:extLst>
          </p:cNvPr>
          <p:cNvSpPr>
            <a:spLocks noGrp="1" noRot="1" noChangeAspect="1"/>
          </p:cNvSpPr>
          <p:nvPr>
            <p:ph type="sldImg"/>
          </p:nvPr>
        </p:nvSpPr>
        <p:spPr/>
        <p:txBody>
          <a:bodyPr/>
          <a:lstStyle/>
          <a:p>
            <a:endParaRPr lang="lv-LV"/>
          </a:p>
        </p:txBody>
      </p:sp>
      <p:sp>
        <p:nvSpPr>
          <p:cNvPr id="3" name="Piezīmju vietturis 2">
            <a:extLst>
              <a:ext uri="{FF2B5EF4-FFF2-40B4-BE49-F238E27FC236}">
                <a16:creationId xmlns:a16="http://schemas.microsoft.com/office/drawing/2014/main" id="{701D3469-8793-CE59-AC4B-0ED43E9B3293}"/>
              </a:ext>
            </a:extLst>
          </p:cNvPr>
          <p:cNvSpPr>
            <a:spLocks noGrp="1"/>
          </p:cNvSpPr>
          <p:nvPr>
            <p:ph type="body" idx="1"/>
          </p:nvPr>
        </p:nvSpPr>
        <p:spPr/>
        <p:txBody>
          <a:bodyPr/>
          <a:lstStyle/>
          <a:p>
            <a:endParaRPr lang="lv-LV" dirty="0"/>
          </a:p>
        </p:txBody>
      </p:sp>
      <p:sp>
        <p:nvSpPr>
          <p:cNvPr id="4" name="Slaida numura vietturis 3">
            <a:extLst>
              <a:ext uri="{FF2B5EF4-FFF2-40B4-BE49-F238E27FC236}">
                <a16:creationId xmlns:a16="http://schemas.microsoft.com/office/drawing/2014/main" id="{E3BB9EA3-460C-58CD-73D9-FED925B8F5CC}"/>
              </a:ext>
            </a:extLst>
          </p:cNvPr>
          <p:cNvSpPr>
            <a:spLocks noGrp="1"/>
          </p:cNvSpPr>
          <p:nvPr>
            <p:ph type="sldNum" sz="quarter" idx="5"/>
          </p:nvPr>
        </p:nvSpPr>
        <p:spPr/>
        <p:txBody>
          <a:bodyPr/>
          <a:lstStyle/>
          <a:p>
            <a:fld id="{7686CC1A-0A87-465F-B063-56EC3D32C5E8}" type="slidenum">
              <a:rPr lang="lv-LV" smtClean="0"/>
              <a:t>14</a:t>
            </a:fld>
            <a:endParaRPr lang="lv-LV"/>
          </a:p>
        </p:txBody>
      </p:sp>
    </p:spTree>
    <p:extLst>
      <p:ext uri="{BB962C8B-B14F-4D97-AF65-F5344CB8AC3E}">
        <p14:creationId xmlns:p14="http://schemas.microsoft.com/office/powerpoint/2010/main" val="13876292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bg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24381186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4" name="Text Placeholder 8">
            <a:extLst>
              <a:ext uri="{FF2B5EF4-FFF2-40B4-BE49-F238E27FC236}">
                <a16:creationId xmlns:a16="http://schemas.microsoft.com/office/drawing/2014/main" id="{782ED2C4-0A41-9675-4AD9-0F1915B61064}"/>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a:extLst>
                    <a:ext uri="{96DAC541-7B7A-43D3-8B79-37D633B846F1}">
                      <asvg:svgBlip xmlns:asvg="http://schemas.microsoft.com/office/drawing/2016/SVG/main" r:embed="rId2"/>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15" name="Text Placeholder 8">
            <a:extLst>
              <a:ext uri="{FF2B5EF4-FFF2-40B4-BE49-F238E27FC236}">
                <a16:creationId xmlns:a16="http://schemas.microsoft.com/office/drawing/2014/main" id="{EB9936DB-1DDC-E47D-29E4-AB2142B04166}"/>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a:extLst>
                    <a:ext uri="{96DAC541-7B7A-43D3-8B79-37D633B846F1}">
                      <asvg:svgBlip xmlns:asvg="http://schemas.microsoft.com/office/drawing/2016/SVG/main" r:embed="rId2"/>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Tree>
    <p:extLst>
      <p:ext uri="{BB962C8B-B14F-4D97-AF65-F5344CB8AC3E}">
        <p14:creationId xmlns:p14="http://schemas.microsoft.com/office/powerpoint/2010/main" val="3298726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412492940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bg1"/>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865561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bg1"/>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1325156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04931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1">
    <p:bg>
      <p:bgPr>
        <a:solidFill>
          <a:schemeClr val="tx2"/>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4E87DDBF-BACA-B79E-5D82-61B54613B5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507581" y="2286000"/>
            <a:ext cx="5176837" cy="1854769"/>
          </a:xfrm>
          <a:prstGeom prst="rect">
            <a:avLst/>
          </a:prstGeom>
        </p:spPr>
      </p:pic>
    </p:spTree>
    <p:extLst>
      <p:ext uri="{BB962C8B-B14F-4D97-AF65-F5344CB8AC3E}">
        <p14:creationId xmlns:p14="http://schemas.microsoft.com/office/powerpoint/2010/main" val="9307224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2030842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38993037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279373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19635847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92163"/>
            <a:ext cx="9144000" cy="2636838"/>
          </a:xfrm>
        </p:spPr>
        <p:txBody>
          <a:bodyPr anchor="t">
            <a:noAutofit/>
          </a:bodyPr>
          <a:lstStyle>
            <a:lvl1pPr algn="l">
              <a:lnSpc>
                <a:spcPct val="82000"/>
              </a:lnSpc>
              <a:defRPr sz="66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487738"/>
            <a:ext cx="9144000" cy="1655762"/>
          </a:xfrm>
        </p:spPr>
        <p:txBody>
          <a:bodyPr>
            <a:noAutofit/>
          </a:bodyPr>
          <a:lstStyle>
            <a:lvl1pPr marL="0" indent="0" algn="l">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p:txBody>
      </p:sp>
      <p:pic>
        <p:nvPicPr>
          <p:cNvPr id="7" name="Graphic 6">
            <a:extLst>
              <a:ext uri="{FF2B5EF4-FFF2-40B4-BE49-F238E27FC236}">
                <a16:creationId xmlns:a16="http://schemas.microsoft.com/office/drawing/2014/main" id="{61EFCB0A-7097-2AC2-45F0-388800DE15D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45976" y="5260798"/>
            <a:ext cx="2715907" cy="973061"/>
          </a:xfrm>
          <a:prstGeom prst="rect">
            <a:avLst/>
          </a:prstGeom>
        </p:spPr>
      </p:pic>
      <p:sp>
        <p:nvSpPr>
          <p:cNvPr id="9" name="Text Placeholder 8">
            <a:extLst>
              <a:ext uri="{FF2B5EF4-FFF2-40B4-BE49-F238E27FC236}">
                <a16:creationId xmlns:a16="http://schemas.microsoft.com/office/drawing/2014/main" id="{D29E50B4-B5CF-AE3C-1216-06C7FA71BF98}"/>
              </a:ext>
            </a:extLst>
          </p:cNvPr>
          <p:cNvSpPr>
            <a:spLocks noGrp="1"/>
          </p:cNvSpPr>
          <p:nvPr>
            <p:ph type="body" sz="quarter" idx="10" hasCustomPrompt="1"/>
          </p:nvPr>
        </p:nvSpPr>
        <p:spPr>
          <a:xfrm>
            <a:off x="641838" y="5956545"/>
            <a:ext cx="5467350" cy="343144"/>
          </a:xfrm>
        </p:spPr>
        <p:txBody>
          <a:bodyPr anchor="b">
            <a:noAutofit/>
          </a:bodyPr>
          <a:lstStyle>
            <a:lvl1pPr marL="0" indent="0">
              <a:buNone/>
              <a:defRPr sz="2000">
                <a:latin typeface="+mj-lt"/>
              </a:defRPr>
            </a:lvl1pPr>
          </a:lstStyle>
          <a:p>
            <a:pPr lvl="0"/>
            <a:r>
              <a:rPr lang="lv-LV" dirty="0"/>
              <a:t>00.00.00.</a:t>
            </a:r>
            <a:endParaRPr lang="en-US" dirty="0"/>
          </a:p>
        </p:txBody>
      </p:sp>
    </p:spTree>
    <p:extLst>
      <p:ext uri="{BB962C8B-B14F-4D97-AF65-F5344CB8AC3E}">
        <p14:creationId xmlns:p14="http://schemas.microsoft.com/office/powerpoint/2010/main" val="10053831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27763032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637245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0663632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2379787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lide 10">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11" name="Rectangle 10">
            <a:extLst>
              <a:ext uri="{FF2B5EF4-FFF2-40B4-BE49-F238E27FC236}">
                <a16:creationId xmlns:a16="http://schemas.microsoft.com/office/drawing/2014/main" id="{B7F8509A-794E-A56C-1FB9-57500EBB3811}"/>
              </a:ext>
            </a:extLst>
          </p:cNvPr>
          <p:cNvSpPr/>
          <p:nvPr userDrawn="1"/>
        </p:nvSpPr>
        <p:spPr>
          <a:xfrm>
            <a:off x="0" y="0"/>
            <a:ext cx="5839560" cy="235194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13" name="Rectangle 12">
            <a:extLst>
              <a:ext uri="{FF2B5EF4-FFF2-40B4-BE49-F238E27FC236}">
                <a16:creationId xmlns:a16="http://schemas.microsoft.com/office/drawing/2014/main" id="{B9AA3B55-54A5-8B18-0B0F-05ADA6FB3CEA}"/>
              </a:ext>
            </a:extLst>
          </p:cNvPr>
          <p:cNvSpPr/>
          <p:nvPr userDrawn="1"/>
        </p:nvSpPr>
        <p:spPr>
          <a:xfrm>
            <a:off x="0" y="2351942"/>
            <a:ext cx="5839560" cy="4506058"/>
          </a:xfrm>
          <a:prstGeom prst="rect">
            <a:avLst/>
          </a:prstGeom>
          <a:solidFill>
            <a:srgbClr val="2D3C23"/>
          </a:solidFill>
          <a:ln>
            <a:noFill/>
          </a:ln>
        </p:spPr>
        <p:style>
          <a:lnRef idx="2">
            <a:schemeClr val="accent1">
              <a:shade val="15000"/>
            </a:schemeClr>
          </a:lnRef>
          <a:fillRef idx="1">
            <a:schemeClr val="accent1"/>
          </a:fillRef>
          <a:effectRef idx="0">
            <a:schemeClr val="accent1"/>
          </a:effectRef>
          <a:fontRef idx="minor">
            <a:schemeClr val="lt1"/>
          </a:fontRef>
        </p:style>
        <p:txBody>
          <a:bodyPr lIns="180000" tIns="324000" rIns="0" numCol="1" rtlCol="0" anchor="t"/>
          <a:lstStyle/>
          <a:p>
            <a:pPr algn="r"/>
            <a:endParaRPr lang="en-US" sz="2800" dirty="0">
              <a:latin typeface="+mj-lt"/>
            </a:endParaRPr>
          </a:p>
        </p:txBody>
      </p:sp>
      <p:sp>
        <p:nvSpPr>
          <p:cNvPr id="21" name="Text Placeholder 20">
            <a:extLst>
              <a:ext uri="{FF2B5EF4-FFF2-40B4-BE49-F238E27FC236}">
                <a16:creationId xmlns:a16="http://schemas.microsoft.com/office/drawing/2014/main" id="{BA2112BD-83FF-43E8-C110-E6965FA222DB}"/>
              </a:ext>
            </a:extLst>
          </p:cNvPr>
          <p:cNvSpPr>
            <a:spLocks noGrp="1"/>
          </p:cNvSpPr>
          <p:nvPr>
            <p:ph type="body" sz="quarter" idx="12" hasCustomPrompt="1"/>
          </p:nvPr>
        </p:nvSpPr>
        <p:spPr>
          <a:xfrm>
            <a:off x="133350" y="463550"/>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2" name="Text Placeholder 20">
            <a:extLst>
              <a:ext uri="{FF2B5EF4-FFF2-40B4-BE49-F238E27FC236}">
                <a16:creationId xmlns:a16="http://schemas.microsoft.com/office/drawing/2014/main" id="{90B769DD-E647-E3B9-985E-4AA75106A53A}"/>
              </a:ext>
            </a:extLst>
          </p:cNvPr>
          <p:cNvSpPr>
            <a:spLocks noGrp="1"/>
          </p:cNvSpPr>
          <p:nvPr>
            <p:ph type="body" sz="quarter" idx="13" hasCustomPrompt="1"/>
          </p:nvPr>
        </p:nvSpPr>
        <p:spPr>
          <a:xfrm>
            <a:off x="133350" y="2819774"/>
            <a:ext cx="2317750" cy="919284"/>
          </a:xfrm>
        </p:spPr>
        <p:txBody>
          <a:bodyPr anchor="ctr"/>
          <a:lstStyle>
            <a:lvl1pPr marL="0" indent="0" algn="r">
              <a:buNone/>
              <a:defRPr sz="7200">
                <a:solidFill>
                  <a:schemeClr val="bg1"/>
                </a:solidFill>
                <a:latin typeface="+mj-lt"/>
              </a:defRPr>
            </a:lvl1pPr>
          </a:lstStyle>
          <a:p>
            <a:pPr lvl="0"/>
            <a:r>
              <a:rPr lang="lv-LV" dirty="0"/>
              <a:t>25%</a:t>
            </a:r>
            <a:endParaRPr lang="en-US" dirty="0"/>
          </a:p>
        </p:txBody>
      </p:sp>
      <p:sp>
        <p:nvSpPr>
          <p:cNvPr id="23" name="Text Placeholder 20">
            <a:extLst>
              <a:ext uri="{FF2B5EF4-FFF2-40B4-BE49-F238E27FC236}">
                <a16:creationId xmlns:a16="http://schemas.microsoft.com/office/drawing/2014/main" id="{78440287-655E-EDB9-8A37-EF59CEE571D9}"/>
              </a:ext>
            </a:extLst>
          </p:cNvPr>
          <p:cNvSpPr>
            <a:spLocks noGrp="1"/>
          </p:cNvSpPr>
          <p:nvPr>
            <p:ph type="body" sz="quarter" idx="14" hasCustomPrompt="1"/>
          </p:nvPr>
        </p:nvSpPr>
        <p:spPr>
          <a:xfrm>
            <a:off x="2451100" y="463550"/>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24" name="Text Placeholder 20">
            <a:extLst>
              <a:ext uri="{FF2B5EF4-FFF2-40B4-BE49-F238E27FC236}">
                <a16:creationId xmlns:a16="http://schemas.microsoft.com/office/drawing/2014/main" id="{E7927F92-C20B-D213-0A06-B9AE9EBC473B}"/>
              </a:ext>
            </a:extLst>
          </p:cNvPr>
          <p:cNvSpPr>
            <a:spLocks noGrp="1"/>
          </p:cNvSpPr>
          <p:nvPr>
            <p:ph type="body" sz="quarter" idx="15" hasCustomPrompt="1"/>
          </p:nvPr>
        </p:nvSpPr>
        <p:spPr>
          <a:xfrm>
            <a:off x="2451100" y="2819774"/>
            <a:ext cx="2955925" cy="919284"/>
          </a:xfrm>
        </p:spPr>
        <p:txBody>
          <a:bodyPr lIns="324000" rIns="0" anchor="ctr"/>
          <a:lstStyle>
            <a:lvl1pPr marL="0" indent="0" algn="l">
              <a:lnSpc>
                <a:spcPct val="100000"/>
              </a:lnSpc>
              <a:buNone/>
              <a:defRPr sz="2200">
                <a:solidFill>
                  <a:schemeClr val="bg1"/>
                </a:solidFill>
                <a:latin typeface="+mn-lt"/>
              </a:defRPr>
            </a:lvl1pPr>
          </a:lstStyle>
          <a:p>
            <a:pPr lvl="0"/>
            <a:r>
              <a:rPr lang="nb-NO" dirty="0"/>
              <a:t>Īss teksts par to, kas ir šī kategorija</a:t>
            </a:r>
            <a:endParaRPr lang="en-US" dirty="0"/>
          </a:p>
        </p:txBody>
      </p:sp>
      <p:sp>
        <p:nvSpPr>
          <p:cNvPr id="3" name="Text Placeholder 8">
            <a:extLst>
              <a:ext uri="{FF2B5EF4-FFF2-40B4-BE49-F238E27FC236}">
                <a16:creationId xmlns:a16="http://schemas.microsoft.com/office/drawing/2014/main" id="{D2045A0D-7A39-D62A-A180-D0BB7A44D812}"/>
              </a:ext>
            </a:extLst>
          </p:cNvPr>
          <p:cNvSpPr>
            <a:spLocks noGrp="1"/>
          </p:cNvSpPr>
          <p:nvPr>
            <p:ph type="body" sz="quarter" idx="10" hasCustomPrompt="1"/>
          </p:nvPr>
        </p:nvSpPr>
        <p:spPr>
          <a:xfrm>
            <a:off x="8488972" y="2833088"/>
            <a:ext cx="3270739" cy="1725972"/>
          </a:xfrm>
        </p:spPr>
        <p:txBody>
          <a:bodyPr tIns="612000" anchor="b">
            <a:spAutoFit/>
          </a:bodyPr>
          <a:lstStyle>
            <a:lvl1pPr marL="447675" indent="-447675" algn="l">
              <a:lnSpc>
                <a:spcPct val="100000"/>
              </a:lnSpc>
              <a:buFontTx/>
              <a:buBlip>
                <a:blip>
                  <a:extLst>
                    <a:ext uri="{96DAC541-7B7A-43D3-8B79-37D633B846F1}">
                      <asvg:svgBlip xmlns:asvg="http://schemas.microsoft.com/office/drawing/2016/SVG/main" r:embed="rId2"/>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a:t>
            </a:r>
            <a:r>
              <a:rPr lang="en-US" dirty="0" err="1"/>
              <a:t>fakts</a:t>
            </a:r>
            <a:r>
              <a:rPr lang="en-US" dirty="0"/>
              <a:t>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
        <p:nvSpPr>
          <p:cNvPr id="4" name="Text Placeholder 8">
            <a:extLst>
              <a:ext uri="{FF2B5EF4-FFF2-40B4-BE49-F238E27FC236}">
                <a16:creationId xmlns:a16="http://schemas.microsoft.com/office/drawing/2014/main" id="{9DDA1349-F8D6-F656-2712-FC86836E117B}"/>
              </a:ext>
            </a:extLst>
          </p:cNvPr>
          <p:cNvSpPr>
            <a:spLocks noGrp="1"/>
          </p:cNvSpPr>
          <p:nvPr>
            <p:ph type="body" sz="quarter" idx="11" hasCustomPrompt="1"/>
          </p:nvPr>
        </p:nvSpPr>
        <p:spPr>
          <a:xfrm>
            <a:off x="8488972" y="4567852"/>
            <a:ext cx="3270739" cy="1725972"/>
          </a:xfrm>
        </p:spPr>
        <p:txBody>
          <a:bodyPr tIns="612000" anchor="b">
            <a:spAutoFit/>
          </a:bodyPr>
          <a:lstStyle>
            <a:lvl1pPr marL="447675" indent="-447675" algn="l">
              <a:lnSpc>
                <a:spcPct val="100000"/>
              </a:lnSpc>
              <a:buFontTx/>
              <a:buBlip>
                <a:blip>
                  <a:extLst>
                    <a:ext uri="{96DAC541-7B7A-43D3-8B79-37D633B846F1}">
                      <asvg:svgBlip xmlns:asvg="http://schemas.microsoft.com/office/drawing/2016/SVG/main" r:embed="rId2"/>
                    </a:ext>
                  </a:extLst>
                </a:blip>
              </a:buBlip>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Īss</a:t>
            </a:r>
            <a:r>
              <a:rPr lang="en-US" dirty="0"/>
              <a:t> fa</a:t>
            </a:r>
            <a:r>
              <a:rPr lang="lv-LV" dirty="0"/>
              <a:t>ccg</a:t>
            </a:r>
            <a:r>
              <a:rPr lang="en-US" dirty="0"/>
              <a:t>kts </a:t>
            </a:r>
            <a:r>
              <a:rPr lang="en-US" dirty="0" err="1"/>
              <a:t>vai</a:t>
            </a:r>
            <a:r>
              <a:rPr lang="en-US" dirty="0"/>
              <a:t> </a:t>
            </a:r>
            <a:r>
              <a:rPr lang="en-US" dirty="0" err="1"/>
              <a:t>apraksts</a:t>
            </a:r>
            <a:r>
              <a:rPr lang="en-US" dirty="0"/>
              <a:t> par </a:t>
            </a:r>
            <a:r>
              <a:rPr lang="en-US" dirty="0" err="1"/>
              <a:t>nepieciešamo</a:t>
            </a:r>
            <a:r>
              <a:rPr lang="en-US" dirty="0"/>
              <a:t> </a:t>
            </a:r>
            <a:r>
              <a:rPr lang="en-US" dirty="0" err="1"/>
              <a:t>tēmu</a:t>
            </a:r>
            <a:r>
              <a:rPr lang="en-US" dirty="0"/>
              <a:t>. Divos, </a:t>
            </a:r>
            <a:r>
              <a:rPr lang="en-US" dirty="0" err="1"/>
              <a:t>trīs</a:t>
            </a:r>
            <a:r>
              <a:rPr lang="en-US" dirty="0"/>
              <a:t> </a:t>
            </a:r>
            <a:r>
              <a:rPr lang="en-US" dirty="0" err="1"/>
              <a:t>vai</a:t>
            </a:r>
            <a:r>
              <a:rPr lang="en-US" dirty="0"/>
              <a:t> </a:t>
            </a:r>
            <a:r>
              <a:rPr lang="en-US" dirty="0" err="1"/>
              <a:t>vairāk</a:t>
            </a:r>
            <a:r>
              <a:rPr lang="en-US" dirty="0"/>
              <a:t> </a:t>
            </a:r>
            <a:r>
              <a:rPr lang="en-US" dirty="0" err="1"/>
              <a:t>teikumos</a:t>
            </a:r>
            <a:r>
              <a:rPr lang="en-US" dirty="0"/>
              <a:t>.</a:t>
            </a:r>
          </a:p>
        </p:txBody>
      </p:sp>
    </p:spTree>
    <p:extLst>
      <p:ext uri="{BB962C8B-B14F-4D97-AF65-F5344CB8AC3E}">
        <p14:creationId xmlns:p14="http://schemas.microsoft.com/office/powerpoint/2010/main" val="42502980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lide 1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3884538"/>
            <a:ext cx="5197721" cy="2407308"/>
          </a:xfrm>
        </p:spPr>
        <p:txBody>
          <a:bodyPr tIns="144000" anchor="b">
            <a:spAutoFit/>
          </a:bodyPr>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3417231"/>
            <a:ext cx="5197721" cy="467307"/>
          </a:xfrm>
        </p:spPr>
        <p:txBody>
          <a:bodyPr anchor="b">
            <a:spAutoFit/>
          </a:bodyPr>
          <a:lstStyle>
            <a:lvl1pPr marL="0" indent="0" algn="l">
              <a:lnSpc>
                <a:spcPct val="138000"/>
              </a:lnSpc>
              <a:buNone/>
              <a:defRPr sz="24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Apakšvirsraksts</a:t>
            </a:r>
            <a:endParaRPr lang="en-US" dirty="0"/>
          </a:p>
        </p:txBody>
      </p:sp>
    </p:spTree>
    <p:extLst>
      <p:ext uri="{BB962C8B-B14F-4D97-AF65-F5344CB8AC3E}">
        <p14:creationId xmlns:p14="http://schemas.microsoft.com/office/powerpoint/2010/main" val="31447537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lide 12">
    <p:bg>
      <p:bgPr>
        <a:solidFill>
          <a:schemeClr val="tx2"/>
        </a:solidFill>
        <a:effectLst/>
      </p:bgPr>
    </p:bg>
    <p:spTree>
      <p:nvGrpSpPr>
        <p:cNvPr id="1" name=""/>
        <p:cNvGrpSpPr/>
        <p:nvPr/>
      </p:nvGrpSpPr>
      <p:grpSpPr>
        <a:xfrm>
          <a:off x="0" y="0"/>
          <a:ext cx="0" cy="0"/>
          <a:chOff x="0" y="0"/>
          <a:chExt cx="0" cy="0"/>
        </a:xfrm>
      </p:grpSpPr>
      <p:sp>
        <p:nvSpPr>
          <p:cNvPr id="4" name="Text Placeholder 8">
            <a:extLst>
              <a:ext uri="{FF2B5EF4-FFF2-40B4-BE49-F238E27FC236}">
                <a16:creationId xmlns:a16="http://schemas.microsoft.com/office/drawing/2014/main" id="{2C50EFEC-8D13-7671-30D4-82A0BA8B01E5}"/>
              </a:ext>
            </a:extLst>
          </p:cNvPr>
          <p:cNvSpPr>
            <a:spLocks noGrp="1"/>
          </p:cNvSpPr>
          <p:nvPr>
            <p:ph type="body" sz="quarter" idx="11" hasCustomPrompt="1"/>
          </p:nvPr>
        </p:nvSpPr>
        <p:spPr>
          <a:xfrm>
            <a:off x="641837"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3" name="Text Placeholder 8">
            <a:extLst>
              <a:ext uri="{FF2B5EF4-FFF2-40B4-BE49-F238E27FC236}">
                <a16:creationId xmlns:a16="http://schemas.microsoft.com/office/drawing/2014/main" id="{E01EAF01-FDF5-B74E-D503-147DED0BCF06}"/>
              </a:ext>
            </a:extLst>
          </p:cNvPr>
          <p:cNvSpPr>
            <a:spLocks noGrp="1"/>
          </p:cNvSpPr>
          <p:nvPr>
            <p:ph type="body" sz="quarter" idx="12" hasCustomPrompt="1"/>
          </p:nvPr>
        </p:nvSpPr>
        <p:spPr>
          <a:xfrm>
            <a:off x="6352442" y="5914486"/>
            <a:ext cx="5197721" cy="389402"/>
          </a:xfrm>
        </p:spPr>
        <p:txBody>
          <a:bodyPr anchor="b">
            <a:spAutoFit/>
          </a:bodyPr>
          <a:lstStyle>
            <a:lvl1pPr marL="0" indent="0" algn="ctr">
              <a:lnSpc>
                <a:spcPct val="138000"/>
              </a:lnSpc>
              <a:buNone/>
              <a:defRPr sz="20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GRAFIKA</a:t>
            </a:r>
            <a:r>
              <a:rPr lang="en-US" dirty="0"/>
              <a:t> </a:t>
            </a:r>
            <a:r>
              <a:rPr lang="en-US" dirty="0" err="1"/>
              <a:t>NOSAUKUMS</a:t>
            </a:r>
            <a:endParaRPr lang="en-US" dirty="0"/>
          </a:p>
        </p:txBody>
      </p:sp>
      <p:sp>
        <p:nvSpPr>
          <p:cNvPr id="6" name="Chart Placeholder 5">
            <a:extLst>
              <a:ext uri="{FF2B5EF4-FFF2-40B4-BE49-F238E27FC236}">
                <a16:creationId xmlns:a16="http://schemas.microsoft.com/office/drawing/2014/main" id="{F58CAEBA-0A0A-9D66-9646-6B027D17925A}"/>
              </a:ext>
            </a:extLst>
          </p:cNvPr>
          <p:cNvSpPr>
            <a:spLocks noGrp="1"/>
          </p:cNvSpPr>
          <p:nvPr>
            <p:ph type="chart" sz="quarter" idx="13" hasCustomPrompt="1"/>
          </p:nvPr>
        </p:nvSpPr>
        <p:spPr>
          <a:xfrm>
            <a:off x="395288" y="1349619"/>
            <a:ext cx="5700712" cy="4564867"/>
          </a:xfrm>
        </p:spPr>
        <p:txBody>
          <a:bodyPr anchor="ctr"/>
          <a:lstStyle>
            <a:lvl1pPr marL="0" indent="0" algn="ctr">
              <a:buNone/>
              <a:defRPr sz="1200"/>
            </a:lvl1pPr>
          </a:lstStyle>
          <a:p>
            <a:r>
              <a:rPr lang="lv-LV" dirty="0"/>
              <a:t> </a:t>
            </a:r>
            <a:endParaRPr lang="en-US" dirty="0"/>
          </a:p>
        </p:txBody>
      </p:sp>
      <p:sp>
        <p:nvSpPr>
          <p:cNvPr id="7" name="Chart Placeholder 5">
            <a:extLst>
              <a:ext uri="{FF2B5EF4-FFF2-40B4-BE49-F238E27FC236}">
                <a16:creationId xmlns:a16="http://schemas.microsoft.com/office/drawing/2014/main" id="{312FEDAB-645E-FF8A-6AC1-F047E46458BF}"/>
              </a:ext>
            </a:extLst>
          </p:cNvPr>
          <p:cNvSpPr>
            <a:spLocks noGrp="1"/>
          </p:cNvSpPr>
          <p:nvPr>
            <p:ph type="chart" sz="quarter" idx="14" hasCustomPrompt="1"/>
          </p:nvPr>
        </p:nvSpPr>
        <p:spPr>
          <a:xfrm>
            <a:off x="6100946" y="1349619"/>
            <a:ext cx="5700712" cy="4564867"/>
          </a:xfrm>
        </p:spPr>
        <p:txBody>
          <a:bodyPr anchor="ctr"/>
          <a:lstStyle>
            <a:lvl1pPr marL="0" indent="0" algn="ctr">
              <a:buNone/>
              <a:defRPr sz="1200"/>
            </a:lvl1pPr>
          </a:lstStyle>
          <a:p>
            <a:r>
              <a:rPr lang="lv-LV" dirty="0"/>
              <a:t> </a:t>
            </a:r>
            <a:endParaRPr lang="en-US" dirty="0"/>
          </a:p>
        </p:txBody>
      </p:sp>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410797"/>
          </a:xfrm>
        </p:spPr>
        <p:txBody>
          <a:bodyPr anchor="t">
            <a:noAutofit/>
          </a:bodyPr>
          <a:lstStyle>
            <a:lvl1pPr algn="l">
              <a:lnSpc>
                <a:spcPct val="82000"/>
              </a:lnSpc>
              <a:defRPr sz="3800" spc="0"/>
            </a:lvl1pPr>
          </a:lstStyle>
          <a:p>
            <a:r>
              <a:rPr lang="en-US" dirty="0" err="1"/>
              <a:t>Tēmas</a:t>
            </a:r>
            <a:r>
              <a:rPr lang="en-US" dirty="0"/>
              <a:t> </a:t>
            </a:r>
            <a:r>
              <a:rPr lang="en-US" dirty="0" err="1"/>
              <a:t>nosaukums</a:t>
            </a:r>
            <a:r>
              <a:rPr lang="en-US" dirty="0"/>
              <a:t> </a:t>
            </a:r>
            <a:r>
              <a:rPr lang="en-US" dirty="0" err="1"/>
              <a:t>divās</a:t>
            </a:r>
            <a:r>
              <a:rPr lang="en-US" dirty="0"/>
              <a:t> </a:t>
            </a:r>
            <a:r>
              <a:rPr lang="en-US" dirty="0" err="1"/>
              <a:t>rindās</a:t>
            </a:r>
            <a:endParaRPr lang="en-US" dirty="0"/>
          </a:p>
        </p:txBody>
      </p:sp>
    </p:spTree>
    <p:extLst>
      <p:ext uri="{BB962C8B-B14F-4D97-AF65-F5344CB8AC3E}">
        <p14:creationId xmlns:p14="http://schemas.microsoft.com/office/powerpoint/2010/main" val="11541732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lide 13">
    <p:bg>
      <p:bgPr>
        <a:solidFill>
          <a:schemeClr val="tx2"/>
        </a:solidFill>
        <a:effectLst/>
      </p:bgPr>
    </p:bg>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040315" y="3883474"/>
            <a:ext cx="5528894" cy="1484234"/>
          </a:xfrm>
        </p:spPr>
        <p:txBody>
          <a:bodyPr wrap="square" tIns="144000" anchor="b">
            <a:spAutoFit/>
          </a:bodyPr>
          <a:lstStyle>
            <a:lvl1pPr marL="0" indent="0" algn="r">
              <a:lnSpc>
                <a:spcPct val="100000"/>
              </a:lnSpc>
              <a:buNone/>
              <a:defRPr sz="29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err="1"/>
              <a:t>Kontakti</a:t>
            </a:r>
            <a:r>
              <a:rPr lang="en-US" dirty="0"/>
              <a:t> </a:t>
            </a:r>
            <a:r>
              <a:rPr lang="en-US" dirty="0" err="1"/>
              <a:t>prezentācijas</a:t>
            </a:r>
            <a:r>
              <a:rPr lang="en-US" dirty="0"/>
              <a:t> </a:t>
            </a:r>
            <a:r>
              <a:rPr lang="en-US" dirty="0" err="1"/>
              <a:t>beigās</a:t>
            </a:r>
            <a:br>
              <a:rPr lang="lv-LV" dirty="0"/>
            </a:br>
            <a:r>
              <a:rPr lang="en-US" dirty="0" err="1"/>
              <a:t>vai</a:t>
            </a:r>
            <a:r>
              <a:rPr lang="en-US" dirty="0"/>
              <a:t> </a:t>
            </a:r>
            <a:r>
              <a:rPr lang="en-US" dirty="0" err="1"/>
              <a:t>kāds</a:t>
            </a:r>
            <a:r>
              <a:rPr lang="en-US" dirty="0"/>
              <a:t> </a:t>
            </a:r>
            <a:r>
              <a:rPr lang="en-US" dirty="0" err="1"/>
              <a:t>cits</a:t>
            </a:r>
            <a:r>
              <a:rPr lang="en-US" dirty="0"/>
              <a:t> </a:t>
            </a:r>
            <a:r>
              <a:rPr lang="en-US" dirty="0" err="1"/>
              <a:t>svarīgs</a:t>
            </a:r>
            <a:r>
              <a:rPr lang="en-US" dirty="0"/>
              <a:t> info,</a:t>
            </a:r>
            <a:br>
              <a:rPr lang="lv-LV" dirty="0"/>
            </a:br>
            <a:r>
              <a:rPr lang="en-US" dirty="0" err="1"/>
              <a:t>kurš</a:t>
            </a:r>
            <a:r>
              <a:rPr lang="en-US" dirty="0"/>
              <a:t> </a:t>
            </a:r>
            <a:r>
              <a:rPr lang="en-US" dirty="0" err="1"/>
              <a:t>jāieliek</a:t>
            </a:r>
            <a:r>
              <a:rPr lang="en-US" dirty="0"/>
              <a:t> </a:t>
            </a:r>
            <a:r>
              <a:rPr lang="en-US" dirty="0" err="1"/>
              <a:t>nobeigumā</a:t>
            </a:r>
            <a:r>
              <a:rPr lang="en-US" dirty="0"/>
              <a:t>.</a:t>
            </a:r>
          </a:p>
        </p:txBody>
      </p:sp>
      <p:sp>
        <p:nvSpPr>
          <p:cNvPr id="3" name="Text Placeholder 8">
            <a:extLst>
              <a:ext uri="{FF2B5EF4-FFF2-40B4-BE49-F238E27FC236}">
                <a16:creationId xmlns:a16="http://schemas.microsoft.com/office/drawing/2014/main" id="{C733D3F8-E609-25D1-49CA-60B1CD88F902}"/>
              </a:ext>
            </a:extLst>
          </p:cNvPr>
          <p:cNvSpPr>
            <a:spLocks noGrp="1"/>
          </p:cNvSpPr>
          <p:nvPr>
            <p:ph type="body" sz="quarter" idx="12" hasCustomPrompt="1"/>
          </p:nvPr>
        </p:nvSpPr>
        <p:spPr>
          <a:xfrm>
            <a:off x="6040314" y="5886450"/>
            <a:ext cx="5528894" cy="433020"/>
          </a:xfrm>
        </p:spPr>
        <p:txBody>
          <a:bodyPr anchor="b">
            <a:noAutofit/>
          </a:bodyPr>
          <a:lstStyle>
            <a:lvl1pPr marL="0" indent="0" algn="r">
              <a:buNone/>
              <a:defRPr sz="2800">
                <a:latin typeface="+mj-lt"/>
              </a:defRPr>
            </a:lvl1pPr>
          </a:lstStyle>
          <a:p>
            <a:pPr lvl="0"/>
            <a:r>
              <a:rPr lang="lv-LV" dirty="0"/>
              <a:t>00.00.00.</a:t>
            </a:r>
            <a:endParaRPr lang="en-US" dirty="0"/>
          </a:p>
        </p:txBody>
      </p:sp>
      <p:pic>
        <p:nvPicPr>
          <p:cNvPr id="5" name="Graphic 4">
            <a:extLst>
              <a:ext uri="{FF2B5EF4-FFF2-40B4-BE49-F238E27FC236}">
                <a16:creationId xmlns:a16="http://schemas.microsoft.com/office/drawing/2014/main" id="{4AFC22B4-6475-5F28-63FA-04DA9D8DCC3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14913" y="624255"/>
            <a:ext cx="4955974" cy="1775638"/>
          </a:xfrm>
          <a:prstGeom prst="rect">
            <a:avLst/>
          </a:prstGeom>
        </p:spPr>
      </p:pic>
    </p:spTree>
    <p:extLst>
      <p:ext uri="{BB962C8B-B14F-4D97-AF65-F5344CB8AC3E}">
        <p14:creationId xmlns:p14="http://schemas.microsoft.com/office/powerpoint/2010/main" val="20468548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lide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5465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3">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756995"/>
            <a:ext cx="6699739" cy="2370257"/>
          </a:xfrm>
        </p:spPr>
        <p:txBody>
          <a:bodyPr anchor="t">
            <a:noAutofit/>
          </a:bodyPr>
          <a:lstStyle>
            <a:lvl1pPr algn="l">
              <a:lnSpc>
                <a:spcPct val="82000"/>
              </a:lnSpc>
              <a:defRPr sz="5200" spc="-150"/>
            </a:lvl1pPr>
          </a:lstStyle>
          <a:p>
            <a:r>
              <a:rPr lang="en-US" dirty="0" err="1"/>
              <a:t>PREZENTĀCIJAS</a:t>
            </a:r>
            <a:br>
              <a:rPr lang="en-US" dirty="0"/>
            </a:br>
            <a:r>
              <a:rPr lang="en-US" dirty="0" err="1"/>
              <a:t>NOSAUKUMS</a:t>
            </a:r>
            <a:br>
              <a:rPr lang="en-US" dirty="0"/>
            </a:br>
            <a:r>
              <a:rPr lang="en-US" dirty="0" err="1"/>
              <a:t>TRĪS</a:t>
            </a:r>
            <a:r>
              <a:rPr lang="en-US" dirty="0"/>
              <a:t> </a:t>
            </a:r>
            <a:r>
              <a:rPr lang="en-US" dirty="0" err="1"/>
              <a:t>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3127252"/>
            <a:ext cx="6699739" cy="1655762"/>
          </a:xfrm>
        </p:spPr>
        <p:txBody>
          <a:bodyPr>
            <a:noAutofit/>
          </a:bodyPr>
          <a:lstStyle>
            <a:lvl1pPr marL="0" indent="0" algn="l">
              <a:lnSpc>
                <a:spcPct val="70000"/>
              </a:lnSpc>
              <a:buNone/>
              <a:defRPr sz="2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Apakšvirsraksts</a:t>
            </a:r>
            <a:endParaRPr lang="en-US" dirty="0"/>
          </a:p>
          <a:p>
            <a:r>
              <a:rPr lang="en-US" dirty="0"/>
              <a:t>17. </a:t>
            </a:r>
            <a:r>
              <a:rPr lang="en-US" dirty="0" err="1"/>
              <a:t>jūlijs</a:t>
            </a:r>
            <a:endParaRPr lang="en-US" dirty="0"/>
          </a:p>
        </p:txBody>
      </p:sp>
      <p:pic>
        <p:nvPicPr>
          <p:cNvPr id="5" name="Graphic 4">
            <a:extLst>
              <a:ext uri="{FF2B5EF4-FFF2-40B4-BE49-F238E27FC236}">
                <a16:creationId xmlns:a16="http://schemas.microsoft.com/office/drawing/2014/main" id="{EFF7FB88-5907-1FA6-75D3-A10E41E7060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1838" y="5652456"/>
            <a:ext cx="1622181" cy="570298"/>
          </a:xfrm>
          <a:prstGeom prst="rect">
            <a:avLst/>
          </a:prstGeom>
        </p:spPr>
      </p:pic>
      <p:pic>
        <p:nvPicPr>
          <p:cNvPr id="8" name="Graphic 7">
            <a:extLst>
              <a:ext uri="{FF2B5EF4-FFF2-40B4-BE49-F238E27FC236}">
                <a16:creationId xmlns:a16="http://schemas.microsoft.com/office/drawing/2014/main" id="{91326599-63A0-F1E2-193F-0527D2980CC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530139" y="650630"/>
            <a:ext cx="4661861" cy="6207369"/>
          </a:xfrm>
          <a:prstGeom prst="rect">
            <a:avLst/>
          </a:prstGeom>
        </p:spPr>
      </p:pic>
    </p:spTree>
    <p:extLst>
      <p:ext uri="{BB962C8B-B14F-4D97-AF65-F5344CB8AC3E}">
        <p14:creationId xmlns:p14="http://schemas.microsoft.com/office/powerpoint/2010/main" val="29554650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3975100"/>
            <a:ext cx="7905262" cy="1758950"/>
          </a:xfrm>
        </p:spPr>
        <p:txBody>
          <a:bodyPr anchor="t">
            <a:noAutofit/>
          </a:bodyPr>
          <a:lstStyle>
            <a:lvl1pPr algn="l">
              <a:lnSpc>
                <a:spcPct val="82000"/>
              </a:lnSpc>
              <a:defRPr sz="6000" spc="-150">
                <a:solidFill>
                  <a:schemeClr val="bg1"/>
                </a:solidFill>
              </a:defRPr>
            </a:lvl1pPr>
          </a:lstStyle>
          <a:p>
            <a:r>
              <a:rPr lang="en-US" dirty="0" err="1"/>
              <a:t>STARPTĒMAS</a:t>
            </a:r>
            <a:br>
              <a:rPr lang="lv-LV" dirty="0"/>
            </a:b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41838" y="5740400"/>
            <a:ext cx="7905262" cy="552450"/>
          </a:xfrm>
        </p:spPr>
        <p:txBody>
          <a:bodyPr anchor="b">
            <a:noAutofit/>
          </a:bodyPr>
          <a:lstStyle>
            <a:lvl1pPr marL="0" indent="0" algn="l">
              <a:buNone/>
              <a:defRPr sz="2000" kern="1200" spc="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err="1"/>
              <a:t>APAKŠNOSAUKUMS</a:t>
            </a:r>
            <a:endParaRPr lang="en-US" dirty="0"/>
          </a:p>
        </p:txBody>
      </p:sp>
      <p:pic>
        <p:nvPicPr>
          <p:cNvPr id="4" name="Graphic 3">
            <a:extLst>
              <a:ext uri="{FF2B5EF4-FFF2-40B4-BE49-F238E27FC236}">
                <a16:creationId xmlns:a16="http://schemas.microsoft.com/office/drawing/2014/main" id="{F6D4B29F-1DA6-EB4C-BA17-741DD975B96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0839938" y="5269066"/>
            <a:ext cx="718606" cy="956840"/>
          </a:xfrm>
          <a:prstGeom prst="rect">
            <a:avLst/>
          </a:prstGeom>
        </p:spPr>
      </p:pic>
    </p:spTree>
    <p:extLst>
      <p:ext uri="{BB962C8B-B14F-4D97-AF65-F5344CB8AC3E}">
        <p14:creationId xmlns:p14="http://schemas.microsoft.com/office/powerpoint/2010/main" val="26427051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5">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4"/>
            <a:ext cx="5197721" cy="1669680"/>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67352"/>
            <a:ext cx="5197721" cy="3724494"/>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pic>
        <p:nvPicPr>
          <p:cNvPr id="4" name="Graphic 3">
            <a:extLst>
              <a:ext uri="{FF2B5EF4-FFF2-40B4-BE49-F238E27FC236}">
                <a16:creationId xmlns:a16="http://schemas.microsoft.com/office/drawing/2014/main" id="{B870B99D-0171-71B2-A19B-7B824718F5D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641838" y="5269066"/>
            <a:ext cx="718606" cy="956840"/>
          </a:xfrm>
          <a:prstGeom prst="rect">
            <a:avLst/>
          </a:prstGeom>
        </p:spPr>
      </p:pic>
    </p:spTree>
    <p:extLst>
      <p:ext uri="{BB962C8B-B14F-4D97-AF65-F5344CB8AC3E}">
        <p14:creationId xmlns:p14="http://schemas.microsoft.com/office/powerpoint/2010/main" val="3148952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6">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41838"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2527788"/>
            <a:ext cx="5197721" cy="376405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
        <p:nvSpPr>
          <p:cNvPr id="9" name="Text Placeholder 8">
            <a:extLst>
              <a:ext uri="{FF2B5EF4-FFF2-40B4-BE49-F238E27FC236}">
                <a16:creationId xmlns:a16="http://schemas.microsoft.com/office/drawing/2014/main" id="{6A1C55C0-58C0-1C83-9784-CC4ED1D26C03}"/>
              </a:ext>
            </a:extLst>
          </p:cNvPr>
          <p:cNvSpPr>
            <a:spLocks noGrp="1"/>
          </p:cNvSpPr>
          <p:nvPr>
            <p:ph type="body" sz="quarter" idx="10" hasCustomPrompt="1"/>
          </p:nvPr>
        </p:nvSpPr>
        <p:spPr>
          <a:xfrm>
            <a:off x="641838" y="2527788"/>
            <a:ext cx="5197721" cy="3764058"/>
          </a:xfrm>
        </p:spPr>
        <p:txBody>
          <a:bodyPr anchor="b"/>
          <a:lstStyle>
            <a:lvl1pPr marL="0" indent="0" algn="l">
              <a:lnSpc>
                <a:spcPct val="138000"/>
              </a:lnSpc>
              <a:buNone/>
              <a:defRPr sz="1800"/>
            </a:lvl1pPr>
            <a:lvl2pPr algn="l">
              <a:lnSpc>
                <a:spcPct val="138000"/>
              </a:lnSpc>
              <a:defRPr sz="1800"/>
            </a:lvl2pPr>
            <a:lvl3pPr algn="l">
              <a:lnSpc>
                <a:spcPct val="138000"/>
              </a:lnSpc>
              <a:defRPr sz="1800"/>
            </a:lvl3pPr>
            <a:lvl4pPr algn="l">
              <a:lnSpc>
                <a:spcPct val="138000"/>
              </a:lnSpc>
              <a:defRPr sz="1800"/>
            </a:lvl4pPr>
            <a:lvl5pPr algn="l">
              <a:lnSpc>
                <a:spcPct val="138000"/>
              </a:lnSpc>
              <a:defRPr sz="1800"/>
            </a:lvl5pPr>
          </a:lstStyle>
          <a:p>
            <a:pPr lvl="0"/>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 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a:t>
            </a:r>
          </a:p>
        </p:txBody>
      </p:sp>
    </p:spTree>
    <p:extLst>
      <p:ext uri="{BB962C8B-B14F-4D97-AF65-F5344CB8AC3E}">
        <p14:creationId xmlns:p14="http://schemas.microsoft.com/office/powerpoint/2010/main" val="14857259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7">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633903"/>
            <a:ext cx="5197721" cy="558225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15883048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lide 8">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8" y="3520463"/>
            <a:ext cx="5197721"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641837" y="633903"/>
            <a:ext cx="5197721" cy="2703635"/>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36952258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lide 9">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D2AEA-104A-EE48-4EDC-0E638F3DCC37}"/>
              </a:ext>
            </a:extLst>
          </p:cNvPr>
          <p:cNvSpPr>
            <a:spLocks noGrp="1"/>
          </p:cNvSpPr>
          <p:nvPr>
            <p:ph type="ctrTitle" hasCustomPrompt="1"/>
          </p:nvPr>
        </p:nvSpPr>
        <p:spPr>
          <a:xfrm>
            <a:off x="6352441" y="633903"/>
            <a:ext cx="5197721" cy="1669681"/>
          </a:xfrm>
        </p:spPr>
        <p:txBody>
          <a:bodyPr anchor="t">
            <a:noAutofit/>
          </a:bodyPr>
          <a:lstStyle>
            <a:lvl1pPr algn="l">
              <a:lnSpc>
                <a:spcPct val="82000"/>
              </a:lnSpc>
              <a:defRPr sz="3800" spc="0"/>
            </a:lvl1pPr>
          </a:lstStyle>
          <a:p>
            <a:r>
              <a:rPr lang="en-US" dirty="0" err="1"/>
              <a:t>Tēmas</a:t>
            </a:r>
            <a:r>
              <a:rPr lang="en-US" dirty="0"/>
              <a:t> </a:t>
            </a:r>
            <a:r>
              <a:rPr lang="en-US" dirty="0" err="1"/>
              <a:t>nosaukums</a:t>
            </a:r>
            <a:br>
              <a:rPr lang="lv-LV" dirty="0"/>
            </a:br>
            <a:r>
              <a:rPr lang="lv-LV" dirty="0"/>
              <a:t>divās rindās</a:t>
            </a:r>
            <a:endParaRPr lang="en-US" dirty="0"/>
          </a:p>
        </p:txBody>
      </p:sp>
      <p:sp>
        <p:nvSpPr>
          <p:cNvPr id="3" name="Subtitle 2">
            <a:extLst>
              <a:ext uri="{FF2B5EF4-FFF2-40B4-BE49-F238E27FC236}">
                <a16:creationId xmlns:a16="http://schemas.microsoft.com/office/drawing/2014/main" id="{9880692B-0312-86DB-DC08-9426746E4227}"/>
              </a:ext>
            </a:extLst>
          </p:cNvPr>
          <p:cNvSpPr>
            <a:spLocks noGrp="1"/>
          </p:cNvSpPr>
          <p:nvPr>
            <p:ph type="subTitle" idx="1" hasCustomPrompt="1"/>
          </p:nvPr>
        </p:nvSpPr>
        <p:spPr>
          <a:xfrm>
            <a:off x="6352441" y="4092818"/>
            <a:ext cx="5197721" cy="2199028"/>
          </a:xfrm>
        </p:spPr>
        <p:txBody>
          <a:bodyPr anchor="b">
            <a:noAutofit/>
          </a:bodyPr>
          <a:lstStyle>
            <a:lvl1pPr marL="0" indent="0" algn="l">
              <a:lnSpc>
                <a:spcPct val="138000"/>
              </a:lnSpc>
              <a:buNone/>
              <a:defRPr sz="1800" kern="1200" spc="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sed diam </a:t>
            </a:r>
            <a:r>
              <a:rPr lang="en-US" dirty="0" err="1"/>
              <a:t>nonummy</a:t>
            </a:r>
            <a:r>
              <a:rPr lang="en-US" dirty="0"/>
              <a:t> </a:t>
            </a:r>
            <a:r>
              <a:rPr lang="en-US" dirty="0" err="1"/>
              <a:t>nibh</a:t>
            </a:r>
            <a:r>
              <a:rPr lang="en-US" dirty="0"/>
              <a:t> </a:t>
            </a:r>
            <a:r>
              <a:rPr lang="en-US" dirty="0" err="1"/>
              <a:t>euismod</a:t>
            </a:r>
            <a:r>
              <a:rPr lang="en-US" dirty="0"/>
              <a:t> </a:t>
            </a:r>
            <a:r>
              <a:rPr lang="en-US" dirty="0" err="1"/>
              <a:t>tincidunt</a:t>
            </a:r>
            <a:r>
              <a:rPr lang="en-US" dirty="0"/>
              <a:t> </a:t>
            </a:r>
            <a:r>
              <a:rPr lang="en-US" dirty="0" err="1"/>
              <a:t>ut</a:t>
            </a:r>
            <a:r>
              <a:rPr lang="en-US" dirty="0"/>
              <a:t> </a:t>
            </a:r>
            <a:r>
              <a:rPr lang="en-US" dirty="0" err="1"/>
              <a:t>laoreet</a:t>
            </a:r>
            <a:r>
              <a:rPr lang="en-US" dirty="0"/>
              <a:t> dolore magna </a:t>
            </a:r>
            <a:r>
              <a:rPr lang="en-US" dirty="0" err="1"/>
              <a:t>aliquam</a:t>
            </a:r>
            <a:r>
              <a:rPr lang="en-US" dirty="0"/>
              <a:t> </a:t>
            </a:r>
            <a:r>
              <a:rPr lang="en-US" dirty="0" err="1"/>
              <a:t>erat</a:t>
            </a:r>
            <a:r>
              <a:rPr lang="en-US" dirty="0"/>
              <a:t> </a:t>
            </a:r>
            <a:r>
              <a:rPr lang="en-US" dirty="0" err="1"/>
              <a:t>volutpat</a:t>
            </a:r>
            <a:r>
              <a:rPr lang="en-US" dirty="0"/>
              <a:t>. 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nos.Ut</a:t>
            </a:r>
            <a:r>
              <a:rPr lang="en-US" dirty="0"/>
              <a:t> </a:t>
            </a:r>
            <a:r>
              <a:rPr lang="en-US" dirty="0" err="1"/>
              <a:t>wisi</a:t>
            </a:r>
            <a:r>
              <a:rPr lang="en-US" dirty="0"/>
              <a:t> </a:t>
            </a:r>
            <a:r>
              <a:rPr lang="en-US" dirty="0" err="1"/>
              <a:t>enim</a:t>
            </a:r>
            <a:r>
              <a:rPr lang="en-US" dirty="0"/>
              <a:t> ad minim </a:t>
            </a:r>
            <a:r>
              <a:rPr lang="en-US" dirty="0" err="1"/>
              <a:t>veniam</a:t>
            </a:r>
            <a:r>
              <a:rPr lang="en-US" dirty="0"/>
              <a:t>, </a:t>
            </a:r>
            <a:r>
              <a:rPr lang="en-US" dirty="0" err="1"/>
              <a:t>quinos</a:t>
            </a:r>
            <a:r>
              <a:rPr lang="en-US" dirty="0"/>
              <a:t>.</a:t>
            </a:r>
          </a:p>
        </p:txBody>
      </p:sp>
      <p:sp>
        <p:nvSpPr>
          <p:cNvPr id="6" name="Picture Placeholder 4">
            <a:extLst>
              <a:ext uri="{FF2B5EF4-FFF2-40B4-BE49-F238E27FC236}">
                <a16:creationId xmlns:a16="http://schemas.microsoft.com/office/drawing/2014/main" id="{7351A1EE-A991-27A3-9DC8-E088847E3A1A}"/>
              </a:ext>
            </a:extLst>
          </p:cNvPr>
          <p:cNvSpPr>
            <a:spLocks noGrp="1"/>
          </p:cNvSpPr>
          <p:nvPr>
            <p:ph type="pic" sz="quarter" idx="11" hasCustomPrompt="1"/>
          </p:nvPr>
        </p:nvSpPr>
        <p:spPr>
          <a:xfrm>
            <a:off x="641839" y="3520463"/>
            <a:ext cx="2507396" cy="2695699"/>
          </a:xfrm>
        </p:spPr>
        <p:txBody>
          <a:bodyPr anchor="ctr"/>
          <a:lstStyle>
            <a:lvl1pPr marL="0" indent="0" algn="ctr">
              <a:buNone/>
              <a:defRPr sz="1800"/>
            </a:lvl1pPr>
          </a:lstStyle>
          <a:p>
            <a:r>
              <a:rPr lang="lv-LV" dirty="0"/>
              <a:t> </a:t>
            </a:r>
            <a:endParaRPr lang="en-US" dirty="0"/>
          </a:p>
        </p:txBody>
      </p:sp>
      <p:sp>
        <p:nvSpPr>
          <p:cNvPr id="4" name="Picture Placeholder 4">
            <a:extLst>
              <a:ext uri="{FF2B5EF4-FFF2-40B4-BE49-F238E27FC236}">
                <a16:creationId xmlns:a16="http://schemas.microsoft.com/office/drawing/2014/main" id="{74E66E5A-8169-55EE-CA36-30ADF2900415}"/>
              </a:ext>
            </a:extLst>
          </p:cNvPr>
          <p:cNvSpPr>
            <a:spLocks noGrp="1"/>
          </p:cNvSpPr>
          <p:nvPr>
            <p:ph type="pic" sz="quarter" idx="12" hasCustomPrompt="1"/>
          </p:nvPr>
        </p:nvSpPr>
        <p:spPr>
          <a:xfrm>
            <a:off x="3332159" y="633903"/>
            <a:ext cx="2507399" cy="2703635"/>
          </a:xfrm>
        </p:spPr>
        <p:txBody>
          <a:bodyPr anchor="ctr"/>
          <a:lstStyle>
            <a:lvl1pPr marL="0" indent="0" algn="ctr">
              <a:buNone/>
              <a:defRPr sz="1800"/>
            </a:lvl1pPr>
          </a:lstStyle>
          <a:p>
            <a:r>
              <a:rPr lang="lv-LV" dirty="0"/>
              <a:t> </a:t>
            </a:r>
            <a:endParaRPr lang="en-US" dirty="0"/>
          </a:p>
        </p:txBody>
      </p:sp>
      <p:sp>
        <p:nvSpPr>
          <p:cNvPr id="8" name="Picture Placeholder 4">
            <a:extLst>
              <a:ext uri="{FF2B5EF4-FFF2-40B4-BE49-F238E27FC236}">
                <a16:creationId xmlns:a16="http://schemas.microsoft.com/office/drawing/2014/main" id="{0F5AD8B3-5A72-6434-A6D9-2787FBFEF85F}"/>
              </a:ext>
            </a:extLst>
          </p:cNvPr>
          <p:cNvSpPr>
            <a:spLocks noGrp="1"/>
          </p:cNvSpPr>
          <p:nvPr>
            <p:ph type="pic" sz="quarter" idx="14" hasCustomPrompt="1"/>
          </p:nvPr>
        </p:nvSpPr>
        <p:spPr>
          <a:xfrm>
            <a:off x="641835" y="633902"/>
            <a:ext cx="2507399" cy="2703635"/>
          </a:xfrm>
        </p:spPr>
        <p:txBody>
          <a:bodyPr anchor="ctr"/>
          <a:lstStyle>
            <a:lvl1pPr marL="0" indent="0" algn="ctr">
              <a:buNone/>
              <a:defRPr sz="1800"/>
            </a:lvl1pPr>
          </a:lstStyle>
          <a:p>
            <a:r>
              <a:rPr lang="lv-LV" dirty="0"/>
              <a:t> </a:t>
            </a:r>
            <a:endParaRPr lang="en-US" dirty="0"/>
          </a:p>
        </p:txBody>
      </p:sp>
      <p:sp>
        <p:nvSpPr>
          <p:cNvPr id="9" name="Picture Placeholder 4">
            <a:extLst>
              <a:ext uri="{FF2B5EF4-FFF2-40B4-BE49-F238E27FC236}">
                <a16:creationId xmlns:a16="http://schemas.microsoft.com/office/drawing/2014/main" id="{B1D02BB3-D75E-F3F9-C30E-9C470CB3A630}"/>
              </a:ext>
            </a:extLst>
          </p:cNvPr>
          <p:cNvSpPr>
            <a:spLocks noGrp="1"/>
          </p:cNvSpPr>
          <p:nvPr>
            <p:ph type="pic" sz="quarter" idx="15" hasCustomPrompt="1"/>
          </p:nvPr>
        </p:nvSpPr>
        <p:spPr>
          <a:xfrm>
            <a:off x="3332159" y="3520463"/>
            <a:ext cx="2507396" cy="2695699"/>
          </a:xfrm>
        </p:spPr>
        <p:txBody>
          <a:bodyPr anchor="ctr"/>
          <a:lstStyle>
            <a:lvl1pPr marL="0" indent="0" algn="ctr">
              <a:buNone/>
              <a:defRPr sz="1800"/>
            </a:lvl1pPr>
          </a:lstStyle>
          <a:p>
            <a:r>
              <a:rPr lang="lv-LV" dirty="0"/>
              <a:t> </a:t>
            </a:r>
            <a:endParaRPr lang="en-US" dirty="0"/>
          </a:p>
        </p:txBody>
      </p:sp>
    </p:spTree>
    <p:extLst>
      <p:ext uri="{BB962C8B-B14F-4D97-AF65-F5344CB8AC3E}">
        <p14:creationId xmlns:p14="http://schemas.microsoft.com/office/powerpoint/2010/main" val="40754865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lv-LV"/>
              <a:t>Rediģēt šablona virsraksta stilu</a:t>
            </a:r>
            <a:endParaRPr lang="en-US"/>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tx2"/>
                </a:solidFill>
              </a:defRPr>
            </a:lvl1pPr>
          </a:lstStyle>
          <a:p>
            <a:fld id="{7F582029-2C28-446B-9301-9C0EE4901D3C}" type="datetimeFigureOut">
              <a:rPr lang="en-US" smtClean="0"/>
              <a:pPr/>
              <a:t>7/9/2026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tx2"/>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641286816"/>
      </p:ext>
    </p:extLst>
  </p:cSld>
  <p:clrMap bg1="lt1" tx1="dk1" bg2="lt2" tx2="dk2" accent1="accent1" accent2="accent2" accent3="accent3" accent4="accent4" accent5="accent5" accent6="accent6" hlink="hlink" folHlink="folHlink"/>
  <p:sldLayoutIdLst>
    <p:sldLayoutId id="2147483650" r:id="rId1"/>
    <p:sldLayoutId id="2147483649" r:id="rId2"/>
    <p:sldLayoutId id="2147483651" r:id="rId3"/>
    <p:sldLayoutId id="2147483674"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79" r:id="rId14"/>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7/9/2026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173119239"/>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75" r:id="rId4"/>
    <p:sldLayoutId id="2147483665" r:id="rId5"/>
    <p:sldLayoutId id="2147483666" r:id="rId6"/>
    <p:sldLayoutId id="2147483667" r:id="rId7"/>
    <p:sldLayoutId id="2147483668" r:id="rId8"/>
    <p:sldLayoutId id="2147483669" r:id="rId9"/>
    <p:sldLayoutId id="2147483676"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D0CEE8-60A4-78F3-9695-721A66321685}"/>
              </a:ext>
            </a:extLst>
          </p:cNvPr>
          <p:cNvSpPr>
            <a:spLocks noGrp="1"/>
          </p:cNvSpPr>
          <p:nvPr>
            <p:ph type="title"/>
          </p:nvPr>
        </p:nvSpPr>
        <p:spPr>
          <a:xfrm>
            <a:off x="838200" y="365125"/>
            <a:ext cx="10515600" cy="1325563"/>
          </a:xfrm>
          <a:prstGeom prst="rect">
            <a:avLst/>
          </a:prstGeom>
        </p:spPr>
        <p:txBody>
          <a:bodyPr vert="horz" lIns="0" tIns="0" rIns="0" bIns="0" rtlCol="0" anchor="ctr">
            <a:noAutofit/>
          </a:bodyPr>
          <a:lstStyle/>
          <a:p>
            <a:r>
              <a:rPr lang="en-US"/>
              <a:t>Click to edit Master title style</a:t>
            </a:r>
          </a:p>
        </p:txBody>
      </p:sp>
      <p:sp>
        <p:nvSpPr>
          <p:cNvPr id="3" name="Text Placeholder 2">
            <a:extLst>
              <a:ext uri="{FF2B5EF4-FFF2-40B4-BE49-F238E27FC236}">
                <a16:creationId xmlns:a16="http://schemas.microsoft.com/office/drawing/2014/main" id="{5010CB62-7DF4-5242-1310-2580CD33CC32}"/>
              </a:ext>
            </a:extLst>
          </p:cNvPr>
          <p:cNvSpPr>
            <a:spLocks noGrp="1"/>
          </p:cNvSpPr>
          <p:nvPr>
            <p:ph type="body" idx="1"/>
          </p:nvPr>
        </p:nvSpPr>
        <p:spPr>
          <a:xfrm>
            <a:off x="838200" y="1825625"/>
            <a:ext cx="10515600" cy="4351338"/>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8B524C-2540-64E3-55E2-901F678F6BD7}"/>
              </a:ext>
            </a:extLst>
          </p:cNvPr>
          <p:cNvSpPr>
            <a:spLocks noGrp="1"/>
          </p:cNvSpPr>
          <p:nvPr>
            <p:ph type="dt" sz="half" idx="2"/>
          </p:nvPr>
        </p:nvSpPr>
        <p:spPr>
          <a:xfrm>
            <a:off x="838200" y="6356350"/>
            <a:ext cx="2743200" cy="365125"/>
          </a:xfrm>
          <a:prstGeom prst="rect">
            <a:avLst/>
          </a:prstGeom>
        </p:spPr>
        <p:txBody>
          <a:bodyPr vert="horz" lIns="0" tIns="0" rIns="0" bIns="0" rtlCol="0" anchor="ctr">
            <a:noAutofit/>
          </a:bodyPr>
          <a:lstStyle>
            <a:lvl1pPr algn="l">
              <a:defRPr sz="1200">
                <a:solidFill>
                  <a:schemeClr val="bg1"/>
                </a:solidFill>
              </a:defRPr>
            </a:lvl1pPr>
          </a:lstStyle>
          <a:p>
            <a:fld id="{7F582029-2C28-446B-9301-9C0EE4901D3C}" type="datetimeFigureOut">
              <a:rPr lang="en-US" smtClean="0"/>
              <a:pPr/>
              <a:t>7/9/2026</a:t>
            </a:fld>
            <a:endParaRPr lang="en-US"/>
          </a:p>
        </p:txBody>
      </p:sp>
      <p:sp>
        <p:nvSpPr>
          <p:cNvPr id="5" name="Footer Placeholder 4">
            <a:extLst>
              <a:ext uri="{FF2B5EF4-FFF2-40B4-BE49-F238E27FC236}">
                <a16:creationId xmlns:a16="http://schemas.microsoft.com/office/drawing/2014/main" id="{AF23DC2F-392A-EEB7-6C86-FF6CD3CB86E2}"/>
              </a:ext>
            </a:extLst>
          </p:cNvPr>
          <p:cNvSpPr>
            <a:spLocks noGrp="1"/>
          </p:cNvSpPr>
          <p:nvPr>
            <p:ph type="ftr" sz="quarter" idx="3"/>
          </p:nvPr>
        </p:nvSpPr>
        <p:spPr>
          <a:xfrm>
            <a:off x="4038600" y="6356350"/>
            <a:ext cx="4114800" cy="365125"/>
          </a:xfrm>
          <a:prstGeom prst="rect">
            <a:avLst/>
          </a:prstGeom>
        </p:spPr>
        <p:txBody>
          <a:bodyPr vert="horz" lIns="0" tIns="0" rIns="0" bIns="0" rtlCol="0" anchor="ctr">
            <a:noAutofit/>
          </a:bodyP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0E0E1127-1B73-958C-659C-FC26965791BA}"/>
              </a:ext>
            </a:extLst>
          </p:cNvPr>
          <p:cNvSpPr>
            <a:spLocks noGrp="1"/>
          </p:cNvSpPr>
          <p:nvPr>
            <p:ph type="sldNum" sz="quarter" idx="4"/>
          </p:nvPr>
        </p:nvSpPr>
        <p:spPr>
          <a:xfrm>
            <a:off x="8610600" y="6356350"/>
            <a:ext cx="2743200" cy="365125"/>
          </a:xfrm>
          <a:prstGeom prst="rect">
            <a:avLst/>
          </a:prstGeom>
        </p:spPr>
        <p:txBody>
          <a:bodyPr vert="horz" lIns="0" tIns="0" rIns="0" bIns="0" rtlCol="0" anchor="ctr">
            <a:noAutofit/>
          </a:bodyPr>
          <a:lstStyle>
            <a:lvl1pPr algn="r">
              <a:defRPr sz="1200">
                <a:solidFill>
                  <a:schemeClr val="bg1"/>
                </a:solidFill>
              </a:defRPr>
            </a:lvl1pPr>
          </a:lstStyle>
          <a:p>
            <a:fld id="{0C24535A-7615-4EF6-8262-FCC69CE50018}" type="slidenum">
              <a:rPr lang="en-US" smtClean="0"/>
              <a:pPr/>
              <a:t>‹#›</a:t>
            </a:fld>
            <a:endParaRPr lang="en-US"/>
          </a:p>
        </p:txBody>
      </p:sp>
    </p:spTree>
    <p:extLst>
      <p:ext uri="{BB962C8B-B14F-4D97-AF65-F5344CB8AC3E}">
        <p14:creationId xmlns:p14="http://schemas.microsoft.com/office/powerpoint/2010/main" val="825118326"/>
      </p:ext>
    </p:extLst>
  </p:cSld>
  <p:clrMap bg1="lt1" tx1="dk1" bg2="lt2" tx2="dk2" accent1="accent1" accent2="accent2" accent3="accent3" accent4="accent4" accent5="accent5" accent6="accent6" hlink="hlink" folHlink="folHlink"/>
  <p:sldLayoutIdLst>
    <p:sldLayoutId id="2147483678" r:id="rId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8.xml"/><Relationship Id="rId5" Type="http://schemas.openxmlformats.org/officeDocument/2006/relationships/image" Target="../media/image2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1.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p:nvPr/>
        </p:nvSpPr>
        <p:spPr>
          <a:xfrm>
            <a:off x="716439" y="5708964"/>
            <a:ext cx="10759123" cy="0"/>
          </a:xfrm>
          <a:prstGeom prst="line">
            <a:avLst/>
          </a:prstGeom>
          <a:ln w="38100" cap="flat">
            <a:solidFill>
              <a:srgbClr val="4B5C24"/>
            </a:solidFill>
            <a:prstDash val="solid"/>
            <a:headEnd type="none" w="sm" len="sm"/>
            <a:tailEnd type="none" w="sm" len="sm"/>
          </a:ln>
        </p:spPr>
        <p:txBody>
          <a:bodyPr/>
          <a:lstStyle/>
          <a:p>
            <a:endParaRPr lang="lv-LV" dirty="0"/>
          </a:p>
        </p:txBody>
      </p:sp>
      <p:sp>
        <p:nvSpPr>
          <p:cNvPr id="27" name="Title 1">
            <a:extLst>
              <a:ext uri="{FF2B5EF4-FFF2-40B4-BE49-F238E27FC236}">
                <a16:creationId xmlns:a16="http://schemas.microsoft.com/office/drawing/2014/main" id="{E8A035B1-5630-0354-D88C-BA21AA1DD039}"/>
              </a:ext>
            </a:extLst>
          </p:cNvPr>
          <p:cNvSpPr txBox="1">
            <a:spLocks/>
          </p:cNvSpPr>
          <p:nvPr/>
        </p:nvSpPr>
        <p:spPr>
          <a:xfrm>
            <a:off x="716439" y="2546442"/>
            <a:ext cx="9646557" cy="2636838"/>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dirty="0"/>
              <a:t>No purviem līdz parkiem: ceļojums novada dabā</a:t>
            </a:r>
            <a:endParaRPr lang="en-US" sz="13800" dirty="0"/>
          </a:p>
        </p:txBody>
      </p:sp>
      <p:pic>
        <p:nvPicPr>
          <p:cNvPr id="29" name="Attēls 28">
            <a:extLst>
              <a:ext uri="{FF2B5EF4-FFF2-40B4-BE49-F238E27FC236}">
                <a16:creationId xmlns:a16="http://schemas.microsoft.com/office/drawing/2014/main" id="{3012D6A2-9C52-70BD-332F-C63F456B8D3A}"/>
              </a:ext>
            </a:extLst>
          </p:cNvPr>
          <p:cNvPicPr>
            <a:picLocks noChangeAspect="1"/>
          </p:cNvPicPr>
          <p:nvPr/>
        </p:nvPicPr>
        <p:blipFill>
          <a:blip r:embed="rId2"/>
          <a:stretch>
            <a:fillRect/>
          </a:stretch>
        </p:blipFill>
        <p:spPr>
          <a:xfrm>
            <a:off x="10143839" y="5972051"/>
            <a:ext cx="2048161" cy="885949"/>
          </a:xfrm>
          <a:prstGeom prst="rect">
            <a:avLst/>
          </a:prstGeom>
        </p:spPr>
      </p:pic>
      <p:sp>
        <p:nvSpPr>
          <p:cNvPr id="30" name="Title 1">
            <a:extLst>
              <a:ext uri="{FF2B5EF4-FFF2-40B4-BE49-F238E27FC236}">
                <a16:creationId xmlns:a16="http://schemas.microsoft.com/office/drawing/2014/main" id="{586F00F2-74B6-D7ED-0052-A0090CD77640}"/>
              </a:ext>
            </a:extLst>
          </p:cNvPr>
          <p:cNvSpPr txBox="1">
            <a:spLocks/>
          </p:cNvSpPr>
          <p:nvPr/>
        </p:nvSpPr>
        <p:spPr>
          <a:xfrm>
            <a:off x="716439" y="1685567"/>
            <a:ext cx="9646557" cy="882556"/>
          </a:xfrm>
          <a:prstGeom prst="rect">
            <a:avLst/>
          </a:prstGeom>
        </p:spPr>
        <p:txBody>
          <a:bodyPr/>
          <a:lstStyle>
            <a:lvl1pPr algn="l" defTabSz="914400" rtl="0" eaLnBrk="1" latinLnBrk="0" hangingPunct="1">
              <a:lnSpc>
                <a:spcPct val="90000"/>
              </a:lnSpc>
              <a:spcBef>
                <a:spcPct val="0"/>
              </a:spcBef>
              <a:buNone/>
              <a:defRPr sz="4400" kern="1200">
                <a:solidFill>
                  <a:schemeClr val="tx2"/>
                </a:solidFill>
                <a:latin typeface="+mj-lt"/>
                <a:ea typeface="+mj-ea"/>
                <a:cs typeface="+mj-cs"/>
              </a:defRPr>
            </a:lvl1pPr>
          </a:lstStyle>
          <a:p>
            <a:r>
              <a:rPr lang="lv-LV" sz="5400" dirty="0"/>
              <a:t>Novadpētniecības izstāde</a:t>
            </a:r>
            <a:endParaRPr lang="en-US" sz="5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41BE9-3C46-4BD3-A06E-173AC0860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83E804-56F9-054C-28CA-56F147B90471}"/>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F384CC7E-878F-B087-613B-3A81BDF5E755}"/>
              </a:ext>
            </a:extLst>
          </p:cNvPr>
          <p:cNvSpPr>
            <a:spLocks noGrp="1"/>
          </p:cNvSpPr>
          <p:nvPr>
            <p:ph type="subTitle" idx="1"/>
          </p:nvPr>
        </p:nvSpPr>
        <p:spPr>
          <a:xfrm>
            <a:off x="5938438" y="1716414"/>
            <a:ext cx="5805327" cy="4158246"/>
          </a:xfrm>
        </p:spPr>
        <p:txBody>
          <a:bodyPr anchor="t"/>
          <a:lstStyle/>
          <a:p>
            <a:pPr algn="just">
              <a:lnSpc>
                <a:spcPct val="100000"/>
              </a:lnSpc>
              <a:spcBef>
                <a:spcPts val="0"/>
              </a:spcBef>
            </a:pPr>
            <a:r>
              <a:rPr lang="lv-LV" sz="2000" dirty="0">
                <a:solidFill>
                  <a:srgbClr val="4B5C24"/>
                </a:solidFill>
              </a:rPr>
              <a:t>Jaunmārupē pie ūdenskrātuves “Pavasari” 2000.gadā izveidota vietējas nozīmes aizsargājama teritorija – Jaunmārupes dabas parks. Starp parku un blakus esošo ūdenskrātuvi ved izgaismota promenāde ar soliņiem, pie ūdenskrātuves labiekārtota pludmale. Parkā dabiski izveidojies taku tīkls, bet parka centrā ir laukums, kur senākos laikos notikušas zaļumballes. Parkā saglabājusies arī aleja, kas reiz vedusi uz netālu esošo </a:t>
            </a:r>
            <a:r>
              <a:rPr lang="lv-LV" sz="2000" dirty="0" err="1">
                <a:solidFill>
                  <a:srgbClr val="4B5C24"/>
                </a:solidFill>
              </a:rPr>
              <a:t>Švarcenieku</a:t>
            </a:r>
            <a:r>
              <a:rPr lang="lv-LV" sz="2000" dirty="0">
                <a:solidFill>
                  <a:srgbClr val="4B5C24"/>
                </a:solidFill>
              </a:rPr>
              <a:t> muižu.</a:t>
            </a:r>
            <a:endParaRPr lang="lv-LV" sz="2000" noProof="0" dirty="0">
              <a:solidFill>
                <a:srgbClr val="4B5C24"/>
              </a:solidFill>
            </a:endParaRPr>
          </a:p>
        </p:txBody>
      </p:sp>
      <p:sp>
        <p:nvSpPr>
          <p:cNvPr id="14" name="TextBox 6">
            <a:extLst>
              <a:ext uri="{FF2B5EF4-FFF2-40B4-BE49-F238E27FC236}">
                <a16:creationId xmlns:a16="http://schemas.microsoft.com/office/drawing/2014/main" id="{1590D628-7FC8-F72B-CBA1-11A3BD1FCCD0}"/>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46A4EC36-0819-75C3-E3AD-85240DFD8085}"/>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9CF96CB1-1215-E4EA-55B3-6699B94B7263}"/>
              </a:ext>
            </a:extLst>
          </p:cNvPr>
          <p:cNvSpPr txBox="1"/>
          <p:nvPr/>
        </p:nvSpPr>
        <p:spPr>
          <a:xfrm>
            <a:off x="8472450" y="5056375"/>
            <a:ext cx="3342776" cy="253916"/>
          </a:xfrm>
          <a:prstGeom prst="rect">
            <a:avLst/>
          </a:prstGeom>
          <a:noFill/>
        </p:spPr>
        <p:txBody>
          <a:bodyPr wrap="square" rtlCol="0">
            <a:spAutoFit/>
          </a:bodyPr>
          <a:lstStyle/>
          <a:p>
            <a:pPr algn="r"/>
            <a:r>
              <a:rPr lang="lv-LV" sz="1050" dirty="0">
                <a:solidFill>
                  <a:srgbClr val="4B5C24"/>
                </a:solidFill>
              </a:rPr>
              <a:t>Informācija no: must.marupe.lv</a:t>
            </a:r>
          </a:p>
        </p:txBody>
      </p:sp>
      <p:sp>
        <p:nvSpPr>
          <p:cNvPr id="11" name="TextBox 10">
            <a:extLst>
              <a:ext uri="{FF2B5EF4-FFF2-40B4-BE49-F238E27FC236}">
                <a16:creationId xmlns:a16="http://schemas.microsoft.com/office/drawing/2014/main" id="{9EFC4330-C0C1-A3BE-8A9D-EC8F2DA1B175}"/>
              </a:ext>
            </a:extLst>
          </p:cNvPr>
          <p:cNvSpPr txBox="1"/>
          <p:nvPr/>
        </p:nvSpPr>
        <p:spPr>
          <a:xfrm>
            <a:off x="975562" y="6415025"/>
            <a:ext cx="3228003" cy="415498"/>
          </a:xfrm>
          <a:prstGeom prst="rect">
            <a:avLst/>
          </a:prstGeom>
          <a:noFill/>
        </p:spPr>
        <p:txBody>
          <a:bodyPr wrap="square" rtlCol="0">
            <a:spAutoFit/>
          </a:bodyPr>
          <a:lstStyle/>
          <a:p>
            <a:r>
              <a:rPr lang="lv-LV" sz="1050" dirty="0">
                <a:solidFill>
                  <a:srgbClr val="B9D2FF"/>
                </a:solidFill>
              </a:rPr>
              <a:t>Foto: Ieva Vītola</a:t>
            </a:r>
          </a:p>
          <a:p>
            <a:endParaRPr lang="lv-LV" sz="1050" dirty="0">
              <a:solidFill>
                <a:srgbClr val="B9D2FF"/>
              </a:solidFill>
            </a:endParaRPr>
          </a:p>
        </p:txBody>
      </p:sp>
      <p:sp>
        <p:nvSpPr>
          <p:cNvPr id="5" name="TextBox 4">
            <a:extLst>
              <a:ext uri="{FF2B5EF4-FFF2-40B4-BE49-F238E27FC236}">
                <a16:creationId xmlns:a16="http://schemas.microsoft.com/office/drawing/2014/main" id="{633C2EA2-6D83-0DB8-417B-1A38007F8FBA}"/>
              </a:ext>
            </a:extLst>
          </p:cNvPr>
          <p:cNvSpPr txBox="1"/>
          <p:nvPr/>
        </p:nvSpPr>
        <p:spPr>
          <a:xfrm>
            <a:off x="5839560" y="983340"/>
            <a:ext cx="6229881" cy="584775"/>
          </a:xfrm>
          <a:prstGeom prst="rect">
            <a:avLst/>
          </a:prstGeom>
          <a:noFill/>
        </p:spPr>
        <p:txBody>
          <a:bodyPr wrap="square" rtlCol="0">
            <a:spAutoFit/>
          </a:bodyPr>
          <a:lstStyle/>
          <a:p>
            <a:r>
              <a:rPr lang="lv-LV" sz="3200" b="1" dirty="0">
                <a:solidFill>
                  <a:srgbClr val="4B5C24"/>
                </a:solidFill>
                <a:latin typeface="+mj-lt"/>
              </a:rPr>
              <a:t>Jaunmārupes dabas parks</a:t>
            </a:r>
          </a:p>
        </p:txBody>
      </p:sp>
      <p:sp>
        <p:nvSpPr>
          <p:cNvPr id="6" name="AutoShape 7">
            <a:extLst>
              <a:ext uri="{FF2B5EF4-FFF2-40B4-BE49-F238E27FC236}">
                <a16:creationId xmlns:a16="http://schemas.microsoft.com/office/drawing/2014/main" id="{03DC929F-C3D6-0577-C35B-D5CD8B319639}"/>
              </a:ext>
            </a:extLst>
          </p:cNvPr>
          <p:cNvSpPr/>
          <p:nvPr/>
        </p:nvSpPr>
        <p:spPr>
          <a:xfrm flipV="1">
            <a:off x="5938438" y="1547709"/>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9" name="Attēls 8">
            <a:extLst>
              <a:ext uri="{FF2B5EF4-FFF2-40B4-BE49-F238E27FC236}">
                <a16:creationId xmlns:a16="http://schemas.microsoft.com/office/drawing/2014/main" id="{5FF8FC26-B472-D190-3260-85EDB79F256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5562" y="517706"/>
            <a:ext cx="4443597" cy="5924796"/>
          </a:xfrm>
          <a:prstGeom prst="rect">
            <a:avLst/>
          </a:prstGeom>
        </p:spPr>
      </p:pic>
    </p:spTree>
    <p:extLst>
      <p:ext uri="{BB962C8B-B14F-4D97-AF65-F5344CB8AC3E}">
        <p14:creationId xmlns:p14="http://schemas.microsoft.com/office/powerpoint/2010/main" val="1816734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64684-63E1-ABE3-7ADC-0C30937C737D}"/>
            </a:ext>
          </a:extLst>
        </p:cNvPr>
        <p:cNvGrpSpPr/>
        <p:nvPr/>
      </p:nvGrpSpPr>
      <p:grpSpPr>
        <a:xfrm>
          <a:off x="0" y="0"/>
          <a:ext cx="0" cy="0"/>
          <a:chOff x="0" y="0"/>
          <a:chExt cx="0" cy="0"/>
        </a:xfrm>
      </p:grpSpPr>
      <p:pic>
        <p:nvPicPr>
          <p:cNvPr id="16" name="Attēls 15">
            <a:extLst>
              <a:ext uri="{FF2B5EF4-FFF2-40B4-BE49-F238E27FC236}">
                <a16:creationId xmlns:a16="http://schemas.microsoft.com/office/drawing/2014/main" id="{507381D9-F3B3-ED7F-E374-D2B4EBDA73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3626" y="253638"/>
            <a:ext cx="4288809" cy="5718412"/>
          </a:xfrm>
          <a:prstGeom prst="rect">
            <a:avLst/>
          </a:prstGeom>
        </p:spPr>
      </p:pic>
      <p:sp>
        <p:nvSpPr>
          <p:cNvPr id="2" name="Title 1">
            <a:extLst>
              <a:ext uri="{FF2B5EF4-FFF2-40B4-BE49-F238E27FC236}">
                <a16:creationId xmlns:a16="http://schemas.microsoft.com/office/drawing/2014/main" id="{88E1D7F3-92B9-58B7-3BE7-6E274CD224DD}"/>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EC330168-A2EA-7C82-98C8-D932948ACD52}"/>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FD91C0F1-F42A-A338-D83F-7C8EF3868079}"/>
              </a:ext>
            </a:extLst>
          </p:cNvPr>
          <p:cNvPicPr>
            <a:picLocks noChangeAspect="1"/>
          </p:cNvPicPr>
          <p:nvPr/>
        </p:nvPicPr>
        <p:blipFill>
          <a:blip r:embed="rId4"/>
          <a:stretch>
            <a:fillRect/>
          </a:stretch>
        </p:blipFill>
        <p:spPr>
          <a:xfrm>
            <a:off x="10143838" y="5972051"/>
            <a:ext cx="2048161" cy="885949"/>
          </a:xfrm>
          <a:prstGeom prst="rect">
            <a:avLst/>
          </a:prstGeom>
        </p:spPr>
      </p:pic>
      <p:sp>
        <p:nvSpPr>
          <p:cNvPr id="10" name="TextBox 9">
            <a:extLst>
              <a:ext uri="{FF2B5EF4-FFF2-40B4-BE49-F238E27FC236}">
                <a16:creationId xmlns:a16="http://schemas.microsoft.com/office/drawing/2014/main" id="{9120BB77-4F59-F1BB-3812-05737E2AE281}"/>
              </a:ext>
            </a:extLst>
          </p:cNvPr>
          <p:cNvSpPr txBox="1"/>
          <p:nvPr/>
        </p:nvSpPr>
        <p:spPr>
          <a:xfrm>
            <a:off x="1283956" y="5972051"/>
            <a:ext cx="2280207" cy="577081"/>
          </a:xfrm>
          <a:prstGeom prst="rect">
            <a:avLst/>
          </a:prstGeom>
          <a:noFill/>
        </p:spPr>
        <p:txBody>
          <a:bodyPr wrap="square" rtlCol="0">
            <a:spAutoFit/>
          </a:bodyPr>
          <a:lstStyle/>
          <a:p>
            <a:r>
              <a:rPr lang="lv-LV" sz="1050" dirty="0">
                <a:solidFill>
                  <a:srgbClr val="B9D2FF"/>
                </a:solidFill>
              </a:rPr>
              <a:t>“Pavasaru” ūdenskrātuve pie Jaunmārupes dabas parka</a:t>
            </a:r>
          </a:p>
          <a:p>
            <a:pPr algn="just"/>
            <a:r>
              <a:rPr lang="lv-LV" sz="1050" dirty="0">
                <a:solidFill>
                  <a:srgbClr val="B9D2FF"/>
                </a:solidFill>
              </a:rPr>
              <a:t>Foto: Ieva Vītola</a:t>
            </a:r>
          </a:p>
        </p:txBody>
      </p:sp>
      <p:pic>
        <p:nvPicPr>
          <p:cNvPr id="12" name="Attēls 11">
            <a:extLst>
              <a:ext uri="{FF2B5EF4-FFF2-40B4-BE49-F238E27FC236}">
                <a16:creationId xmlns:a16="http://schemas.microsoft.com/office/drawing/2014/main" id="{E6EB88B2-C3A6-2363-4EE1-C2022FCB20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34174" y="253639"/>
            <a:ext cx="4288809" cy="5718411"/>
          </a:xfrm>
          <a:prstGeom prst="rect">
            <a:avLst/>
          </a:prstGeom>
        </p:spPr>
      </p:pic>
      <p:sp>
        <p:nvSpPr>
          <p:cNvPr id="17" name="TextBox 16">
            <a:extLst>
              <a:ext uri="{FF2B5EF4-FFF2-40B4-BE49-F238E27FC236}">
                <a16:creationId xmlns:a16="http://schemas.microsoft.com/office/drawing/2014/main" id="{FCB8DD6D-65C4-2B0B-98CE-37239B62F444}"/>
              </a:ext>
            </a:extLst>
          </p:cNvPr>
          <p:cNvSpPr txBox="1"/>
          <p:nvPr/>
        </p:nvSpPr>
        <p:spPr>
          <a:xfrm>
            <a:off x="6430873" y="5999527"/>
            <a:ext cx="2039736" cy="415498"/>
          </a:xfrm>
          <a:prstGeom prst="rect">
            <a:avLst/>
          </a:prstGeom>
          <a:noFill/>
        </p:spPr>
        <p:txBody>
          <a:bodyPr wrap="square" rtlCol="0">
            <a:spAutoFit/>
          </a:bodyPr>
          <a:lstStyle/>
          <a:p>
            <a:pPr algn="just"/>
            <a:r>
              <a:rPr lang="lv-LV" sz="1050" dirty="0" err="1">
                <a:solidFill>
                  <a:srgbClr val="4B5C24"/>
                </a:solidFill>
              </a:rPr>
              <a:t>Švarcenieku</a:t>
            </a:r>
            <a:r>
              <a:rPr lang="lv-LV" sz="1050" dirty="0">
                <a:solidFill>
                  <a:srgbClr val="4B5C24"/>
                </a:solidFill>
              </a:rPr>
              <a:t> parks</a:t>
            </a:r>
          </a:p>
          <a:p>
            <a:pPr algn="just"/>
            <a:r>
              <a:rPr lang="lv-LV" sz="1050" dirty="0">
                <a:solidFill>
                  <a:srgbClr val="4B5C24"/>
                </a:solidFill>
              </a:rPr>
              <a:t>Foto: Ieva Vītola</a:t>
            </a:r>
          </a:p>
        </p:txBody>
      </p:sp>
    </p:spTree>
    <p:extLst>
      <p:ext uri="{BB962C8B-B14F-4D97-AF65-F5344CB8AC3E}">
        <p14:creationId xmlns:p14="http://schemas.microsoft.com/office/powerpoint/2010/main" val="38796190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F0DB7-CFB7-6F27-C279-0F0B1053E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9CE92D-4E55-28B6-B4EB-7DEFAB6C92D6}"/>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90D2048B-204C-9675-6717-DC4244F01630}"/>
              </a:ext>
            </a:extLst>
          </p:cNvPr>
          <p:cNvSpPr>
            <a:spLocks noGrp="1"/>
          </p:cNvSpPr>
          <p:nvPr>
            <p:ph type="subTitle" idx="1"/>
          </p:nvPr>
        </p:nvSpPr>
        <p:spPr>
          <a:xfrm>
            <a:off x="5938438" y="1716414"/>
            <a:ext cx="5805327" cy="4158246"/>
          </a:xfrm>
        </p:spPr>
        <p:txBody>
          <a:bodyPr anchor="t"/>
          <a:lstStyle/>
          <a:p>
            <a:pPr algn="just">
              <a:lnSpc>
                <a:spcPct val="100000"/>
              </a:lnSpc>
              <a:spcBef>
                <a:spcPts val="0"/>
              </a:spcBef>
            </a:pPr>
            <a:r>
              <a:rPr lang="lv-LV" sz="2000" dirty="0">
                <a:solidFill>
                  <a:srgbClr val="4B5C24"/>
                </a:solidFill>
              </a:rPr>
              <a:t>Latvijas Universitātes Rododendru selekcijas un izmēģinājumu audzētava "Babīte" ar Universitātes Padomes lēmumu nodibināta 1980. gada 1. jūlijā. Audzētava izveidota priežu mežā Babītes pagastā, 11,8 ha platībā. Pašreiz tā ir vienīgā specializētā rododendru audzētava Baltijas valstīs. Audzētavas dibinātājs ir profesors Rihards </a:t>
            </a:r>
            <a:r>
              <a:rPr lang="lv-LV" sz="2000" dirty="0" err="1">
                <a:solidFill>
                  <a:srgbClr val="4B5C24"/>
                </a:solidFill>
              </a:rPr>
              <a:t>Kondratovičs</a:t>
            </a:r>
            <a:r>
              <a:rPr lang="lv-LV" sz="2000" dirty="0">
                <a:solidFill>
                  <a:srgbClr val="4B5C24"/>
                </a:solidFill>
              </a:rPr>
              <a:t> (1932–2017), kurš ar rododendru pētījumiem nodarbojies 60 gadus.</a:t>
            </a:r>
          </a:p>
        </p:txBody>
      </p:sp>
      <p:sp>
        <p:nvSpPr>
          <p:cNvPr id="14" name="TextBox 6">
            <a:extLst>
              <a:ext uri="{FF2B5EF4-FFF2-40B4-BE49-F238E27FC236}">
                <a16:creationId xmlns:a16="http://schemas.microsoft.com/office/drawing/2014/main" id="{03B46846-2254-B904-1C6A-814B9D4364E5}"/>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573E3DB8-8F4F-3591-2906-145A7C47FC92}"/>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DD7FE751-80D2-FFD9-4598-31D9F32B63F3}"/>
              </a:ext>
            </a:extLst>
          </p:cNvPr>
          <p:cNvSpPr txBox="1"/>
          <p:nvPr/>
        </p:nvSpPr>
        <p:spPr>
          <a:xfrm>
            <a:off x="8472450" y="4543759"/>
            <a:ext cx="3342776" cy="253916"/>
          </a:xfrm>
          <a:prstGeom prst="rect">
            <a:avLst/>
          </a:prstGeom>
          <a:noFill/>
        </p:spPr>
        <p:txBody>
          <a:bodyPr wrap="square" rtlCol="0">
            <a:spAutoFit/>
          </a:bodyPr>
          <a:lstStyle/>
          <a:p>
            <a:pPr algn="r"/>
            <a:r>
              <a:rPr lang="lv-LV" sz="1050" dirty="0">
                <a:solidFill>
                  <a:srgbClr val="4B5C24"/>
                </a:solidFill>
              </a:rPr>
              <a:t>Informācija no: rododendri.lu.lv</a:t>
            </a:r>
          </a:p>
        </p:txBody>
      </p:sp>
      <p:sp>
        <p:nvSpPr>
          <p:cNvPr id="11" name="TextBox 10">
            <a:extLst>
              <a:ext uri="{FF2B5EF4-FFF2-40B4-BE49-F238E27FC236}">
                <a16:creationId xmlns:a16="http://schemas.microsoft.com/office/drawing/2014/main" id="{0F7E8286-3976-91CF-352C-D171A8A917B8}"/>
              </a:ext>
            </a:extLst>
          </p:cNvPr>
          <p:cNvSpPr txBox="1"/>
          <p:nvPr/>
        </p:nvSpPr>
        <p:spPr>
          <a:xfrm>
            <a:off x="400364" y="4670717"/>
            <a:ext cx="3228003" cy="253916"/>
          </a:xfrm>
          <a:prstGeom prst="rect">
            <a:avLst/>
          </a:prstGeom>
          <a:noFill/>
        </p:spPr>
        <p:txBody>
          <a:bodyPr wrap="square" rtlCol="0">
            <a:spAutoFit/>
          </a:bodyPr>
          <a:lstStyle/>
          <a:p>
            <a:r>
              <a:rPr lang="lv-LV" sz="1050" dirty="0">
                <a:solidFill>
                  <a:srgbClr val="B9D2FF"/>
                </a:solidFill>
              </a:rPr>
              <a:t>Foto: Natālija </a:t>
            </a:r>
            <a:r>
              <a:rPr lang="lv-LV" sz="1050" dirty="0" err="1">
                <a:solidFill>
                  <a:srgbClr val="B9D2FF"/>
                </a:solidFill>
              </a:rPr>
              <a:t>Hlapkovska</a:t>
            </a:r>
            <a:endParaRPr lang="lv-LV" sz="1050" dirty="0">
              <a:solidFill>
                <a:srgbClr val="B9D2FF"/>
              </a:solidFill>
            </a:endParaRPr>
          </a:p>
        </p:txBody>
      </p:sp>
      <p:sp>
        <p:nvSpPr>
          <p:cNvPr id="5" name="TextBox 4">
            <a:extLst>
              <a:ext uri="{FF2B5EF4-FFF2-40B4-BE49-F238E27FC236}">
                <a16:creationId xmlns:a16="http://schemas.microsoft.com/office/drawing/2014/main" id="{0208EBE5-DD91-95DD-8BC4-D12D8A4DA0C8}"/>
              </a:ext>
            </a:extLst>
          </p:cNvPr>
          <p:cNvSpPr txBox="1"/>
          <p:nvPr/>
        </p:nvSpPr>
        <p:spPr>
          <a:xfrm>
            <a:off x="3913957" y="408697"/>
            <a:ext cx="7636205" cy="1077218"/>
          </a:xfrm>
          <a:prstGeom prst="rect">
            <a:avLst/>
          </a:prstGeom>
          <a:noFill/>
        </p:spPr>
        <p:txBody>
          <a:bodyPr wrap="square" rtlCol="0">
            <a:spAutoFit/>
          </a:bodyPr>
          <a:lstStyle/>
          <a:p>
            <a:r>
              <a:rPr lang="lv-LV" sz="3200" b="1" dirty="0">
                <a:solidFill>
                  <a:srgbClr val="4B5C24"/>
                </a:solidFill>
                <a:latin typeface="+mj-lt"/>
              </a:rPr>
              <a:t>LU Rododendru selekcijas un izmēģinājumu audzētava "Babīte"</a:t>
            </a:r>
          </a:p>
        </p:txBody>
      </p:sp>
      <p:sp>
        <p:nvSpPr>
          <p:cNvPr id="6" name="AutoShape 7">
            <a:extLst>
              <a:ext uri="{FF2B5EF4-FFF2-40B4-BE49-F238E27FC236}">
                <a16:creationId xmlns:a16="http://schemas.microsoft.com/office/drawing/2014/main" id="{09A654AB-04FD-2BAE-AE7B-61587D10651E}"/>
              </a:ext>
            </a:extLst>
          </p:cNvPr>
          <p:cNvSpPr/>
          <p:nvPr/>
        </p:nvSpPr>
        <p:spPr>
          <a:xfrm flipV="1">
            <a:off x="5938438" y="1547709"/>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1028" name="Picture 4" descr="Foto: Sāk ziedēt Babītes rododendri">
            <a:extLst>
              <a:ext uri="{FF2B5EF4-FFF2-40B4-BE49-F238E27FC236}">
                <a16:creationId xmlns:a16="http://schemas.microsoft.com/office/drawing/2014/main" id="{AFE6432E-460A-150A-C541-D01DE273B81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138" y="1716414"/>
            <a:ext cx="5260697" cy="2959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8759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16885-C60E-375D-CD87-17416FCF8F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14233-5C8D-ADEB-609D-5030FCFDB423}"/>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087EF1ED-9614-A225-AC41-6556488F1F7F}"/>
              </a:ext>
            </a:extLst>
          </p:cNvPr>
          <p:cNvSpPr>
            <a:spLocks noGrp="1"/>
          </p:cNvSpPr>
          <p:nvPr>
            <p:ph type="subTitle" idx="1"/>
          </p:nvPr>
        </p:nvSpPr>
        <p:spPr>
          <a:xfrm>
            <a:off x="5938438" y="1716414"/>
            <a:ext cx="5805327" cy="4158246"/>
          </a:xfrm>
        </p:spPr>
        <p:txBody>
          <a:bodyPr anchor="t"/>
          <a:lstStyle/>
          <a:p>
            <a:pPr algn="just">
              <a:lnSpc>
                <a:spcPct val="100000"/>
              </a:lnSpc>
              <a:spcBef>
                <a:spcPts val="0"/>
              </a:spcBef>
            </a:pPr>
            <a:r>
              <a:rPr lang="lv-LV" sz="2000" dirty="0">
                <a:solidFill>
                  <a:srgbClr val="4B5C24"/>
                </a:solidFill>
              </a:rPr>
              <a:t>Audzētavas pastāvēšanas laikā ir izveidota ievērojama brīvdabas rododendru kolekcija no 119 savvaļas sugām ar varietātēm un 410 šķirnēm, veikti 690 krustojumi dažādās kombinācijās un no iegūtajām sēklām izaudzēti daudzi tūkstoši hibrīdo </a:t>
            </a:r>
            <a:r>
              <a:rPr lang="lv-LV" sz="2000" dirty="0" err="1">
                <a:solidFill>
                  <a:srgbClr val="4B5C24"/>
                </a:solidFill>
              </a:rPr>
              <a:t>sējeņu</a:t>
            </a:r>
            <a:r>
              <a:rPr lang="lv-LV" sz="2000" dirty="0">
                <a:solidFill>
                  <a:srgbClr val="4B5C24"/>
                </a:solidFill>
              </a:rPr>
              <a:t>, no kuriem izdalīti vairāk kā tūkstotis perspektīvo hibrīdu. Izveidota 161 jauna šķirne. Šķirnes reģistrētas un iekļautas Lielbritānijas Karaliskās dārzkopības biedrības Starptautiskajā rododendru šķirņu reģistrā. Uzsākta jauna </a:t>
            </a:r>
            <a:r>
              <a:rPr lang="lv-LV" sz="2000" dirty="0" err="1">
                <a:solidFill>
                  <a:srgbClr val="4B5C24"/>
                </a:solidFill>
              </a:rPr>
              <a:t>vireju</a:t>
            </a:r>
            <a:r>
              <a:rPr lang="lv-LV" sz="2000" dirty="0">
                <a:solidFill>
                  <a:srgbClr val="4B5C24"/>
                </a:solidFill>
              </a:rPr>
              <a:t> grupas rododendru kolekcijas veidošana, kas sastāv no 33 dažādām sugām un šķirnēm.</a:t>
            </a:r>
            <a:endParaRPr lang="lv-LV" sz="2000" noProof="0" dirty="0">
              <a:solidFill>
                <a:srgbClr val="4B5C24"/>
              </a:solidFill>
            </a:endParaRPr>
          </a:p>
        </p:txBody>
      </p:sp>
      <p:sp>
        <p:nvSpPr>
          <p:cNvPr id="14" name="TextBox 6">
            <a:extLst>
              <a:ext uri="{FF2B5EF4-FFF2-40B4-BE49-F238E27FC236}">
                <a16:creationId xmlns:a16="http://schemas.microsoft.com/office/drawing/2014/main" id="{C793A8A4-C127-D2E6-1644-AC61BF956366}"/>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59E95C10-21EA-163D-4029-F3C317F37BE9}"/>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19712E65-DA2D-31A6-9F7A-2481A1CFB2CD}"/>
              </a:ext>
            </a:extLst>
          </p:cNvPr>
          <p:cNvSpPr txBox="1"/>
          <p:nvPr/>
        </p:nvSpPr>
        <p:spPr>
          <a:xfrm>
            <a:off x="8472450" y="5669440"/>
            <a:ext cx="3342776" cy="253916"/>
          </a:xfrm>
          <a:prstGeom prst="rect">
            <a:avLst/>
          </a:prstGeom>
          <a:noFill/>
        </p:spPr>
        <p:txBody>
          <a:bodyPr wrap="square" rtlCol="0">
            <a:spAutoFit/>
          </a:bodyPr>
          <a:lstStyle/>
          <a:p>
            <a:pPr algn="r"/>
            <a:r>
              <a:rPr lang="lv-LV" sz="1050" dirty="0">
                <a:solidFill>
                  <a:srgbClr val="4B5C24"/>
                </a:solidFill>
              </a:rPr>
              <a:t>Informācija no: rododendri.lu.lv</a:t>
            </a:r>
          </a:p>
        </p:txBody>
      </p:sp>
      <p:sp>
        <p:nvSpPr>
          <p:cNvPr id="11" name="TextBox 10">
            <a:extLst>
              <a:ext uri="{FF2B5EF4-FFF2-40B4-BE49-F238E27FC236}">
                <a16:creationId xmlns:a16="http://schemas.microsoft.com/office/drawing/2014/main" id="{1AC9724D-8AC8-B7D1-2F50-8F95822A8E08}"/>
              </a:ext>
            </a:extLst>
          </p:cNvPr>
          <p:cNvSpPr txBox="1"/>
          <p:nvPr/>
        </p:nvSpPr>
        <p:spPr>
          <a:xfrm>
            <a:off x="229915" y="5683510"/>
            <a:ext cx="3228003" cy="577081"/>
          </a:xfrm>
          <a:prstGeom prst="rect">
            <a:avLst/>
          </a:prstGeom>
          <a:noFill/>
        </p:spPr>
        <p:txBody>
          <a:bodyPr wrap="square" rtlCol="0">
            <a:spAutoFit/>
          </a:bodyPr>
          <a:lstStyle/>
          <a:p>
            <a:r>
              <a:rPr lang="lv-LV" sz="1050" dirty="0">
                <a:solidFill>
                  <a:srgbClr val="B9D2FF"/>
                </a:solidFill>
              </a:rPr>
              <a:t>Foto: LU Rododendru selekcijas un izmēģinājumu audzētavā "Babīte"</a:t>
            </a:r>
          </a:p>
          <a:p>
            <a:endParaRPr lang="lv-LV" sz="1050" dirty="0">
              <a:solidFill>
                <a:srgbClr val="B9D2FF"/>
              </a:solidFill>
            </a:endParaRPr>
          </a:p>
        </p:txBody>
      </p:sp>
      <p:sp>
        <p:nvSpPr>
          <p:cNvPr id="5" name="TextBox 4">
            <a:extLst>
              <a:ext uri="{FF2B5EF4-FFF2-40B4-BE49-F238E27FC236}">
                <a16:creationId xmlns:a16="http://schemas.microsoft.com/office/drawing/2014/main" id="{61AB1F71-869D-87D7-D5B3-0E1449CD52D2}"/>
              </a:ext>
            </a:extLst>
          </p:cNvPr>
          <p:cNvSpPr txBox="1"/>
          <p:nvPr/>
        </p:nvSpPr>
        <p:spPr>
          <a:xfrm>
            <a:off x="3913957" y="408697"/>
            <a:ext cx="7636205" cy="1077218"/>
          </a:xfrm>
          <a:prstGeom prst="rect">
            <a:avLst/>
          </a:prstGeom>
          <a:noFill/>
        </p:spPr>
        <p:txBody>
          <a:bodyPr wrap="square" rtlCol="0">
            <a:spAutoFit/>
          </a:bodyPr>
          <a:lstStyle/>
          <a:p>
            <a:r>
              <a:rPr lang="lv-LV" sz="3200" b="1" dirty="0">
                <a:solidFill>
                  <a:srgbClr val="4B5C24"/>
                </a:solidFill>
                <a:latin typeface="+mj-lt"/>
              </a:rPr>
              <a:t>LU Rododendru selekcijas un izmēģinājumu audzētava "Babīte"</a:t>
            </a:r>
          </a:p>
        </p:txBody>
      </p:sp>
      <p:sp>
        <p:nvSpPr>
          <p:cNvPr id="6" name="AutoShape 7">
            <a:extLst>
              <a:ext uri="{FF2B5EF4-FFF2-40B4-BE49-F238E27FC236}">
                <a16:creationId xmlns:a16="http://schemas.microsoft.com/office/drawing/2014/main" id="{891A5C24-8D09-3F5C-9C51-50CFE9D916F2}"/>
              </a:ext>
            </a:extLst>
          </p:cNvPr>
          <p:cNvSpPr/>
          <p:nvPr/>
        </p:nvSpPr>
        <p:spPr>
          <a:xfrm flipV="1">
            <a:off x="5938438" y="1547709"/>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1028" name="Picture 4">
            <a:extLst>
              <a:ext uri="{FF2B5EF4-FFF2-40B4-BE49-F238E27FC236}">
                <a16:creationId xmlns:a16="http://schemas.microsoft.com/office/drawing/2014/main" id="{57492B2F-B3A5-773D-0CFF-AD4923547E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971" y="1968800"/>
            <a:ext cx="5548029" cy="3700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3102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29419-EFBC-DFB0-C191-A5EFE7F7D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92EA0-28BF-74B2-06A8-50B70A4243A5}"/>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3E51680C-4EE5-821A-3B1B-4186FE794DA1}"/>
              </a:ext>
            </a:extLst>
          </p:cNvPr>
          <p:cNvSpPr>
            <a:spLocks noGrp="1"/>
          </p:cNvSpPr>
          <p:nvPr>
            <p:ph type="subTitle" idx="1"/>
          </p:nvPr>
        </p:nvSpPr>
        <p:spPr>
          <a:xfrm>
            <a:off x="5938438" y="1716414"/>
            <a:ext cx="5805327" cy="4158246"/>
          </a:xfrm>
        </p:spPr>
        <p:txBody>
          <a:bodyPr anchor="t"/>
          <a:lstStyle/>
          <a:p>
            <a:pPr algn="just">
              <a:lnSpc>
                <a:spcPct val="100000"/>
              </a:lnSpc>
              <a:spcBef>
                <a:spcPts val="0"/>
              </a:spcBef>
            </a:pPr>
            <a:r>
              <a:rPr lang="lv-LV" sz="1600" dirty="0" err="1"/>
              <a:t>Dzilnupe</a:t>
            </a:r>
            <a:r>
              <a:rPr lang="lv-LV" sz="1600" dirty="0"/>
              <a:t> sākas Cenu tīreļa ziemeļdaļā, daļēji meliorējot purva teritoriju. Tālāk upīte šķērso Mārupes novada teritoriju rietumu – ziemeļrietumu virzienā jau kā regulēts grāvis. Starp trešo un sesto kilometru, kur </a:t>
            </a:r>
            <a:r>
              <a:rPr lang="lv-LV" sz="1600" dirty="0" err="1"/>
              <a:t>Dzilnupe</a:t>
            </a:r>
            <a:r>
              <a:rPr lang="lv-LV" sz="1600" dirty="0"/>
              <a:t> šķērso kāpu grēdu, krastu augstums sasniedz vairāk kā 3 metrus. Šajā vietā uz </a:t>
            </a:r>
            <a:r>
              <a:rPr lang="lv-LV" sz="1600" dirty="0" err="1"/>
              <a:t>Dzilnupes</a:t>
            </a:r>
            <a:r>
              <a:rPr lang="lv-LV" sz="1600" dirty="0"/>
              <a:t> izveidota Božu ūdenskrātuve, kas ir mākslīgs ūdensobjekts – izveidots</a:t>
            </a:r>
            <a:r>
              <a:rPr lang="en-US" sz="1600" dirty="0"/>
              <a:t>,</a:t>
            </a:r>
            <a:r>
              <a:rPr lang="lv-LV" sz="1600" dirty="0"/>
              <a:t> appludinot izmantotu smilšu karjeru. </a:t>
            </a:r>
          </a:p>
          <a:p>
            <a:pPr algn="just">
              <a:lnSpc>
                <a:spcPct val="100000"/>
              </a:lnSpc>
              <a:spcBef>
                <a:spcPts val="0"/>
              </a:spcBef>
            </a:pPr>
            <a:r>
              <a:rPr lang="lv-LV" sz="1600" dirty="0"/>
              <a:t>Tās vidējais gada ūdens līmenis nepārsniedz Babītes ezera rādītājus. Pēc Babītes polderu izbūves, </a:t>
            </a:r>
            <a:r>
              <a:rPr lang="lv-LV" sz="1600" dirty="0" err="1"/>
              <a:t>Dzilnupe</a:t>
            </a:r>
            <a:r>
              <a:rPr lang="lv-LV" sz="1600" dirty="0"/>
              <a:t> apvadīta gar poldera dambi un ieplūst </a:t>
            </a:r>
            <a:r>
              <a:rPr lang="lv-LV" sz="1600" dirty="0" err="1"/>
              <a:t>Neriņā</a:t>
            </a:r>
            <a:r>
              <a:rPr lang="lv-LV" sz="1600" dirty="0"/>
              <a:t>, kas, savukārt, poldera </a:t>
            </a:r>
            <a:r>
              <a:rPr lang="lv-LV" sz="1600" dirty="0" err="1"/>
              <a:t>apvedkanālā</a:t>
            </a:r>
            <a:r>
              <a:rPr lang="lv-LV" sz="1600" dirty="0"/>
              <a:t>. Lejasgalā 2,5km garā posmā upes līmeņi atkarīgi no līmeņa svārstībām Babītes ezerā. Laikā no 1958.gada līdz 1970.gadam </a:t>
            </a:r>
            <a:r>
              <a:rPr lang="lv-LV" sz="1600" dirty="0" err="1"/>
              <a:t>Dzilnupe</a:t>
            </a:r>
            <a:r>
              <a:rPr lang="lv-LV" sz="1600" dirty="0"/>
              <a:t> vairākas reizes regulēta pa atsevišķiem posmiem, kā rezultātā tā vairāk līdzinās meliorācijas grāvim nekā dabīgai gultnei.</a:t>
            </a:r>
            <a:endParaRPr lang="lv-LV" noProof="0" dirty="0">
              <a:solidFill>
                <a:srgbClr val="4B5C24"/>
              </a:solidFill>
            </a:endParaRPr>
          </a:p>
        </p:txBody>
      </p:sp>
      <p:sp>
        <p:nvSpPr>
          <p:cNvPr id="14" name="TextBox 6">
            <a:extLst>
              <a:ext uri="{FF2B5EF4-FFF2-40B4-BE49-F238E27FC236}">
                <a16:creationId xmlns:a16="http://schemas.microsoft.com/office/drawing/2014/main" id="{E4B00031-3DB8-54CE-9F31-7EBBFBB9E5D8}"/>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D926D225-3202-F0B2-230B-E22F7596C723}"/>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6453C66D-D05A-3C58-7A4E-431C161AD8BA}"/>
              </a:ext>
            </a:extLst>
          </p:cNvPr>
          <p:cNvSpPr txBox="1"/>
          <p:nvPr/>
        </p:nvSpPr>
        <p:spPr>
          <a:xfrm>
            <a:off x="8472450" y="5669440"/>
            <a:ext cx="3342776" cy="253916"/>
          </a:xfrm>
          <a:prstGeom prst="rect">
            <a:avLst/>
          </a:prstGeom>
          <a:noFill/>
        </p:spPr>
        <p:txBody>
          <a:bodyPr wrap="square" rtlCol="0">
            <a:spAutoFit/>
          </a:bodyPr>
          <a:lstStyle/>
          <a:p>
            <a:pPr algn="r"/>
            <a:r>
              <a:rPr lang="lv-LV" sz="1050" dirty="0">
                <a:solidFill>
                  <a:srgbClr val="4B5C24"/>
                </a:solidFill>
              </a:rPr>
              <a:t>Informācija no: must.marupe.lv</a:t>
            </a:r>
          </a:p>
        </p:txBody>
      </p:sp>
      <p:sp>
        <p:nvSpPr>
          <p:cNvPr id="11" name="TextBox 10">
            <a:extLst>
              <a:ext uri="{FF2B5EF4-FFF2-40B4-BE49-F238E27FC236}">
                <a16:creationId xmlns:a16="http://schemas.microsoft.com/office/drawing/2014/main" id="{51E4D0CB-76AB-771B-C8EE-8A165B2C56F1}"/>
              </a:ext>
            </a:extLst>
          </p:cNvPr>
          <p:cNvSpPr txBox="1"/>
          <p:nvPr/>
        </p:nvSpPr>
        <p:spPr>
          <a:xfrm>
            <a:off x="1423030" y="6144516"/>
            <a:ext cx="3228003" cy="415498"/>
          </a:xfrm>
          <a:prstGeom prst="rect">
            <a:avLst/>
          </a:prstGeom>
          <a:noFill/>
        </p:spPr>
        <p:txBody>
          <a:bodyPr wrap="square" rtlCol="0">
            <a:spAutoFit/>
          </a:bodyPr>
          <a:lstStyle/>
          <a:p>
            <a:r>
              <a:rPr lang="lv-LV" sz="1050" dirty="0">
                <a:solidFill>
                  <a:srgbClr val="B9D2FF"/>
                </a:solidFill>
              </a:rPr>
              <a:t>Foto: Ieva Vītola</a:t>
            </a:r>
          </a:p>
          <a:p>
            <a:endParaRPr lang="lv-LV" sz="1050" dirty="0">
              <a:solidFill>
                <a:srgbClr val="B9D2FF"/>
              </a:solidFill>
            </a:endParaRPr>
          </a:p>
        </p:txBody>
      </p:sp>
      <p:sp>
        <p:nvSpPr>
          <p:cNvPr id="5" name="TextBox 4">
            <a:extLst>
              <a:ext uri="{FF2B5EF4-FFF2-40B4-BE49-F238E27FC236}">
                <a16:creationId xmlns:a16="http://schemas.microsoft.com/office/drawing/2014/main" id="{3548D8E1-0F0C-D32A-DA1E-40BAA54C10A5}"/>
              </a:ext>
            </a:extLst>
          </p:cNvPr>
          <p:cNvSpPr txBox="1"/>
          <p:nvPr/>
        </p:nvSpPr>
        <p:spPr>
          <a:xfrm>
            <a:off x="5839560" y="983340"/>
            <a:ext cx="6229881" cy="584775"/>
          </a:xfrm>
          <a:prstGeom prst="rect">
            <a:avLst/>
          </a:prstGeom>
          <a:noFill/>
        </p:spPr>
        <p:txBody>
          <a:bodyPr wrap="square" rtlCol="0">
            <a:spAutoFit/>
          </a:bodyPr>
          <a:lstStyle/>
          <a:p>
            <a:r>
              <a:rPr lang="lv-LV" sz="3200" b="1" dirty="0" err="1">
                <a:solidFill>
                  <a:srgbClr val="4B5C24"/>
                </a:solidFill>
                <a:latin typeface="+mj-lt"/>
              </a:rPr>
              <a:t>Mazupīte</a:t>
            </a:r>
            <a:r>
              <a:rPr lang="lv-LV" sz="3200" b="1" dirty="0">
                <a:solidFill>
                  <a:srgbClr val="4B5C24"/>
                </a:solidFill>
                <a:latin typeface="+mj-lt"/>
              </a:rPr>
              <a:t> </a:t>
            </a:r>
            <a:r>
              <a:rPr lang="lv-LV" sz="3200" b="1" dirty="0" err="1">
                <a:solidFill>
                  <a:srgbClr val="4B5C24"/>
                </a:solidFill>
                <a:latin typeface="+mj-lt"/>
              </a:rPr>
              <a:t>Dzilnupe</a:t>
            </a:r>
            <a:endParaRPr lang="lv-LV" sz="3200" b="1" dirty="0">
              <a:solidFill>
                <a:srgbClr val="4B5C24"/>
              </a:solidFill>
              <a:latin typeface="+mj-lt"/>
            </a:endParaRPr>
          </a:p>
        </p:txBody>
      </p:sp>
      <p:sp>
        <p:nvSpPr>
          <p:cNvPr id="6" name="AutoShape 7">
            <a:extLst>
              <a:ext uri="{FF2B5EF4-FFF2-40B4-BE49-F238E27FC236}">
                <a16:creationId xmlns:a16="http://schemas.microsoft.com/office/drawing/2014/main" id="{ACC67325-1A21-4F90-D91A-80A38388B934}"/>
              </a:ext>
            </a:extLst>
          </p:cNvPr>
          <p:cNvSpPr/>
          <p:nvPr/>
        </p:nvSpPr>
        <p:spPr>
          <a:xfrm flipV="1">
            <a:off x="5938438" y="1547709"/>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9" name="Attēls 8">
            <a:extLst>
              <a:ext uri="{FF2B5EF4-FFF2-40B4-BE49-F238E27FC236}">
                <a16:creationId xmlns:a16="http://schemas.microsoft.com/office/drawing/2014/main" id="{280D1F9C-555C-E3C3-1A89-865B379434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6104" y="708497"/>
            <a:ext cx="4077015" cy="5436019"/>
          </a:xfrm>
          <a:prstGeom prst="rect">
            <a:avLst/>
          </a:prstGeom>
        </p:spPr>
      </p:pic>
    </p:spTree>
    <p:extLst>
      <p:ext uri="{BB962C8B-B14F-4D97-AF65-F5344CB8AC3E}">
        <p14:creationId xmlns:p14="http://schemas.microsoft.com/office/powerpoint/2010/main" val="1505919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2DC35B-F29C-FF90-42AB-CA7CAC66A9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B9756-CD07-722A-0921-047C02C43A2F}"/>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DAE5A802-1229-B100-93E1-EC027DBDE99C}"/>
              </a:ext>
            </a:extLst>
          </p:cNvPr>
          <p:cNvSpPr>
            <a:spLocks noGrp="1"/>
          </p:cNvSpPr>
          <p:nvPr>
            <p:ph type="subTitle" idx="1"/>
          </p:nvPr>
        </p:nvSpPr>
        <p:spPr>
          <a:xfrm>
            <a:off x="5938438" y="1716414"/>
            <a:ext cx="5805327" cy="4158246"/>
          </a:xfrm>
        </p:spPr>
        <p:txBody>
          <a:bodyPr anchor="t"/>
          <a:lstStyle/>
          <a:p>
            <a:pPr algn="just">
              <a:lnSpc>
                <a:spcPct val="100000"/>
              </a:lnSpc>
              <a:spcBef>
                <a:spcPts val="0"/>
              </a:spcBef>
            </a:pPr>
            <a:r>
              <a:rPr lang="lv-LV" sz="1600" dirty="0" err="1">
                <a:solidFill>
                  <a:srgbClr val="4B5C24"/>
                </a:solidFill>
              </a:rPr>
              <a:t>Neriņa</a:t>
            </a:r>
            <a:r>
              <a:rPr lang="lv-LV" sz="1600" dirty="0">
                <a:solidFill>
                  <a:srgbClr val="4B5C24"/>
                </a:solidFill>
              </a:rPr>
              <a:t> ir upe Mārupes novadā, kas ietek Babītes ezerā. Upes sākumu veido novadgrāvji </a:t>
            </a:r>
            <a:r>
              <a:rPr lang="lv-LV" sz="1600" dirty="0" err="1">
                <a:solidFill>
                  <a:srgbClr val="4B5C24"/>
                </a:solidFill>
              </a:rPr>
              <a:t>Bieriņu</a:t>
            </a:r>
            <a:r>
              <a:rPr lang="lv-LV" sz="1600" dirty="0">
                <a:solidFill>
                  <a:srgbClr val="4B5C24"/>
                </a:solidFill>
              </a:rPr>
              <a:t> un </a:t>
            </a:r>
            <a:r>
              <a:rPr lang="lv-LV" sz="1600" dirty="0" err="1">
                <a:solidFill>
                  <a:srgbClr val="4B5C24"/>
                </a:solidFill>
              </a:rPr>
              <a:t>Mēdema</a:t>
            </a:r>
            <a:r>
              <a:rPr lang="lv-LV" sz="1600" dirty="0">
                <a:solidFill>
                  <a:srgbClr val="4B5C24"/>
                </a:solidFill>
              </a:rPr>
              <a:t> purva apvidū, tuvu pie </a:t>
            </a:r>
            <a:r>
              <a:rPr lang="lv-LV" sz="1600" dirty="0" err="1">
                <a:solidFill>
                  <a:srgbClr val="4B5C24"/>
                </a:solidFill>
              </a:rPr>
              <a:t>Mārupītes</a:t>
            </a:r>
            <a:r>
              <a:rPr lang="lv-LV" sz="1600" dirty="0">
                <a:solidFill>
                  <a:srgbClr val="4B5C24"/>
                </a:solidFill>
              </a:rPr>
              <a:t> iztekas. No </a:t>
            </a:r>
            <a:r>
              <a:rPr lang="lv-LV" sz="1600" dirty="0" err="1">
                <a:solidFill>
                  <a:srgbClr val="4B5C24"/>
                </a:solidFill>
              </a:rPr>
              <a:t>dienvrietumiem</a:t>
            </a:r>
            <a:r>
              <a:rPr lang="lv-LV" sz="1600" dirty="0">
                <a:solidFill>
                  <a:srgbClr val="4B5C24"/>
                </a:solidFill>
              </a:rPr>
              <a:t> upe uzņem  ūdeņus no Cenas tīreļa austrumu malas. Tālākajā tecējumā tā apmet loku ap Jaunmārupi, mainot virzienu no rietumiem uz ziemeļaustrumiem. Jaunmārupē pie labā krasta izveidoti 2 dīķi. Vidustece līkumo ziemeļrietumu virzienā, lielāko </a:t>
            </a:r>
            <a:r>
              <a:rPr lang="lv-LV" sz="1600" dirty="0" err="1">
                <a:solidFill>
                  <a:srgbClr val="4B5C24"/>
                </a:solidFill>
              </a:rPr>
              <a:t>ties</a:t>
            </a:r>
            <a:r>
              <a:rPr lang="lv-LV" sz="1600" dirty="0">
                <a:solidFill>
                  <a:srgbClr val="4B5C24"/>
                </a:solidFill>
              </a:rPr>
              <a:t>, pa mežiem. No labā krasta upe uzņem pieteku, kurā ir Beberbeķu </a:t>
            </a:r>
            <a:r>
              <a:rPr lang="lv-LV" sz="1600" dirty="0" err="1">
                <a:solidFill>
                  <a:srgbClr val="4B5C24"/>
                </a:solidFill>
              </a:rPr>
              <a:t>dzirnavezers</a:t>
            </a:r>
            <a:r>
              <a:rPr lang="lv-LV" sz="1600" dirty="0">
                <a:solidFill>
                  <a:srgbClr val="4B5C24"/>
                </a:solidFill>
              </a:rPr>
              <a:t>. Upe tek gar Babītes poldera dienvidu dambi. 1958. gadā, rekonstruējot polderi, </a:t>
            </a:r>
            <a:r>
              <a:rPr lang="lv-LV" sz="1600" dirty="0" err="1">
                <a:solidFill>
                  <a:srgbClr val="4B5C24"/>
                </a:solidFill>
              </a:rPr>
              <a:t>Neriņas</a:t>
            </a:r>
            <a:r>
              <a:rPr lang="lv-LV" sz="1600" dirty="0">
                <a:solidFill>
                  <a:srgbClr val="4B5C24"/>
                </a:solidFill>
              </a:rPr>
              <a:t> lejtece novirzīta aptuveni 1 km uz rietumiem līdz bijušajai </a:t>
            </a:r>
            <a:r>
              <a:rPr lang="lv-LV" sz="1600" dirty="0" err="1">
                <a:solidFill>
                  <a:srgbClr val="4B5C24"/>
                </a:solidFill>
              </a:rPr>
              <a:t>Dzilnupes</a:t>
            </a:r>
            <a:r>
              <a:rPr lang="lv-LV" sz="1600" dirty="0">
                <a:solidFill>
                  <a:srgbClr val="4B5C24"/>
                </a:solidFill>
              </a:rPr>
              <a:t> ietekai ezerā un gar ezera austrumu galu pa </a:t>
            </a:r>
            <a:r>
              <a:rPr lang="lv-LV" sz="1600" dirty="0" err="1">
                <a:solidFill>
                  <a:srgbClr val="4B5C24"/>
                </a:solidFill>
              </a:rPr>
              <a:t>apvadkanālu</a:t>
            </a:r>
            <a:r>
              <a:rPr lang="lv-LV" sz="1600" dirty="0">
                <a:solidFill>
                  <a:srgbClr val="4B5C24"/>
                </a:solidFill>
              </a:rPr>
              <a:t> uz Varkaļu kanālu. </a:t>
            </a:r>
            <a:endParaRPr lang="lv-LV" sz="1600" noProof="0" dirty="0">
              <a:solidFill>
                <a:srgbClr val="4B5C24"/>
              </a:solidFill>
            </a:endParaRPr>
          </a:p>
        </p:txBody>
      </p:sp>
      <p:sp>
        <p:nvSpPr>
          <p:cNvPr id="14" name="TextBox 6">
            <a:extLst>
              <a:ext uri="{FF2B5EF4-FFF2-40B4-BE49-F238E27FC236}">
                <a16:creationId xmlns:a16="http://schemas.microsoft.com/office/drawing/2014/main" id="{29DE4E88-DF69-B487-047F-0852365B8CF0}"/>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9ED6122B-1382-E3AF-795A-714978A69346}"/>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1417336A-E2E8-DA7A-B8FF-486AFD9DD602}"/>
              </a:ext>
            </a:extLst>
          </p:cNvPr>
          <p:cNvSpPr txBox="1"/>
          <p:nvPr/>
        </p:nvSpPr>
        <p:spPr>
          <a:xfrm>
            <a:off x="8472450" y="5218710"/>
            <a:ext cx="3342776" cy="253916"/>
          </a:xfrm>
          <a:prstGeom prst="rect">
            <a:avLst/>
          </a:prstGeom>
          <a:noFill/>
        </p:spPr>
        <p:txBody>
          <a:bodyPr wrap="square" rtlCol="0">
            <a:spAutoFit/>
          </a:bodyPr>
          <a:lstStyle/>
          <a:p>
            <a:pPr algn="r"/>
            <a:r>
              <a:rPr lang="lv-LV" sz="1050" dirty="0">
                <a:solidFill>
                  <a:srgbClr val="4B5C24"/>
                </a:solidFill>
              </a:rPr>
              <a:t>Informācija no: Latvijas daba (1997), 4. sējums</a:t>
            </a:r>
          </a:p>
        </p:txBody>
      </p:sp>
      <p:sp>
        <p:nvSpPr>
          <p:cNvPr id="11" name="TextBox 10">
            <a:extLst>
              <a:ext uri="{FF2B5EF4-FFF2-40B4-BE49-F238E27FC236}">
                <a16:creationId xmlns:a16="http://schemas.microsoft.com/office/drawing/2014/main" id="{D18A06D8-DBF7-700D-EB8E-FCF85402A381}"/>
              </a:ext>
            </a:extLst>
          </p:cNvPr>
          <p:cNvSpPr txBox="1"/>
          <p:nvPr/>
        </p:nvSpPr>
        <p:spPr>
          <a:xfrm>
            <a:off x="1387376" y="6111980"/>
            <a:ext cx="3228003" cy="415498"/>
          </a:xfrm>
          <a:prstGeom prst="rect">
            <a:avLst/>
          </a:prstGeom>
          <a:noFill/>
        </p:spPr>
        <p:txBody>
          <a:bodyPr wrap="square" rtlCol="0">
            <a:spAutoFit/>
          </a:bodyPr>
          <a:lstStyle/>
          <a:p>
            <a:r>
              <a:rPr lang="lv-LV" sz="1050" dirty="0">
                <a:solidFill>
                  <a:srgbClr val="B9D2FF"/>
                </a:solidFill>
              </a:rPr>
              <a:t>Foto: Ieva Vītola</a:t>
            </a:r>
          </a:p>
          <a:p>
            <a:endParaRPr lang="lv-LV" sz="1050" dirty="0">
              <a:solidFill>
                <a:srgbClr val="B9D2FF"/>
              </a:solidFill>
            </a:endParaRPr>
          </a:p>
        </p:txBody>
      </p:sp>
      <p:sp>
        <p:nvSpPr>
          <p:cNvPr id="5" name="TextBox 4">
            <a:extLst>
              <a:ext uri="{FF2B5EF4-FFF2-40B4-BE49-F238E27FC236}">
                <a16:creationId xmlns:a16="http://schemas.microsoft.com/office/drawing/2014/main" id="{FE2C178D-7337-9742-D133-AC934FE1CDC7}"/>
              </a:ext>
            </a:extLst>
          </p:cNvPr>
          <p:cNvSpPr txBox="1"/>
          <p:nvPr/>
        </p:nvSpPr>
        <p:spPr>
          <a:xfrm>
            <a:off x="5839560" y="983340"/>
            <a:ext cx="6229881" cy="584775"/>
          </a:xfrm>
          <a:prstGeom prst="rect">
            <a:avLst/>
          </a:prstGeom>
          <a:noFill/>
        </p:spPr>
        <p:txBody>
          <a:bodyPr wrap="square" rtlCol="0">
            <a:spAutoFit/>
          </a:bodyPr>
          <a:lstStyle/>
          <a:p>
            <a:r>
              <a:rPr lang="lv-LV" sz="3200" dirty="0" err="1">
                <a:solidFill>
                  <a:srgbClr val="4B5C24"/>
                </a:solidFill>
                <a:latin typeface="+mj-lt"/>
              </a:rPr>
              <a:t>Neriņa</a:t>
            </a:r>
            <a:r>
              <a:rPr lang="lv-LV" sz="3200" dirty="0">
                <a:solidFill>
                  <a:srgbClr val="4B5C24"/>
                </a:solidFill>
                <a:latin typeface="+mj-lt"/>
              </a:rPr>
              <a:t> (</a:t>
            </a:r>
            <a:r>
              <a:rPr lang="lv-LV" sz="3200" dirty="0" err="1">
                <a:solidFill>
                  <a:srgbClr val="4B5C24"/>
                </a:solidFill>
                <a:latin typeface="+mj-lt"/>
              </a:rPr>
              <a:t>Neriņš</a:t>
            </a:r>
            <a:r>
              <a:rPr lang="lv-LV" sz="3200" dirty="0">
                <a:solidFill>
                  <a:srgbClr val="4B5C24"/>
                </a:solidFill>
                <a:latin typeface="+mj-lt"/>
              </a:rPr>
              <a:t>) </a:t>
            </a:r>
          </a:p>
        </p:txBody>
      </p:sp>
      <p:sp>
        <p:nvSpPr>
          <p:cNvPr id="6" name="AutoShape 7">
            <a:extLst>
              <a:ext uri="{FF2B5EF4-FFF2-40B4-BE49-F238E27FC236}">
                <a16:creationId xmlns:a16="http://schemas.microsoft.com/office/drawing/2014/main" id="{8850E10E-5E1D-09B0-8F41-97DDD3240E3C}"/>
              </a:ext>
            </a:extLst>
          </p:cNvPr>
          <p:cNvSpPr/>
          <p:nvPr/>
        </p:nvSpPr>
        <p:spPr>
          <a:xfrm flipV="1">
            <a:off x="5938438" y="1547709"/>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9" name="Attēls 8">
            <a:extLst>
              <a:ext uri="{FF2B5EF4-FFF2-40B4-BE49-F238E27FC236}">
                <a16:creationId xmlns:a16="http://schemas.microsoft.com/office/drawing/2014/main" id="{11DA1933-2DD9-A1A5-C93B-F7794858F9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7376" y="633903"/>
            <a:ext cx="4108558" cy="5478077"/>
          </a:xfrm>
          <a:prstGeom prst="rect">
            <a:avLst/>
          </a:prstGeom>
        </p:spPr>
      </p:pic>
    </p:spTree>
    <p:extLst>
      <p:ext uri="{BB962C8B-B14F-4D97-AF65-F5344CB8AC3E}">
        <p14:creationId xmlns:p14="http://schemas.microsoft.com/office/powerpoint/2010/main" val="2726512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75F8C-9811-8D80-8CAF-71AE63F0A0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3EFB2-02FC-5DFC-4173-FD2412CD0089}"/>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413D9478-B9F4-C611-6B98-CC11ED6832E9}"/>
              </a:ext>
            </a:extLst>
          </p:cNvPr>
          <p:cNvSpPr>
            <a:spLocks noGrp="1"/>
          </p:cNvSpPr>
          <p:nvPr>
            <p:ph type="subTitle" idx="1"/>
          </p:nvPr>
        </p:nvSpPr>
        <p:spPr>
          <a:xfrm>
            <a:off x="5739713" y="1716414"/>
            <a:ext cx="5197721" cy="4158246"/>
          </a:xfrm>
        </p:spPr>
        <p:txBody>
          <a:bodyPr anchor="t"/>
          <a:lstStyle/>
          <a:p>
            <a:pPr algn="just">
              <a:lnSpc>
                <a:spcPct val="100000"/>
              </a:lnSpc>
              <a:spcBef>
                <a:spcPts val="0"/>
              </a:spcBef>
            </a:pPr>
            <a:r>
              <a:rPr lang="lv-LV" sz="1600" dirty="0">
                <a:solidFill>
                  <a:srgbClr val="4B5C24"/>
                </a:solidFill>
              </a:rPr>
              <a:t>Božu ūdenskrātuve ir privāta mākslīga ūdenstilpe Mārupes novada Babītes un Mārupes pagastos. Ūdenskrātuve izveidota uz </a:t>
            </a:r>
            <a:r>
              <a:rPr lang="lv-LV" sz="1600" dirty="0" err="1">
                <a:solidFill>
                  <a:srgbClr val="4B5C24"/>
                </a:solidFill>
              </a:rPr>
              <a:t>Dzilnupes</a:t>
            </a:r>
            <a:r>
              <a:rPr lang="lv-LV" sz="1600" dirty="0">
                <a:solidFill>
                  <a:srgbClr val="4B5C24"/>
                </a:solidFill>
              </a:rPr>
              <a:t> 1970. gadu beigās, appludinot upes palieni un izmantotu smilšu karjeru. Krasti slīpi, pieejami, dibens — smilšains. Ūdenskrātuvē izveidotas divas salas 1,9 ha platībā ūdensputnu ligzdošanai. Ziemeļaustrumu krasts apbūvēts — tur atrodas </a:t>
            </a:r>
            <a:r>
              <a:rPr lang="lv-LV" sz="1600" dirty="0" err="1">
                <a:solidFill>
                  <a:srgbClr val="4B5C24"/>
                </a:solidFill>
              </a:rPr>
              <a:t>Dzilnuciema</a:t>
            </a:r>
            <a:r>
              <a:rPr lang="lv-LV" sz="1600" dirty="0">
                <a:solidFill>
                  <a:srgbClr val="4B5C24"/>
                </a:solidFill>
              </a:rPr>
              <a:t> daļa Taureņi, dienvidaustrumu krastā peldvieta.</a:t>
            </a:r>
          </a:p>
        </p:txBody>
      </p:sp>
      <p:sp>
        <p:nvSpPr>
          <p:cNvPr id="14" name="TextBox 6">
            <a:extLst>
              <a:ext uri="{FF2B5EF4-FFF2-40B4-BE49-F238E27FC236}">
                <a16:creationId xmlns:a16="http://schemas.microsoft.com/office/drawing/2014/main" id="{674BC2BC-09C3-8D52-F4E5-57C37AE7468A}"/>
              </a:ext>
            </a:extLst>
          </p:cNvPr>
          <p:cNvSpPr txBox="1"/>
          <p:nvPr/>
        </p:nvSpPr>
        <p:spPr>
          <a:xfrm>
            <a:off x="-43843"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00DCA84B-F4C0-7E68-6729-9CECBBC3FA36}"/>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63EF3381-4009-4E95-68A2-3120BD30F642}"/>
              </a:ext>
            </a:extLst>
          </p:cNvPr>
          <p:cNvSpPr txBox="1"/>
          <p:nvPr/>
        </p:nvSpPr>
        <p:spPr>
          <a:xfrm>
            <a:off x="7594658" y="3958568"/>
            <a:ext cx="3342776" cy="253916"/>
          </a:xfrm>
          <a:prstGeom prst="rect">
            <a:avLst/>
          </a:prstGeom>
          <a:noFill/>
        </p:spPr>
        <p:txBody>
          <a:bodyPr wrap="square" rtlCol="0">
            <a:spAutoFit/>
          </a:bodyPr>
          <a:lstStyle/>
          <a:p>
            <a:pPr algn="r"/>
            <a:r>
              <a:rPr lang="lv-LV" sz="1050" dirty="0">
                <a:solidFill>
                  <a:srgbClr val="4B5C24"/>
                </a:solidFill>
              </a:rPr>
              <a:t>Informācija no: upesoga.lv</a:t>
            </a:r>
          </a:p>
        </p:txBody>
      </p:sp>
      <p:sp>
        <p:nvSpPr>
          <p:cNvPr id="11" name="TextBox 10">
            <a:extLst>
              <a:ext uri="{FF2B5EF4-FFF2-40B4-BE49-F238E27FC236}">
                <a16:creationId xmlns:a16="http://schemas.microsoft.com/office/drawing/2014/main" id="{2358815D-49D8-D136-22B1-2A3799B74581}"/>
              </a:ext>
            </a:extLst>
          </p:cNvPr>
          <p:cNvSpPr txBox="1"/>
          <p:nvPr/>
        </p:nvSpPr>
        <p:spPr>
          <a:xfrm>
            <a:off x="1028317" y="6121847"/>
            <a:ext cx="3306759" cy="253916"/>
          </a:xfrm>
          <a:prstGeom prst="rect">
            <a:avLst/>
          </a:prstGeom>
          <a:noFill/>
        </p:spPr>
        <p:txBody>
          <a:bodyPr wrap="square" rtlCol="0">
            <a:spAutoFit/>
          </a:bodyPr>
          <a:lstStyle/>
          <a:p>
            <a:r>
              <a:rPr lang="lv-LV" sz="1050" dirty="0">
                <a:solidFill>
                  <a:srgbClr val="B9D2FF"/>
                </a:solidFill>
              </a:rPr>
              <a:t>Foto: Ieva Vītola</a:t>
            </a:r>
          </a:p>
        </p:txBody>
      </p:sp>
      <p:sp>
        <p:nvSpPr>
          <p:cNvPr id="5" name="TextBox 4">
            <a:extLst>
              <a:ext uri="{FF2B5EF4-FFF2-40B4-BE49-F238E27FC236}">
                <a16:creationId xmlns:a16="http://schemas.microsoft.com/office/drawing/2014/main" id="{DFA52315-5742-7599-2F20-0D098823EE1F}"/>
              </a:ext>
            </a:extLst>
          </p:cNvPr>
          <p:cNvSpPr txBox="1"/>
          <p:nvPr/>
        </p:nvSpPr>
        <p:spPr>
          <a:xfrm>
            <a:off x="5734778" y="512669"/>
            <a:ext cx="7374236" cy="1077218"/>
          </a:xfrm>
          <a:prstGeom prst="rect">
            <a:avLst/>
          </a:prstGeom>
          <a:noFill/>
        </p:spPr>
        <p:txBody>
          <a:bodyPr wrap="square" rtlCol="0">
            <a:spAutoFit/>
          </a:bodyPr>
          <a:lstStyle/>
          <a:p>
            <a:r>
              <a:rPr lang="lv-LV" sz="3200" b="1" dirty="0">
                <a:solidFill>
                  <a:srgbClr val="4B5C24"/>
                </a:solidFill>
                <a:latin typeface="+mj-lt"/>
              </a:rPr>
              <a:t>Božu ūdenskrātuve </a:t>
            </a:r>
          </a:p>
          <a:p>
            <a:r>
              <a:rPr lang="lv-LV" sz="3200" b="1" dirty="0">
                <a:solidFill>
                  <a:srgbClr val="4B5C24"/>
                </a:solidFill>
                <a:latin typeface="+mj-lt"/>
              </a:rPr>
              <a:t>(Vosa dīķis)</a:t>
            </a:r>
          </a:p>
        </p:txBody>
      </p:sp>
      <p:sp>
        <p:nvSpPr>
          <p:cNvPr id="6" name="AutoShape 7">
            <a:extLst>
              <a:ext uri="{FF2B5EF4-FFF2-40B4-BE49-F238E27FC236}">
                <a16:creationId xmlns:a16="http://schemas.microsoft.com/office/drawing/2014/main" id="{9C500B82-8A4C-9102-D51B-B7AAC3FCC575}"/>
              </a:ext>
            </a:extLst>
          </p:cNvPr>
          <p:cNvSpPr/>
          <p:nvPr/>
        </p:nvSpPr>
        <p:spPr>
          <a:xfrm flipV="1">
            <a:off x="5734778" y="1592533"/>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10" name="Attēls 9">
            <a:extLst>
              <a:ext uri="{FF2B5EF4-FFF2-40B4-BE49-F238E27FC236}">
                <a16:creationId xmlns:a16="http://schemas.microsoft.com/office/drawing/2014/main" id="{C2F94578-83B2-B2F5-4DE7-A35A6A1AC6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8317" y="621098"/>
            <a:ext cx="4125562" cy="5500749"/>
          </a:xfrm>
          <a:prstGeom prst="rect">
            <a:avLst/>
          </a:prstGeom>
        </p:spPr>
      </p:pic>
    </p:spTree>
    <p:extLst>
      <p:ext uri="{BB962C8B-B14F-4D97-AF65-F5344CB8AC3E}">
        <p14:creationId xmlns:p14="http://schemas.microsoft.com/office/powerpoint/2010/main" val="13988279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ttēls 2">
            <a:extLst>
              <a:ext uri="{FF2B5EF4-FFF2-40B4-BE49-F238E27FC236}">
                <a16:creationId xmlns:a16="http://schemas.microsoft.com/office/drawing/2014/main" id="{9036E1C0-8D9E-0738-221B-A76A999B3461}"/>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C28E8A12-C820-6418-F24A-89D5FD9C0349}"/>
              </a:ext>
            </a:extLst>
          </p:cNvPr>
          <p:cNvSpPr txBox="1"/>
          <p:nvPr/>
        </p:nvSpPr>
        <p:spPr>
          <a:xfrm>
            <a:off x="1190200" y="2828835"/>
            <a:ext cx="9977718" cy="1200329"/>
          </a:xfrm>
          <a:prstGeom prst="rect">
            <a:avLst/>
          </a:prstGeom>
          <a:noFill/>
        </p:spPr>
        <p:txBody>
          <a:bodyPr wrap="square" rtlCol="0">
            <a:spAutoFit/>
          </a:bodyPr>
          <a:lstStyle/>
          <a:p>
            <a:pPr algn="just"/>
            <a:r>
              <a:rPr lang="lv-LV" sz="2400" dirty="0">
                <a:solidFill>
                  <a:srgbClr val="4B5C24"/>
                </a:solidFill>
              </a:rPr>
              <a:t>Aicinām apmeklēt izstādi «No purviem līdz parkiem: ceļojums novada dabā» Mārupes novada bibliotēkā Piņķos no 2026.gada 4. augusta līdz 30. septembrim.</a:t>
            </a:r>
          </a:p>
        </p:txBody>
      </p:sp>
    </p:spTree>
    <p:extLst>
      <p:ext uri="{BB962C8B-B14F-4D97-AF65-F5344CB8AC3E}">
        <p14:creationId xmlns:p14="http://schemas.microsoft.com/office/powerpoint/2010/main" val="548633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26867-27C4-6ECE-D55A-1E6A2AB608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58B656-B8B5-160C-745A-6A55A709976A}"/>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E0686C58-6968-32EA-199D-C5C29C292B54}"/>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20803994-ECDB-032B-34FA-C70418510607}"/>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87A1E22B-8544-C626-3075-ABB989518104}"/>
              </a:ext>
            </a:extLst>
          </p:cNvPr>
          <p:cNvSpPr txBox="1"/>
          <p:nvPr/>
        </p:nvSpPr>
        <p:spPr>
          <a:xfrm>
            <a:off x="9072281" y="4929471"/>
            <a:ext cx="2667634" cy="415498"/>
          </a:xfrm>
          <a:prstGeom prst="rect">
            <a:avLst/>
          </a:prstGeom>
          <a:noFill/>
        </p:spPr>
        <p:txBody>
          <a:bodyPr wrap="square" rtlCol="0">
            <a:spAutoFit/>
          </a:bodyPr>
          <a:lstStyle/>
          <a:p>
            <a:pPr algn="r"/>
            <a:r>
              <a:rPr lang="lv-LV" sz="1050" dirty="0">
                <a:solidFill>
                  <a:srgbClr val="4B5C24"/>
                </a:solidFill>
              </a:rPr>
              <a:t>Informācija no: Babītes ceļojums astoņu gadsimtu garumā</a:t>
            </a:r>
          </a:p>
        </p:txBody>
      </p:sp>
      <p:sp>
        <p:nvSpPr>
          <p:cNvPr id="6" name="TextBox 5">
            <a:extLst>
              <a:ext uri="{FF2B5EF4-FFF2-40B4-BE49-F238E27FC236}">
                <a16:creationId xmlns:a16="http://schemas.microsoft.com/office/drawing/2014/main" id="{126A1BF9-4FBA-1C43-006F-DE6B76FC114C}"/>
              </a:ext>
            </a:extLst>
          </p:cNvPr>
          <p:cNvSpPr txBox="1"/>
          <p:nvPr/>
        </p:nvSpPr>
        <p:spPr>
          <a:xfrm>
            <a:off x="6334722" y="812159"/>
            <a:ext cx="3856449" cy="584775"/>
          </a:xfrm>
          <a:prstGeom prst="rect">
            <a:avLst/>
          </a:prstGeom>
          <a:noFill/>
        </p:spPr>
        <p:txBody>
          <a:bodyPr wrap="square" rtlCol="0">
            <a:spAutoFit/>
          </a:bodyPr>
          <a:lstStyle/>
          <a:p>
            <a:r>
              <a:rPr lang="lv-LV" sz="3200" b="1" dirty="0">
                <a:solidFill>
                  <a:srgbClr val="4B5C24"/>
                </a:solidFill>
                <a:latin typeface="+mj-lt"/>
              </a:rPr>
              <a:t>Babītes ezers</a:t>
            </a:r>
          </a:p>
        </p:txBody>
      </p:sp>
      <p:sp>
        <p:nvSpPr>
          <p:cNvPr id="8" name="Subtitle 2">
            <a:extLst>
              <a:ext uri="{FF2B5EF4-FFF2-40B4-BE49-F238E27FC236}">
                <a16:creationId xmlns:a16="http://schemas.microsoft.com/office/drawing/2014/main" id="{9380277B-884B-CDA8-9782-EDA05025501A}"/>
              </a:ext>
            </a:extLst>
          </p:cNvPr>
          <p:cNvSpPr>
            <a:spLocks noGrp="1"/>
          </p:cNvSpPr>
          <p:nvPr>
            <p:ph type="subTitle" idx="1"/>
          </p:nvPr>
        </p:nvSpPr>
        <p:spPr>
          <a:xfrm>
            <a:off x="6473421" y="1513031"/>
            <a:ext cx="5197721" cy="4158246"/>
          </a:xfrm>
        </p:spPr>
        <p:txBody>
          <a:bodyPr anchor="t"/>
          <a:lstStyle/>
          <a:p>
            <a:pPr algn="just"/>
            <a:r>
              <a:rPr lang="lv-LV" sz="1600" dirty="0"/>
              <a:t>Babītes ezers atrodas Mārupes novada ziemeļrietumos. Ezera absolūtais augstums virs jūras līmeņa ir aptuveni 0,2 m. No rietumiem un ziemeļiem ezeru apliec Lielupe, un to no ezera atdala vienu divus kilometrus plata </a:t>
            </a:r>
            <a:r>
              <a:rPr lang="lv-LV" sz="1600" dirty="0" err="1"/>
              <a:t>Litorīnas</a:t>
            </a:r>
            <a:r>
              <a:rPr lang="lv-LV" sz="1600" dirty="0"/>
              <a:t> jūras </a:t>
            </a:r>
            <a:r>
              <a:rPr lang="lv-LV" sz="1600" dirty="0" err="1"/>
              <a:t>senkāpu</a:t>
            </a:r>
            <a:r>
              <a:rPr lang="lv-LV" sz="1600" dirty="0"/>
              <a:t> krasta josla. Kāpu grēda dienvidos ezeru šķir no </a:t>
            </a:r>
            <a:r>
              <a:rPr lang="lv-LV" sz="1600" dirty="0" err="1"/>
              <a:t>Tīreļpurva</a:t>
            </a:r>
            <a:r>
              <a:rPr lang="lv-LV" sz="1600" dirty="0"/>
              <a:t>, bet austrumos ezers robežojas ar Spilves pļavām pie Daugavas. Babītes ezers veidojies pirms 3000–4000 gadu, tas ir tipisks lagūnas ezers, kas radies senās </a:t>
            </a:r>
            <a:r>
              <a:rPr lang="lv-LV" sz="1600" dirty="0" err="1"/>
              <a:t>Litorīnas</a:t>
            </a:r>
            <a:r>
              <a:rPr lang="lv-LV" sz="1600" dirty="0"/>
              <a:t> jūras lagūnas paliekās. </a:t>
            </a:r>
          </a:p>
        </p:txBody>
      </p:sp>
      <p:sp>
        <p:nvSpPr>
          <p:cNvPr id="10" name="TextBox 9">
            <a:extLst>
              <a:ext uri="{FF2B5EF4-FFF2-40B4-BE49-F238E27FC236}">
                <a16:creationId xmlns:a16="http://schemas.microsoft.com/office/drawing/2014/main" id="{DC291B44-7E8D-7DA7-3E29-DE53E088FAA9}"/>
              </a:ext>
            </a:extLst>
          </p:cNvPr>
          <p:cNvSpPr txBox="1"/>
          <p:nvPr/>
        </p:nvSpPr>
        <p:spPr>
          <a:xfrm>
            <a:off x="452084" y="5463528"/>
            <a:ext cx="2778530" cy="253916"/>
          </a:xfrm>
          <a:prstGeom prst="rect">
            <a:avLst/>
          </a:prstGeom>
          <a:noFill/>
        </p:spPr>
        <p:txBody>
          <a:bodyPr wrap="square" rtlCol="0">
            <a:spAutoFit/>
          </a:bodyPr>
          <a:lstStyle/>
          <a:p>
            <a:pPr algn="just"/>
            <a:r>
              <a:rPr lang="lv-LV" sz="1050" dirty="0">
                <a:solidFill>
                  <a:srgbClr val="B9D2FF"/>
                </a:solidFill>
              </a:rPr>
              <a:t>Foto: </a:t>
            </a:r>
            <a:r>
              <a:rPr lang="lv-LV" sz="1050" dirty="0" err="1">
                <a:solidFill>
                  <a:srgbClr val="B9D2FF"/>
                </a:solidFill>
              </a:rPr>
              <a:t>Shutterstock</a:t>
            </a:r>
            <a:r>
              <a:rPr lang="lv-LV" sz="1050" dirty="0">
                <a:solidFill>
                  <a:srgbClr val="B9D2FF"/>
                </a:solidFill>
              </a:rPr>
              <a:t> / Latvijas Mediji</a:t>
            </a:r>
          </a:p>
        </p:txBody>
      </p:sp>
      <p:pic>
        <p:nvPicPr>
          <p:cNvPr id="1026" name="Picture 2" descr="Babītes ezera gultne pārsvarā ir dūņaina, bet, neskatoties uz to, ezerā mīt septiņpadsmit zivju sugas, kas sevī ietver gan plēsējus, gan balto zivju populāciju.">
            <a:extLst>
              <a:ext uri="{FF2B5EF4-FFF2-40B4-BE49-F238E27FC236}">
                <a16:creationId xmlns:a16="http://schemas.microsoft.com/office/drawing/2014/main" id="{C4FB3FDD-5F90-88A1-B239-6A731CD528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516" y="1575190"/>
            <a:ext cx="5837493" cy="3891662"/>
          </a:xfrm>
          <a:prstGeom prst="rect">
            <a:avLst/>
          </a:prstGeom>
          <a:noFill/>
          <a:extLst>
            <a:ext uri="{909E8E84-426E-40DD-AFC4-6F175D3DCCD1}">
              <a14:hiddenFill xmlns:a14="http://schemas.microsoft.com/office/drawing/2010/main">
                <a:solidFill>
                  <a:srgbClr val="FFFFFF"/>
                </a:solidFill>
              </a14:hiddenFill>
            </a:ext>
          </a:extLst>
        </p:spPr>
      </p:pic>
      <p:sp>
        <p:nvSpPr>
          <p:cNvPr id="3" name="AutoShape 7">
            <a:extLst>
              <a:ext uri="{FF2B5EF4-FFF2-40B4-BE49-F238E27FC236}">
                <a16:creationId xmlns:a16="http://schemas.microsoft.com/office/drawing/2014/main" id="{5B489756-3AD2-997F-C62A-A6DE7FCFAB06}"/>
              </a:ext>
            </a:extLst>
          </p:cNvPr>
          <p:cNvSpPr/>
          <p:nvPr/>
        </p:nvSpPr>
        <p:spPr>
          <a:xfrm flipV="1">
            <a:off x="6424078" y="1376406"/>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spTree>
    <p:extLst>
      <p:ext uri="{BB962C8B-B14F-4D97-AF65-F5344CB8AC3E}">
        <p14:creationId xmlns:p14="http://schemas.microsoft.com/office/powerpoint/2010/main" val="3562911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6961D-D69F-3232-ABD5-2246FFF049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8C6AFA-4CF6-26B2-4E5E-51BCD183D33C}"/>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14" name="TextBox 6">
            <a:extLst>
              <a:ext uri="{FF2B5EF4-FFF2-40B4-BE49-F238E27FC236}">
                <a16:creationId xmlns:a16="http://schemas.microsoft.com/office/drawing/2014/main" id="{CC449506-A53F-AE43-39DA-BD90FC09B142}"/>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3D620078-FC74-C294-1889-56152C8BCF92}"/>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1504634B-29E9-7544-E596-B464A5B3C20B}"/>
              </a:ext>
            </a:extLst>
          </p:cNvPr>
          <p:cNvSpPr txBox="1"/>
          <p:nvPr/>
        </p:nvSpPr>
        <p:spPr>
          <a:xfrm>
            <a:off x="9124488" y="4948519"/>
            <a:ext cx="2667634" cy="415498"/>
          </a:xfrm>
          <a:prstGeom prst="rect">
            <a:avLst/>
          </a:prstGeom>
          <a:noFill/>
        </p:spPr>
        <p:txBody>
          <a:bodyPr wrap="square" rtlCol="0">
            <a:spAutoFit/>
          </a:bodyPr>
          <a:lstStyle/>
          <a:p>
            <a:pPr algn="r"/>
            <a:r>
              <a:rPr lang="lv-LV" sz="1050" dirty="0">
                <a:solidFill>
                  <a:srgbClr val="4B5C24"/>
                </a:solidFill>
              </a:rPr>
              <a:t>Informācija no: Babītes ceļojums astoņu gadsimtu garumā</a:t>
            </a:r>
          </a:p>
        </p:txBody>
      </p:sp>
      <p:sp>
        <p:nvSpPr>
          <p:cNvPr id="6" name="TextBox 5">
            <a:extLst>
              <a:ext uri="{FF2B5EF4-FFF2-40B4-BE49-F238E27FC236}">
                <a16:creationId xmlns:a16="http://schemas.microsoft.com/office/drawing/2014/main" id="{78C0404D-C559-7B33-F37B-0E2996749DA9}"/>
              </a:ext>
            </a:extLst>
          </p:cNvPr>
          <p:cNvSpPr txBox="1"/>
          <p:nvPr/>
        </p:nvSpPr>
        <p:spPr>
          <a:xfrm>
            <a:off x="6334722" y="812159"/>
            <a:ext cx="3856449" cy="584775"/>
          </a:xfrm>
          <a:prstGeom prst="rect">
            <a:avLst/>
          </a:prstGeom>
          <a:noFill/>
        </p:spPr>
        <p:txBody>
          <a:bodyPr wrap="square" rtlCol="0">
            <a:spAutoFit/>
          </a:bodyPr>
          <a:lstStyle/>
          <a:p>
            <a:r>
              <a:rPr lang="lv-LV" sz="3200" b="1" dirty="0">
                <a:solidFill>
                  <a:srgbClr val="4B5C24"/>
                </a:solidFill>
                <a:latin typeface="+mj-lt"/>
              </a:rPr>
              <a:t>Babītes ezers</a:t>
            </a:r>
          </a:p>
        </p:txBody>
      </p:sp>
      <p:sp>
        <p:nvSpPr>
          <p:cNvPr id="8" name="Subtitle 2">
            <a:extLst>
              <a:ext uri="{FF2B5EF4-FFF2-40B4-BE49-F238E27FC236}">
                <a16:creationId xmlns:a16="http://schemas.microsoft.com/office/drawing/2014/main" id="{D25B5162-D271-4C39-F51A-4C4E3B44D5A8}"/>
              </a:ext>
            </a:extLst>
          </p:cNvPr>
          <p:cNvSpPr>
            <a:spLocks noGrp="1"/>
          </p:cNvSpPr>
          <p:nvPr>
            <p:ph type="subTitle" idx="1"/>
          </p:nvPr>
        </p:nvSpPr>
        <p:spPr>
          <a:xfrm>
            <a:off x="6473421" y="1513031"/>
            <a:ext cx="5197721" cy="4158246"/>
          </a:xfrm>
        </p:spPr>
        <p:txBody>
          <a:bodyPr anchor="t"/>
          <a:lstStyle/>
          <a:p>
            <a:pPr algn="just"/>
            <a:r>
              <a:rPr lang="lv-LV" sz="1600" dirty="0"/>
              <a:t>Pēc platības Babītes ezers ir septītais lielākais ezers Latvijā. Tam ir dūņaina gultne, ezera kopējā platība ir 25,56 km², lielāko platumu tas sasniedz pretī </a:t>
            </a:r>
            <a:r>
              <a:rPr lang="lv-LV" sz="1600" dirty="0" err="1"/>
              <a:t>Spuņupei</a:t>
            </a:r>
            <a:r>
              <a:rPr lang="lv-LV" sz="1600" dirty="0"/>
              <a:t> (2,7 km), krasta līnijas garums ir 33 km. Babītes ezera maksimālais dziļums ir 1,7 m, bet vidējais  dziļums – tikai 0,9 m. Seklais, aizaugušais ezers un tā apkārtne izsenis ir nozīmīga putnu koncentrācijas vieta. Šeit sastopamas 184 putnu sugas, no kurām 36 ligzdo ezera apkaimē. Babītes ezeram un tā krastiem ir raksturīga arī daudzveidīga augu valsts.</a:t>
            </a:r>
            <a:endParaRPr lang="lv-LV" sz="1600" noProof="0" dirty="0">
              <a:solidFill>
                <a:srgbClr val="4B5C24"/>
              </a:solidFill>
            </a:endParaRPr>
          </a:p>
        </p:txBody>
      </p:sp>
      <p:sp>
        <p:nvSpPr>
          <p:cNvPr id="10" name="TextBox 9">
            <a:extLst>
              <a:ext uri="{FF2B5EF4-FFF2-40B4-BE49-F238E27FC236}">
                <a16:creationId xmlns:a16="http://schemas.microsoft.com/office/drawing/2014/main" id="{43E6227C-B4AC-517B-E957-59EC72E4DFF8}"/>
              </a:ext>
            </a:extLst>
          </p:cNvPr>
          <p:cNvSpPr txBox="1"/>
          <p:nvPr/>
        </p:nvSpPr>
        <p:spPr>
          <a:xfrm>
            <a:off x="183143" y="5075061"/>
            <a:ext cx="2778530" cy="253916"/>
          </a:xfrm>
          <a:prstGeom prst="rect">
            <a:avLst/>
          </a:prstGeom>
          <a:noFill/>
        </p:spPr>
        <p:txBody>
          <a:bodyPr wrap="square" rtlCol="0">
            <a:spAutoFit/>
          </a:bodyPr>
          <a:lstStyle/>
          <a:p>
            <a:pPr algn="just"/>
            <a:r>
              <a:rPr lang="lv-LV" sz="1050" dirty="0">
                <a:solidFill>
                  <a:srgbClr val="B9D2FF"/>
                </a:solidFill>
              </a:rPr>
              <a:t>Foto: Gints Starts</a:t>
            </a:r>
          </a:p>
        </p:txBody>
      </p:sp>
      <p:sp>
        <p:nvSpPr>
          <p:cNvPr id="3" name="AutoShape 7">
            <a:extLst>
              <a:ext uri="{FF2B5EF4-FFF2-40B4-BE49-F238E27FC236}">
                <a16:creationId xmlns:a16="http://schemas.microsoft.com/office/drawing/2014/main" id="{749F41C8-8D50-F8C5-5025-91DB1EFA0950}"/>
              </a:ext>
            </a:extLst>
          </p:cNvPr>
          <p:cNvSpPr/>
          <p:nvPr/>
        </p:nvSpPr>
        <p:spPr>
          <a:xfrm flipV="1">
            <a:off x="6424078" y="1376406"/>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pic>
        <p:nvPicPr>
          <p:cNvPr id="5122" name="Picture 2" descr="Dabas liegums Babītes ezers. Foto: Gints Starts">
            <a:extLst>
              <a:ext uri="{FF2B5EF4-FFF2-40B4-BE49-F238E27FC236}">
                <a16:creationId xmlns:a16="http://schemas.microsoft.com/office/drawing/2014/main" id="{44A1CBC4-28C9-283A-6D67-39EAC07AD2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289" y="1575190"/>
            <a:ext cx="6052152" cy="34724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1742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 y="0"/>
            <a:ext cx="4205655" cy="6858000"/>
            <a:chOff x="0" y="0"/>
            <a:chExt cx="1661493" cy="2709333"/>
          </a:xfrm>
        </p:grpSpPr>
        <p:sp>
          <p:nvSpPr>
            <p:cNvPr id="3" name="Freeform 3"/>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dirty="0"/>
            </a:p>
          </p:txBody>
        </p:sp>
      </p:grpSp>
      <p:sp>
        <p:nvSpPr>
          <p:cNvPr id="7" name="AutoShape 7"/>
          <p:cNvSpPr/>
          <p:nvPr/>
        </p:nvSpPr>
        <p:spPr>
          <a:xfrm flipV="1">
            <a:off x="6060734" y="1679321"/>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pic>
        <p:nvPicPr>
          <p:cNvPr id="5" name="Attēls 4">
            <a:extLst>
              <a:ext uri="{FF2B5EF4-FFF2-40B4-BE49-F238E27FC236}">
                <a16:creationId xmlns:a16="http://schemas.microsoft.com/office/drawing/2014/main" id="{64E46108-C1BC-C3C3-CFFD-2DAD9961DCDC}"/>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B4DEEFDE-A203-CB75-E3D4-878EEFAAAA9D}"/>
              </a:ext>
            </a:extLst>
          </p:cNvPr>
          <p:cNvSpPr txBox="1"/>
          <p:nvPr/>
        </p:nvSpPr>
        <p:spPr>
          <a:xfrm>
            <a:off x="5962122" y="1818977"/>
            <a:ext cx="5727854" cy="3785652"/>
          </a:xfrm>
          <a:prstGeom prst="rect">
            <a:avLst/>
          </a:prstGeom>
          <a:noFill/>
        </p:spPr>
        <p:txBody>
          <a:bodyPr wrap="square" rtlCol="0">
            <a:spAutoFit/>
          </a:bodyPr>
          <a:lstStyle/>
          <a:p>
            <a:pPr algn="just"/>
            <a:r>
              <a:rPr lang="lv-LV" sz="1600" dirty="0" err="1">
                <a:solidFill>
                  <a:srgbClr val="4B5C24"/>
                </a:solidFill>
              </a:rPr>
              <a:t>Medema</a:t>
            </a:r>
            <a:r>
              <a:rPr lang="lv-LV" sz="1600" dirty="0">
                <a:solidFill>
                  <a:srgbClr val="4B5C24"/>
                </a:solidFill>
              </a:rPr>
              <a:t> purvs atrodas Mārupes novada Dienvidaustrumu daļā. Tā teritorija robežojas ar Olaines novadu. Kūdras purvs aizņem 3400ha. Daļa teritorijas ir apmežota. Lielākā augu daudzveidība ir konstatēta </a:t>
            </a:r>
            <a:r>
              <a:rPr lang="lv-LV" sz="1600" dirty="0" err="1">
                <a:solidFill>
                  <a:srgbClr val="4B5C24"/>
                </a:solidFill>
              </a:rPr>
              <a:t>Medema</a:t>
            </a:r>
            <a:r>
              <a:rPr lang="lv-LV" sz="1600" dirty="0">
                <a:solidFill>
                  <a:srgbClr val="4B5C24"/>
                </a:solidFill>
              </a:rPr>
              <a:t> purva relatīvi </a:t>
            </a:r>
            <a:r>
              <a:rPr lang="lv-LV" sz="1600" dirty="0" err="1">
                <a:solidFill>
                  <a:srgbClr val="4B5C24"/>
                </a:solidFill>
              </a:rPr>
              <a:t>mazskartajās</a:t>
            </a:r>
            <a:r>
              <a:rPr lang="lv-LV" sz="1600" dirty="0">
                <a:solidFill>
                  <a:srgbClr val="4B5C24"/>
                </a:solidFill>
              </a:rPr>
              <a:t> daļās, kur saglabājušies augstiem un pārejas purviem raksturīgie elementi. </a:t>
            </a:r>
            <a:r>
              <a:rPr lang="lv-LV" sz="1600" dirty="0" err="1">
                <a:solidFill>
                  <a:srgbClr val="4B5C24"/>
                </a:solidFill>
              </a:rPr>
              <a:t>Medema</a:t>
            </a:r>
            <a:r>
              <a:rPr lang="lv-LV" sz="1600" dirty="0">
                <a:solidFill>
                  <a:srgbClr val="4B5C24"/>
                </a:solidFill>
              </a:rPr>
              <a:t> purvā un pieguļošajos mežu masīvos ir novērojama bagātīga lielo zīdītāju fauna. Teritorijas </a:t>
            </a:r>
            <a:r>
              <a:rPr lang="lv-LV" sz="1600" dirty="0" err="1">
                <a:solidFill>
                  <a:srgbClr val="4B5C24"/>
                </a:solidFill>
              </a:rPr>
              <a:t>apsekojumos</a:t>
            </a:r>
            <a:r>
              <a:rPr lang="lv-LV" sz="1600" dirty="0">
                <a:solidFill>
                  <a:srgbClr val="4B5C24"/>
                </a:solidFill>
              </a:rPr>
              <a:t> konstatēti staltbrieži, aļņi, stirnas, lapsas, zaķi, bebri, sīko zīdītājdzīvnieku pēdas. Apkaimē novērojama arī ļoti bagātīga putnu fauna</a:t>
            </a:r>
            <a:r>
              <a:rPr lang="en-US" sz="1600" dirty="0">
                <a:solidFill>
                  <a:srgbClr val="4B5C24"/>
                </a:solidFill>
              </a:rPr>
              <a:t>,</a:t>
            </a:r>
            <a:r>
              <a:rPr lang="lv-LV" sz="1600" dirty="0">
                <a:solidFill>
                  <a:srgbClr val="4B5C24"/>
                </a:solidFill>
              </a:rPr>
              <a:t> kopā konstatējot vairāk kā 100 putnu sugu. No </a:t>
            </a:r>
            <a:r>
              <a:rPr lang="lv-LV" sz="1600" dirty="0" err="1">
                <a:solidFill>
                  <a:srgbClr val="4B5C24"/>
                </a:solidFill>
              </a:rPr>
              <a:t>Medema</a:t>
            </a:r>
            <a:r>
              <a:rPr lang="lv-LV" sz="1600" dirty="0">
                <a:solidFill>
                  <a:srgbClr val="4B5C24"/>
                </a:solidFill>
              </a:rPr>
              <a:t> purva iztek </a:t>
            </a:r>
            <a:r>
              <a:rPr lang="lv-LV" sz="1600" dirty="0" err="1">
                <a:solidFill>
                  <a:srgbClr val="4B5C24"/>
                </a:solidFill>
              </a:rPr>
              <a:t>Mārupīte</a:t>
            </a:r>
            <a:r>
              <a:rPr lang="lv-LV" sz="1600" dirty="0">
                <a:solidFill>
                  <a:srgbClr val="4B5C24"/>
                </a:solidFill>
              </a:rPr>
              <a:t>. Tā sākas starp Tīraini un </a:t>
            </a:r>
            <a:r>
              <a:rPr lang="lv-LV" sz="1600" dirty="0" err="1">
                <a:solidFill>
                  <a:srgbClr val="4B5C24"/>
                </a:solidFill>
              </a:rPr>
              <a:t>Stūnīšiem</a:t>
            </a:r>
            <a:r>
              <a:rPr lang="lv-LV" sz="1600" dirty="0">
                <a:solidFill>
                  <a:srgbClr val="4B5C24"/>
                </a:solidFill>
              </a:rPr>
              <a:t> jeb Gaismām, satekot vairākiem meliorācijas grāvjiem un purva ezeriņiem.</a:t>
            </a:r>
            <a:endParaRPr lang="lv-LV" i="1" dirty="0">
              <a:solidFill>
                <a:srgbClr val="4B5C24"/>
              </a:solidFill>
            </a:endParaRPr>
          </a:p>
        </p:txBody>
      </p:sp>
      <p:sp>
        <p:nvSpPr>
          <p:cNvPr id="8" name="TextBox 7">
            <a:extLst>
              <a:ext uri="{FF2B5EF4-FFF2-40B4-BE49-F238E27FC236}">
                <a16:creationId xmlns:a16="http://schemas.microsoft.com/office/drawing/2014/main" id="{BCB29903-CB5F-6B1C-1738-CE577B9FF01D}"/>
              </a:ext>
            </a:extLst>
          </p:cNvPr>
          <p:cNvSpPr txBox="1"/>
          <p:nvPr/>
        </p:nvSpPr>
        <p:spPr>
          <a:xfrm>
            <a:off x="5962122" y="1094546"/>
            <a:ext cx="5593976" cy="584775"/>
          </a:xfrm>
          <a:prstGeom prst="rect">
            <a:avLst/>
          </a:prstGeom>
          <a:noFill/>
        </p:spPr>
        <p:txBody>
          <a:bodyPr wrap="square" rtlCol="0">
            <a:spAutoFit/>
          </a:bodyPr>
          <a:lstStyle/>
          <a:p>
            <a:r>
              <a:rPr lang="lv-LV" sz="3200" b="1">
                <a:solidFill>
                  <a:srgbClr val="4B5C24"/>
                </a:solidFill>
                <a:latin typeface="+mj-lt"/>
              </a:rPr>
              <a:t>Medema</a:t>
            </a:r>
            <a:r>
              <a:rPr lang="lv-LV" sz="3200" b="1" dirty="0">
                <a:solidFill>
                  <a:srgbClr val="4B5C24"/>
                </a:solidFill>
                <a:latin typeface="+mj-lt"/>
              </a:rPr>
              <a:t> purvs</a:t>
            </a:r>
          </a:p>
        </p:txBody>
      </p:sp>
      <p:sp>
        <p:nvSpPr>
          <p:cNvPr id="10" name="TextBox 9">
            <a:extLst>
              <a:ext uri="{FF2B5EF4-FFF2-40B4-BE49-F238E27FC236}">
                <a16:creationId xmlns:a16="http://schemas.microsoft.com/office/drawing/2014/main" id="{AE6FDC02-2C49-6284-43A3-B2A84A94ABCF}"/>
              </a:ext>
            </a:extLst>
          </p:cNvPr>
          <p:cNvSpPr txBox="1"/>
          <p:nvPr/>
        </p:nvSpPr>
        <p:spPr>
          <a:xfrm>
            <a:off x="502024" y="5455745"/>
            <a:ext cx="3576204" cy="253916"/>
          </a:xfrm>
          <a:prstGeom prst="rect">
            <a:avLst/>
          </a:prstGeom>
          <a:noFill/>
        </p:spPr>
        <p:txBody>
          <a:bodyPr wrap="square" rtlCol="0">
            <a:spAutoFit/>
          </a:bodyPr>
          <a:lstStyle/>
          <a:p>
            <a:pPr algn="just"/>
            <a:r>
              <a:rPr lang="lv-LV" sz="1050" dirty="0">
                <a:solidFill>
                  <a:srgbClr val="B9D2FF"/>
                </a:solidFill>
              </a:rPr>
              <a:t>Foto: Aivars Gulbis</a:t>
            </a:r>
          </a:p>
        </p:txBody>
      </p:sp>
      <p:sp>
        <p:nvSpPr>
          <p:cNvPr id="9" name="TextBox 8">
            <a:extLst>
              <a:ext uri="{FF2B5EF4-FFF2-40B4-BE49-F238E27FC236}">
                <a16:creationId xmlns:a16="http://schemas.microsoft.com/office/drawing/2014/main" id="{9BBAD8C4-12E3-967B-9124-80CDA0AA3E28}"/>
              </a:ext>
            </a:extLst>
          </p:cNvPr>
          <p:cNvSpPr txBox="1"/>
          <p:nvPr/>
        </p:nvSpPr>
        <p:spPr>
          <a:xfrm>
            <a:off x="9386046" y="5477671"/>
            <a:ext cx="3048000" cy="253916"/>
          </a:xfrm>
          <a:prstGeom prst="rect">
            <a:avLst/>
          </a:prstGeom>
          <a:noFill/>
        </p:spPr>
        <p:txBody>
          <a:bodyPr wrap="square" rtlCol="0">
            <a:spAutoFit/>
          </a:bodyPr>
          <a:lstStyle/>
          <a:p>
            <a:r>
              <a:rPr lang="lv-LV" sz="1050" dirty="0">
                <a:solidFill>
                  <a:srgbClr val="4B5C24"/>
                </a:solidFill>
              </a:rPr>
              <a:t>Informācija no: must.marupe.lv</a:t>
            </a:r>
          </a:p>
        </p:txBody>
      </p:sp>
      <p:pic>
        <p:nvPicPr>
          <p:cNvPr id="17" name="Attēls 16">
            <a:extLst>
              <a:ext uri="{FF2B5EF4-FFF2-40B4-BE49-F238E27FC236}">
                <a16:creationId xmlns:a16="http://schemas.microsoft.com/office/drawing/2014/main" id="{74118D89-0C12-BD42-A464-851BC0B8D4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024" y="1921776"/>
            <a:ext cx="5331177" cy="355589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904D45-0EC8-79E0-481F-32DA1892258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6933B1D4-DA62-5800-1439-3086B73A1EFC}"/>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4B100F20-84E4-B774-DC21-08C7D0D6177F}"/>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757E00D6-B84A-2CC9-F171-037BF191B184}"/>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dirty="0"/>
            </a:p>
          </p:txBody>
        </p:sp>
      </p:grpSp>
      <p:sp>
        <p:nvSpPr>
          <p:cNvPr id="7" name="AutoShape 7">
            <a:extLst>
              <a:ext uri="{FF2B5EF4-FFF2-40B4-BE49-F238E27FC236}">
                <a16:creationId xmlns:a16="http://schemas.microsoft.com/office/drawing/2014/main" id="{FC661D9D-8D3D-7E09-23B7-925DF0AABB58}"/>
              </a:ext>
            </a:extLst>
          </p:cNvPr>
          <p:cNvSpPr/>
          <p:nvPr/>
        </p:nvSpPr>
        <p:spPr>
          <a:xfrm flipV="1">
            <a:off x="6060734" y="1679321"/>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pic>
        <p:nvPicPr>
          <p:cNvPr id="5" name="Attēls 4">
            <a:extLst>
              <a:ext uri="{FF2B5EF4-FFF2-40B4-BE49-F238E27FC236}">
                <a16:creationId xmlns:a16="http://schemas.microsoft.com/office/drawing/2014/main" id="{39CDA47E-2D67-61FF-E68F-E286BAC09B84}"/>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DAD192E2-4C9F-91BD-E3B1-D59C5622CD87}"/>
              </a:ext>
            </a:extLst>
          </p:cNvPr>
          <p:cNvSpPr txBox="1"/>
          <p:nvPr/>
        </p:nvSpPr>
        <p:spPr>
          <a:xfrm>
            <a:off x="5953157" y="1818977"/>
            <a:ext cx="5727854" cy="3293209"/>
          </a:xfrm>
          <a:prstGeom prst="rect">
            <a:avLst/>
          </a:prstGeom>
          <a:noFill/>
        </p:spPr>
        <p:txBody>
          <a:bodyPr wrap="square" rtlCol="0">
            <a:spAutoFit/>
          </a:bodyPr>
          <a:lstStyle/>
          <a:p>
            <a:pPr algn="just"/>
            <a:r>
              <a:rPr lang="lv-LV" sz="1600" dirty="0">
                <a:solidFill>
                  <a:srgbClr val="4B5C24"/>
                </a:solidFill>
              </a:rPr>
              <a:t>Cenas tīrelis atrodas Tīreļu līdzenumā, Babītes un Mārupes pagastos. Cenas tīrelis ir valsts aizsardzībā kopš 1999. gada, tā centrālā daļa ir akačaina un </a:t>
            </a:r>
            <a:r>
              <a:rPr lang="lv-LV" sz="1600" dirty="0" err="1">
                <a:solidFill>
                  <a:srgbClr val="4B5C24"/>
                </a:solidFill>
              </a:rPr>
              <a:t>lāmaina</a:t>
            </a:r>
            <a:r>
              <a:rPr lang="lv-LV" sz="1600" dirty="0">
                <a:solidFill>
                  <a:srgbClr val="4B5C24"/>
                </a:solidFill>
              </a:rPr>
              <a:t>, ar daudziem maziem ezeriņiem. Cenas tīrelis ir viens no </a:t>
            </a:r>
            <a:r>
              <a:rPr lang="lv-LV" sz="1600" dirty="0" err="1">
                <a:solidFill>
                  <a:srgbClr val="4B5C24"/>
                </a:solidFill>
              </a:rPr>
              <a:t>nedaudzajiem</a:t>
            </a:r>
            <a:r>
              <a:rPr lang="lv-LV" sz="1600" dirty="0">
                <a:solidFill>
                  <a:srgbClr val="4B5C24"/>
                </a:solidFill>
              </a:rPr>
              <a:t> purviem Latvijā, kam raksturīgas gan austrumu tipa, gan rietumu tipa purva pazīmes (augsne, augu valsts, dzīvnieki u.c.). Tam ir liela nozīme arī putnu aizsardzībā, jo šeit sastopamas 10 Latvijā un Eiropā aizsargājamas putnu sugas, tādēļ Cenas tīrelis iekļauts putniem starptautiski nozīmīgo vietu sarakstā. Sastopamas arī 50 Latvijā un Eiropā īpaši aizsargājamas augu sugas: pundurbērzi, ciņu </a:t>
            </a:r>
            <a:r>
              <a:rPr lang="lv-LV" sz="1600" dirty="0" err="1">
                <a:solidFill>
                  <a:srgbClr val="4B5C24"/>
                </a:solidFill>
              </a:rPr>
              <a:t>mazmeldri</a:t>
            </a:r>
            <a:r>
              <a:rPr lang="lv-LV" sz="1600" dirty="0">
                <a:solidFill>
                  <a:srgbClr val="4B5C24"/>
                </a:solidFill>
              </a:rPr>
              <a:t>, plankumainās </a:t>
            </a:r>
            <a:r>
              <a:rPr lang="lv-LV" sz="1600" dirty="0" err="1">
                <a:solidFill>
                  <a:srgbClr val="4B5C24"/>
                </a:solidFill>
              </a:rPr>
              <a:t>dzegužpirkstītes</a:t>
            </a:r>
            <a:r>
              <a:rPr lang="lv-LV" sz="1600" dirty="0">
                <a:solidFill>
                  <a:srgbClr val="4B5C24"/>
                </a:solidFill>
              </a:rPr>
              <a:t> u. c.</a:t>
            </a:r>
          </a:p>
        </p:txBody>
      </p:sp>
      <p:sp>
        <p:nvSpPr>
          <p:cNvPr id="8" name="TextBox 7">
            <a:extLst>
              <a:ext uri="{FF2B5EF4-FFF2-40B4-BE49-F238E27FC236}">
                <a16:creationId xmlns:a16="http://schemas.microsoft.com/office/drawing/2014/main" id="{24181F98-F4B0-81CE-44EF-4CAE75FEBBA9}"/>
              </a:ext>
            </a:extLst>
          </p:cNvPr>
          <p:cNvSpPr txBox="1"/>
          <p:nvPr/>
        </p:nvSpPr>
        <p:spPr>
          <a:xfrm>
            <a:off x="5962122" y="1094546"/>
            <a:ext cx="5593976" cy="584775"/>
          </a:xfrm>
          <a:prstGeom prst="rect">
            <a:avLst/>
          </a:prstGeom>
          <a:noFill/>
        </p:spPr>
        <p:txBody>
          <a:bodyPr wrap="square" rtlCol="0">
            <a:spAutoFit/>
          </a:bodyPr>
          <a:lstStyle/>
          <a:p>
            <a:r>
              <a:rPr lang="lv-LV" sz="3200" b="1" dirty="0">
                <a:solidFill>
                  <a:srgbClr val="4B5C24"/>
                </a:solidFill>
                <a:latin typeface="+mj-lt"/>
              </a:rPr>
              <a:t>Cenas tīrelis</a:t>
            </a:r>
          </a:p>
        </p:txBody>
      </p:sp>
      <p:sp>
        <p:nvSpPr>
          <p:cNvPr id="10" name="TextBox 9">
            <a:extLst>
              <a:ext uri="{FF2B5EF4-FFF2-40B4-BE49-F238E27FC236}">
                <a16:creationId xmlns:a16="http://schemas.microsoft.com/office/drawing/2014/main" id="{012F9DB8-53CC-FF74-963E-F59952AE42EF}"/>
              </a:ext>
            </a:extLst>
          </p:cNvPr>
          <p:cNvSpPr txBox="1"/>
          <p:nvPr/>
        </p:nvSpPr>
        <p:spPr>
          <a:xfrm>
            <a:off x="226591" y="5568258"/>
            <a:ext cx="3576204" cy="253916"/>
          </a:xfrm>
          <a:prstGeom prst="rect">
            <a:avLst/>
          </a:prstGeom>
          <a:noFill/>
        </p:spPr>
        <p:txBody>
          <a:bodyPr wrap="square" rtlCol="0">
            <a:spAutoFit/>
          </a:bodyPr>
          <a:lstStyle/>
          <a:p>
            <a:pPr algn="just"/>
            <a:r>
              <a:rPr lang="lv-LV" sz="1050" dirty="0">
                <a:solidFill>
                  <a:srgbClr val="B9D2FF"/>
                </a:solidFill>
              </a:rPr>
              <a:t>Foto: </a:t>
            </a:r>
            <a:r>
              <a:rPr lang="en-US" sz="1050" dirty="0">
                <a:solidFill>
                  <a:srgbClr val="B9D2FF"/>
                </a:solidFill>
              </a:rPr>
              <a:t>Vladislavs </a:t>
            </a:r>
            <a:r>
              <a:rPr lang="en-US" sz="1050" dirty="0" err="1">
                <a:solidFill>
                  <a:srgbClr val="B9D2FF"/>
                </a:solidFill>
              </a:rPr>
              <a:t>Proškins</a:t>
            </a:r>
            <a:r>
              <a:rPr lang="en-US" sz="1050" dirty="0">
                <a:solidFill>
                  <a:srgbClr val="B9D2FF"/>
                </a:solidFill>
              </a:rPr>
              <a:t>/F64 Photo Agency</a:t>
            </a:r>
            <a:endParaRPr lang="lv-LV" sz="1050" dirty="0">
              <a:solidFill>
                <a:srgbClr val="B9D2FF"/>
              </a:solidFill>
            </a:endParaRPr>
          </a:p>
        </p:txBody>
      </p:sp>
      <p:sp>
        <p:nvSpPr>
          <p:cNvPr id="9" name="TextBox 8">
            <a:extLst>
              <a:ext uri="{FF2B5EF4-FFF2-40B4-BE49-F238E27FC236}">
                <a16:creationId xmlns:a16="http://schemas.microsoft.com/office/drawing/2014/main" id="{9DC1C896-F189-CB75-909C-20AE4BD32FDB}"/>
              </a:ext>
            </a:extLst>
          </p:cNvPr>
          <p:cNvSpPr txBox="1"/>
          <p:nvPr/>
        </p:nvSpPr>
        <p:spPr>
          <a:xfrm>
            <a:off x="9189415" y="5044092"/>
            <a:ext cx="2491596" cy="415498"/>
          </a:xfrm>
          <a:prstGeom prst="rect">
            <a:avLst/>
          </a:prstGeom>
          <a:noFill/>
        </p:spPr>
        <p:txBody>
          <a:bodyPr wrap="square" rtlCol="0">
            <a:spAutoFit/>
          </a:bodyPr>
          <a:lstStyle/>
          <a:p>
            <a:pPr algn="r"/>
            <a:r>
              <a:rPr lang="lv-LV" sz="1050" dirty="0">
                <a:solidFill>
                  <a:srgbClr val="4B5C24"/>
                </a:solidFill>
              </a:rPr>
              <a:t>Informācija no: Babītes ceļojums astoņu gadsimtu garumā</a:t>
            </a:r>
          </a:p>
        </p:txBody>
      </p:sp>
      <p:pic>
        <p:nvPicPr>
          <p:cNvPr id="2052" name="Picture 4">
            <a:extLst>
              <a:ext uri="{FF2B5EF4-FFF2-40B4-BE49-F238E27FC236}">
                <a16:creationId xmlns:a16="http://schemas.microsoft.com/office/drawing/2014/main" id="{A7092FDA-F52D-796C-B876-37CF59C05B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308" y="1818977"/>
            <a:ext cx="5617846" cy="3749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8342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053500-A459-280D-969C-4A837AC03F0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39D00F8-6A55-3DB1-1A66-A3A2F0213D7E}"/>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65EF1408-205C-0AB5-29D4-3D2CC6C5EC1B}"/>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8308973F-6966-255E-CB19-F8EE2FF69B75}"/>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dirty="0"/>
            </a:p>
          </p:txBody>
        </p:sp>
      </p:grpSp>
      <p:sp>
        <p:nvSpPr>
          <p:cNvPr id="7" name="AutoShape 7">
            <a:extLst>
              <a:ext uri="{FF2B5EF4-FFF2-40B4-BE49-F238E27FC236}">
                <a16:creationId xmlns:a16="http://schemas.microsoft.com/office/drawing/2014/main" id="{E3568C1E-0ADC-D294-56F1-9D2D2B4CC9DA}"/>
              </a:ext>
            </a:extLst>
          </p:cNvPr>
          <p:cNvSpPr/>
          <p:nvPr/>
        </p:nvSpPr>
        <p:spPr>
          <a:xfrm flipV="1">
            <a:off x="6060734" y="1679321"/>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pic>
        <p:nvPicPr>
          <p:cNvPr id="5" name="Attēls 4">
            <a:extLst>
              <a:ext uri="{FF2B5EF4-FFF2-40B4-BE49-F238E27FC236}">
                <a16:creationId xmlns:a16="http://schemas.microsoft.com/office/drawing/2014/main" id="{657DCE67-0AC4-4EBD-1F85-ACB5519B1119}"/>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8EDB1F58-EEE9-C979-6A88-C716DF10A508}"/>
              </a:ext>
            </a:extLst>
          </p:cNvPr>
          <p:cNvSpPr txBox="1"/>
          <p:nvPr/>
        </p:nvSpPr>
        <p:spPr>
          <a:xfrm>
            <a:off x="5953157" y="1818977"/>
            <a:ext cx="5727854" cy="3539430"/>
          </a:xfrm>
          <a:prstGeom prst="rect">
            <a:avLst/>
          </a:prstGeom>
          <a:noFill/>
        </p:spPr>
        <p:txBody>
          <a:bodyPr wrap="square" rtlCol="0">
            <a:spAutoFit/>
          </a:bodyPr>
          <a:lstStyle/>
          <a:p>
            <a:pPr algn="just"/>
            <a:r>
              <a:rPr lang="lv-LV" sz="1600" dirty="0">
                <a:solidFill>
                  <a:srgbClr val="4B5C24"/>
                </a:solidFill>
              </a:rPr>
              <a:t>Savulaik</a:t>
            </a:r>
            <a:r>
              <a:rPr lang="en-US" sz="1600" dirty="0">
                <a:solidFill>
                  <a:srgbClr val="4B5C24"/>
                </a:solidFill>
              </a:rPr>
              <a:t>,</a:t>
            </a:r>
            <a:r>
              <a:rPr lang="lv-LV" sz="1600" dirty="0">
                <a:solidFill>
                  <a:srgbClr val="4B5C24"/>
                </a:solidFill>
              </a:rPr>
              <a:t> Cenas tīrelis bija otrs lielākais purvs Latvijā aiz Teiču purva, 1940. gadā tā platība bijusi 10 600 ha. Taču 1933. gadā sāktās nosusināšanas dēļ, kad izveidoti atklātās meliorācijas grāvji, tā platība laika gaitā sarukusi. Purva dienvidu daļā 20. gs. 40. gadu beigās sākās kūdras ieguve un tika izveidota Olaines Kūdras fabrika. Daļā purva teritorijas joprojām tiek iegūta kūdra. Šobrīd tīreļa kopplatība ir sarukusi līdz 6000 ha.</a:t>
            </a:r>
          </a:p>
          <a:p>
            <a:pPr algn="just"/>
            <a:r>
              <a:rPr lang="lv-LV" sz="1600" dirty="0">
                <a:solidFill>
                  <a:srgbClr val="4B5C24"/>
                </a:solidFill>
              </a:rPr>
              <a:t>Cenas tīrelī tiek veikti vairāki zinātniski pētījumi un Eiropas Komisijas LIFE programmas projekti izstrādāto teritoriju </a:t>
            </a:r>
            <a:r>
              <a:rPr lang="lv-LV" sz="1600" dirty="0" err="1">
                <a:solidFill>
                  <a:srgbClr val="4B5C24"/>
                </a:solidFill>
              </a:rPr>
              <a:t>rekultivēšanai</a:t>
            </a:r>
            <a:r>
              <a:rPr lang="lv-LV" sz="1600" dirty="0">
                <a:solidFill>
                  <a:srgbClr val="4B5C24"/>
                </a:solidFill>
              </a:rPr>
              <a:t>, kā arī tiek realizēti projekti hidroloģiskā režīma atjaunošanai ietekmētajās teritorijās.</a:t>
            </a:r>
          </a:p>
        </p:txBody>
      </p:sp>
      <p:sp>
        <p:nvSpPr>
          <p:cNvPr id="8" name="TextBox 7">
            <a:extLst>
              <a:ext uri="{FF2B5EF4-FFF2-40B4-BE49-F238E27FC236}">
                <a16:creationId xmlns:a16="http://schemas.microsoft.com/office/drawing/2014/main" id="{3406EC2C-D886-FBD5-997E-1E940ECC8EC4}"/>
              </a:ext>
            </a:extLst>
          </p:cNvPr>
          <p:cNvSpPr txBox="1"/>
          <p:nvPr/>
        </p:nvSpPr>
        <p:spPr>
          <a:xfrm>
            <a:off x="5962122" y="1094546"/>
            <a:ext cx="5593976" cy="584775"/>
          </a:xfrm>
          <a:prstGeom prst="rect">
            <a:avLst/>
          </a:prstGeom>
          <a:noFill/>
        </p:spPr>
        <p:txBody>
          <a:bodyPr wrap="square" rtlCol="0">
            <a:spAutoFit/>
          </a:bodyPr>
          <a:lstStyle/>
          <a:p>
            <a:r>
              <a:rPr lang="lv-LV" sz="3200" b="1" dirty="0">
                <a:solidFill>
                  <a:srgbClr val="4B5C24"/>
                </a:solidFill>
                <a:latin typeface="+mj-lt"/>
              </a:rPr>
              <a:t>Cenas tīrelis</a:t>
            </a:r>
          </a:p>
        </p:txBody>
      </p:sp>
      <p:sp>
        <p:nvSpPr>
          <p:cNvPr id="10" name="TextBox 9">
            <a:extLst>
              <a:ext uri="{FF2B5EF4-FFF2-40B4-BE49-F238E27FC236}">
                <a16:creationId xmlns:a16="http://schemas.microsoft.com/office/drawing/2014/main" id="{E7A1DB97-3649-516F-E41A-1DB054F69318}"/>
              </a:ext>
            </a:extLst>
          </p:cNvPr>
          <p:cNvSpPr txBox="1"/>
          <p:nvPr/>
        </p:nvSpPr>
        <p:spPr>
          <a:xfrm>
            <a:off x="327461" y="5444497"/>
            <a:ext cx="3576204" cy="253916"/>
          </a:xfrm>
          <a:prstGeom prst="rect">
            <a:avLst/>
          </a:prstGeom>
          <a:noFill/>
        </p:spPr>
        <p:txBody>
          <a:bodyPr wrap="square" rtlCol="0">
            <a:spAutoFit/>
          </a:bodyPr>
          <a:lstStyle/>
          <a:p>
            <a:pPr algn="just"/>
            <a:r>
              <a:rPr lang="lv-LV" sz="1050" dirty="0">
                <a:solidFill>
                  <a:srgbClr val="B9D2FF"/>
                </a:solidFill>
              </a:rPr>
              <a:t>Foto: Laimdota Kalniņa</a:t>
            </a:r>
          </a:p>
        </p:txBody>
      </p:sp>
      <p:sp>
        <p:nvSpPr>
          <p:cNvPr id="9" name="TextBox 8">
            <a:extLst>
              <a:ext uri="{FF2B5EF4-FFF2-40B4-BE49-F238E27FC236}">
                <a16:creationId xmlns:a16="http://schemas.microsoft.com/office/drawing/2014/main" id="{518EBE47-A682-E370-D0C5-0C0153073F24}"/>
              </a:ext>
            </a:extLst>
          </p:cNvPr>
          <p:cNvSpPr txBox="1"/>
          <p:nvPr/>
        </p:nvSpPr>
        <p:spPr>
          <a:xfrm>
            <a:off x="9189415" y="5347956"/>
            <a:ext cx="2491596" cy="415498"/>
          </a:xfrm>
          <a:prstGeom prst="rect">
            <a:avLst/>
          </a:prstGeom>
          <a:noFill/>
        </p:spPr>
        <p:txBody>
          <a:bodyPr wrap="square" rtlCol="0">
            <a:spAutoFit/>
          </a:bodyPr>
          <a:lstStyle/>
          <a:p>
            <a:pPr algn="r"/>
            <a:r>
              <a:rPr lang="lv-LV" sz="1050" dirty="0">
                <a:solidFill>
                  <a:srgbClr val="4B5C24"/>
                </a:solidFill>
              </a:rPr>
              <a:t>Informācija no: Babītes ceļojums astoņu gadsimtu garumā</a:t>
            </a:r>
          </a:p>
        </p:txBody>
      </p:sp>
      <p:pic>
        <p:nvPicPr>
          <p:cNvPr id="2050" name="Picture 2" descr="Purva ezeriņu labirints Cenas tīrelī. 2014. gads.">
            <a:extLst>
              <a:ext uri="{FF2B5EF4-FFF2-40B4-BE49-F238E27FC236}">
                <a16:creationId xmlns:a16="http://schemas.microsoft.com/office/drawing/2014/main" id="{1670F8D8-B02C-A35E-6DC6-A60FCB8853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461" y="1679321"/>
            <a:ext cx="5499597" cy="3765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637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C37AE9-EC4F-3ADD-1E5F-ABAA548F58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42D85E-55E8-9050-82A4-9C84FFB9F9D8}"/>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81223EC1-ADFF-83AB-2752-07822918DDC2}"/>
              </a:ext>
            </a:extLst>
          </p:cNvPr>
          <p:cNvSpPr>
            <a:spLocks noGrp="1"/>
          </p:cNvSpPr>
          <p:nvPr>
            <p:ph type="subTitle" idx="1"/>
          </p:nvPr>
        </p:nvSpPr>
        <p:spPr>
          <a:xfrm>
            <a:off x="6096000" y="2032391"/>
            <a:ext cx="5197721" cy="4158246"/>
          </a:xfrm>
        </p:spPr>
        <p:txBody>
          <a:bodyPr anchor="t"/>
          <a:lstStyle/>
          <a:p>
            <a:pPr algn="just">
              <a:spcBef>
                <a:spcPts val="0"/>
              </a:spcBef>
            </a:pPr>
            <a:r>
              <a:rPr lang="lv-LV" sz="1200" dirty="0">
                <a:solidFill>
                  <a:srgbClr val="4B5C24"/>
                </a:solidFill>
              </a:rPr>
              <a:t>Dabas parks izveidots 1977. gadā. Tas atrodas SIA “Rīgas meži” Tīreļu mežniecībā – Babītes pagastā, starp Piņķiem, Babīti un Beberbeķiem. Tā platība ir 286.86 ha. </a:t>
            </a:r>
          </a:p>
          <a:p>
            <a:pPr algn="just">
              <a:spcBef>
                <a:spcPts val="0"/>
              </a:spcBef>
            </a:pPr>
            <a:r>
              <a:rPr lang="lv-LV" sz="1200" dirty="0">
                <a:solidFill>
                  <a:srgbClr val="4B5C24"/>
                </a:solidFill>
              </a:rPr>
              <a:t>“Beberbeķi” izveidoti, lai aizsargātu bioloģiski vērtīgas priežu audzes. Beberbeķu dabas parks ir iecienīta atpūtas un pastaigu vieta dažādos gadalaikos. Sniegotās ziemās slēpošanas cienītājiem iespējams izmantot dabas parka kāpu izveidoto reljefu. </a:t>
            </a:r>
          </a:p>
          <a:p>
            <a:pPr algn="just">
              <a:spcBef>
                <a:spcPts val="0"/>
              </a:spcBef>
            </a:pPr>
            <a:r>
              <a:rPr lang="lv-LV" sz="1200" dirty="0">
                <a:solidFill>
                  <a:srgbClr val="4B5C24"/>
                </a:solidFill>
              </a:rPr>
              <a:t>Parka centrālajā daļā ir ar silu un </a:t>
            </a:r>
            <a:r>
              <a:rPr lang="lv-LV" sz="1200" dirty="0" err="1">
                <a:solidFill>
                  <a:srgbClr val="4B5C24"/>
                </a:solidFill>
              </a:rPr>
              <a:t>mētrāju</a:t>
            </a:r>
            <a:r>
              <a:rPr lang="lv-LV" sz="1200" dirty="0">
                <a:solidFill>
                  <a:srgbClr val="4B5C24"/>
                </a:solidFill>
              </a:rPr>
              <a:t> apaugušas kāpas. Parka dienvidu daļā atrodas Beberbeķu dzirnavu ezers, kas izveidojies</a:t>
            </a:r>
            <a:r>
              <a:rPr lang="en-US" sz="1200" dirty="0">
                <a:solidFill>
                  <a:srgbClr val="4B5C24"/>
                </a:solidFill>
              </a:rPr>
              <a:t> </a:t>
            </a:r>
            <a:r>
              <a:rPr lang="lv-LV" sz="1200" dirty="0">
                <a:solidFill>
                  <a:srgbClr val="4B5C24"/>
                </a:solidFill>
              </a:rPr>
              <a:t>uz Beberbeķu strauta</a:t>
            </a:r>
            <a:r>
              <a:rPr lang="en-US" sz="1200" dirty="0">
                <a:solidFill>
                  <a:srgbClr val="4B5C24"/>
                </a:solidFill>
              </a:rPr>
              <a:t>,</a:t>
            </a:r>
            <a:r>
              <a:rPr lang="lv-LV" sz="1200" dirty="0">
                <a:solidFill>
                  <a:srgbClr val="4B5C24"/>
                </a:solidFill>
              </a:rPr>
              <a:t> izbūvējot dzirnavas un izveidojoties dīķim. Tā vidējais dziļums – 1,7 m, lielākais dziļums – 3,5 m. Parka lielāko daļu aizņem priežu sili un </a:t>
            </a:r>
            <a:r>
              <a:rPr lang="lv-LV" sz="1200" dirty="0" err="1">
                <a:solidFill>
                  <a:srgbClr val="4B5C24"/>
                </a:solidFill>
              </a:rPr>
              <a:t>mētrāji</a:t>
            </a:r>
            <a:r>
              <a:rPr lang="lv-LV" sz="1200" dirty="0">
                <a:solidFill>
                  <a:srgbClr val="4B5C24"/>
                </a:solidFill>
              </a:rPr>
              <a:t>. </a:t>
            </a:r>
            <a:r>
              <a:rPr lang="lv-LV" sz="1200" dirty="0"/>
              <a:t>Beberbeķu dzirnavu ezera krasti ir gleznaini, vietām stāvi, bet vietām ap to ir smilšainas peldvietas.</a:t>
            </a:r>
            <a:endParaRPr lang="lv-LV" sz="1200" dirty="0">
              <a:solidFill>
                <a:srgbClr val="4B5C24"/>
              </a:solidFill>
            </a:endParaRPr>
          </a:p>
          <a:p>
            <a:pPr algn="just">
              <a:spcBef>
                <a:spcPts val="0"/>
              </a:spcBef>
            </a:pPr>
            <a:r>
              <a:rPr lang="lv-LV" sz="1200" dirty="0">
                <a:solidFill>
                  <a:srgbClr val="4B5C24"/>
                </a:solidFill>
              </a:rPr>
              <a:t>Beberbeķu dabas parks iekļauts </a:t>
            </a:r>
            <a:r>
              <a:rPr lang="lv-LV" sz="1200" dirty="0" err="1">
                <a:solidFill>
                  <a:srgbClr val="4B5C24"/>
                </a:solidFill>
              </a:rPr>
              <a:t>Natura</a:t>
            </a:r>
            <a:r>
              <a:rPr lang="lv-LV" sz="1200" dirty="0">
                <a:solidFill>
                  <a:srgbClr val="4B5C24"/>
                </a:solidFill>
              </a:rPr>
              <a:t> 2000 teritoriju sarakstā. </a:t>
            </a:r>
          </a:p>
        </p:txBody>
      </p:sp>
      <p:sp>
        <p:nvSpPr>
          <p:cNvPr id="14" name="TextBox 6">
            <a:extLst>
              <a:ext uri="{FF2B5EF4-FFF2-40B4-BE49-F238E27FC236}">
                <a16:creationId xmlns:a16="http://schemas.microsoft.com/office/drawing/2014/main" id="{8106870D-DC8F-7581-7721-580345AFB0E0}"/>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307CF59B-6404-EB3F-42CB-D04357509389}"/>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DCA4BD94-D4E8-0E36-AC08-9D49D2451341}"/>
              </a:ext>
            </a:extLst>
          </p:cNvPr>
          <p:cNvSpPr txBox="1"/>
          <p:nvPr/>
        </p:nvSpPr>
        <p:spPr>
          <a:xfrm>
            <a:off x="8420045" y="5557502"/>
            <a:ext cx="2873676" cy="253916"/>
          </a:xfrm>
          <a:prstGeom prst="rect">
            <a:avLst/>
          </a:prstGeom>
          <a:noFill/>
        </p:spPr>
        <p:txBody>
          <a:bodyPr wrap="square" rtlCol="0">
            <a:spAutoFit/>
          </a:bodyPr>
          <a:lstStyle/>
          <a:p>
            <a:pPr algn="r"/>
            <a:r>
              <a:rPr lang="lv-LV" sz="1050" dirty="0">
                <a:solidFill>
                  <a:srgbClr val="4B5C24"/>
                </a:solidFill>
              </a:rPr>
              <a:t>Informācija no: rigasmezi.lv</a:t>
            </a:r>
          </a:p>
        </p:txBody>
      </p:sp>
      <p:sp>
        <p:nvSpPr>
          <p:cNvPr id="11" name="TextBox 10">
            <a:extLst>
              <a:ext uri="{FF2B5EF4-FFF2-40B4-BE49-F238E27FC236}">
                <a16:creationId xmlns:a16="http://schemas.microsoft.com/office/drawing/2014/main" id="{0EF79513-8FAE-0F53-D74A-38FED5677088}"/>
              </a:ext>
            </a:extLst>
          </p:cNvPr>
          <p:cNvSpPr txBox="1"/>
          <p:nvPr/>
        </p:nvSpPr>
        <p:spPr>
          <a:xfrm>
            <a:off x="157100" y="5302110"/>
            <a:ext cx="2404691" cy="253916"/>
          </a:xfrm>
          <a:prstGeom prst="rect">
            <a:avLst/>
          </a:prstGeom>
          <a:noFill/>
        </p:spPr>
        <p:txBody>
          <a:bodyPr wrap="square" rtlCol="0">
            <a:spAutoFit/>
          </a:bodyPr>
          <a:lstStyle/>
          <a:p>
            <a:r>
              <a:rPr lang="lv-LV" sz="1050" dirty="0">
                <a:solidFill>
                  <a:srgbClr val="B9D2FF"/>
                </a:solidFill>
              </a:rPr>
              <a:t>Foto: Kristīne </a:t>
            </a:r>
            <a:r>
              <a:rPr lang="lv-LV" sz="1050" dirty="0" err="1">
                <a:solidFill>
                  <a:srgbClr val="B9D2FF"/>
                </a:solidFill>
              </a:rPr>
              <a:t>VIlciņa</a:t>
            </a:r>
            <a:endParaRPr lang="lv-LV" sz="1050" dirty="0">
              <a:solidFill>
                <a:srgbClr val="B9D2FF"/>
              </a:solidFill>
            </a:endParaRPr>
          </a:p>
        </p:txBody>
      </p:sp>
      <p:sp>
        <p:nvSpPr>
          <p:cNvPr id="5" name="TextBox 4">
            <a:extLst>
              <a:ext uri="{FF2B5EF4-FFF2-40B4-BE49-F238E27FC236}">
                <a16:creationId xmlns:a16="http://schemas.microsoft.com/office/drawing/2014/main" id="{080524CA-A8F3-4014-C151-402D226A7C65}"/>
              </a:ext>
            </a:extLst>
          </p:cNvPr>
          <p:cNvSpPr txBox="1"/>
          <p:nvPr/>
        </p:nvSpPr>
        <p:spPr>
          <a:xfrm>
            <a:off x="5877154" y="1344206"/>
            <a:ext cx="6969197" cy="584775"/>
          </a:xfrm>
          <a:prstGeom prst="rect">
            <a:avLst/>
          </a:prstGeom>
          <a:noFill/>
        </p:spPr>
        <p:txBody>
          <a:bodyPr wrap="square" rtlCol="0">
            <a:spAutoFit/>
          </a:bodyPr>
          <a:lstStyle/>
          <a:p>
            <a:r>
              <a:rPr lang="lv-LV" sz="3200" b="1" dirty="0">
                <a:solidFill>
                  <a:srgbClr val="4B5C24"/>
                </a:solidFill>
                <a:latin typeface="+mj-lt"/>
              </a:rPr>
              <a:t>Beberbeķu dabas parks</a:t>
            </a:r>
          </a:p>
        </p:txBody>
      </p:sp>
      <p:pic>
        <p:nvPicPr>
          <p:cNvPr id="6" name="Picture 2" descr="Dabas parks BEBERBEĶI. Foto Kristīne VIlciņa">
            <a:extLst>
              <a:ext uri="{FF2B5EF4-FFF2-40B4-BE49-F238E27FC236}">
                <a16:creationId xmlns:a16="http://schemas.microsoft.com/office/drawing/2014/main" id="{8D3EA974-2D0B-3BB9-FDF9-9BDCACD8330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429" y="2065851"/>
            <a:ext cx="5644725" cy="3236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205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32361-0620-6FDD-A4F3-1C2DB2642DC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4780D7C2-2B75-842B-5DEE-89E614A48BC0}"/>
              </a:ext>
            </a:extLst>
          </p:cNvPr>
          <p:cNvGrpSpPr/>
          <p:nvPr/>
        </p:nvGrpSpPr>
        <p:grpSpPr>
          <a:xfrm>
            <a:off x="1" y="0"/>
            <a:ext cx="4205655" cy="6858000"/>
            <a:chOff x="0" y="0"/>
            <a:chExt cx="1661493" cy="2709333"/>
          </a:xfrm>
        </p:grpSpPr>
        <p:sp>
          <p:nvSpPr>
            <p:cNvPr id="3" name="Freeform 3">
              <a:extLst>
                <a:ext uri="{FF2B5EF4-FFF2-40B4-BE49-F238E27FC236}">
                  <a16:creationId xmlns:a16="http://schemas.microsoft.com/office/drawing/2014/main" id="{BA23C9F2-0E9C-DFC9-91E6-407D63CC4708}"/>
                </a:ext>
              </a:extLst>
            </p:cNvPr>
            <p:cNvSpPr/>
            <p:nvPr/>
          </p:nvSpPr>
          <p:spPr>
            <a:xfrm>
              <a:off x="0" y="0"/>
              <a:ext cx="1661494" cy="2709333"/>
            </a:xfrm>
            <a:custGeom>
              <a:avLst/>
              <a:gdLst/>
              <a:ahLst/>
              <a:cxnLst/>
              <a:rect l="l" t="t" r="r" b="b"/>
              <a:pathLst>
                <a:path w="1661494" h="2709333">
                  <a:moveTo>
                    <a:pt x="0" y="0"/>
                  </a:moveTo>
                  <a:lnTo>
                    <a:pt x="1661494" y="0"/>
                  </a:lnTo>
                  <a:lnTo>
                    <a:pt x="1661494" y="2709333"/>
                  </a:lnTo>
                  <a:lnTo>
                    <a:pt x="0" y="2709333"/>
                  </a:lnTo>
                  <a:close/>
                </a:path>
              </a:pathLst>
            </a:custGeom>
            <a:solidFill>
              <a:srgbClr val="4B5C24"/>
            </a:solidFill>
            <a:ln>
              <a:solidFill>
                <a:srgbClr val="4B5C24"/>
              </a:solidFill>
            </a:ln>
          </p:spPr>
          <p:txBody>
            <a:bodyPr/>
            <a:lstStyle/>
            <a:p>
              <a:endParaRPr lang="lv-LV" dirty="0"/>
            </a:p>
          </p:txBody>
        </p:sp>
        <p:sp>
          <p:nvSpPr>
            <p:cNvPr id="4" name="TextBox 4">
              <a:extLst>
                <a:ext uri="{FF2B5EF4-FFF2-40B4-BE49-F238E27FC236}">
                  <a16:creationId xmlns:a16="http://schemas.microsoft.com/office/drawing/2014/main" id="{F147C205-D4F7-7DB2-BE1B-0A119621B5A5}"/>
                </a:ext>
              </a:extLst>
            </p:cNvPr>
            <p:cNvSpPr txBox="1"/>
            <p:nvPr/>
          </p:nvSpPr>
          <p:spPr>
            <a:xfrm>
              <a:off x="0" y="-47625"/>
              <a:ext cx="1661493" cy="2756958"/>
            </a:xfrm>
            <a:prstGeom prst="rect">
              <a:avLst/>
            </a:prstGeom>
            <a:ln>
              <a:solidFill>
                <a:srgbClr val="4B5C24"/>
              </a:solidFill>
            </a:ln>
          </p:spPr>
          <p:txBody>
            <a:bodyPr lIns="33867" tIns="33867" rIns="33867" bIns="33867" rtlCol="0" anchor="ctr"/>
            <a:lstStyle/>
            <a:p>
              <a:pPr algn="ctr">
                <a:lnSpc>
                  <a:spcPts val="1653"/>
                </a:lnSpc>
              </a:pPr>
              <a:endParaRPr sz="1200" dirty="0"/>
            </a:p>
          </p:txBody>
        </p:sp>
      </p:grpSp>
      <p:sp>
        <p:nvSpPr>
          <p:cNvPr id="7" name="AutoShape 7">
            <a:extLst>
              <a:ext uri="{FF2B5EF4-FFF2-40B4-BE49-F238E27FC236}">
                <a16:creationId xmlns:a16="http://schemas.microsoft.com/office/drawing/2014/main" id="{50579000-2331-2516-B16F-ABD4C0DDA866}"/>
              </a:ext>
            </a:extLst>
          </p:cNvPr>
          <p:cNvSpPr/>
          <p:nvPr/>
        </p:nvSpPr>
        <p:spPr>
          <a:xfrm flipV="1">
            <a:off x="6060734" y="1679321"/>
            <a:ext cx="3719760" cy="0"/>
          </a:xfrm>
          <a:prstGeom prst="line">
            <a:avLst/>
          </a:prstGeom>
          <a:ln w="76200" cap="flat">
            <a:solidFill>
              <a:srgbClr val="4B5C24"/>
            </a:solidFill>
            <a:prstDash val="solid"/>
            <a:headEnd type="none" w="sm" len="sm"/>
            <a:tailEnd type="none" w="sm" len="sm"/>
          </a:ln>
        </p:spPr>
        <p:txBody>
          <a:bodyPr/>
          <a:lstStyle/>
          <a:p>
            <a:endParaRPr lang="lv-LV" dirty="0"/>
          </a:p>
        </p:txBody>
      </p:sp>
      <p:pic>
        <p:nvPicPr>
          <p:cNvPr id="5" name="Attēls 4">
            <a:extLst>
              <a:ext uri="{FF2B5EF4-FFF2-40B4-BE49-F238E27FC236}">
                <a16:creationId xmlns:a16="http://schemas.microsoft.com/office/drawing/2014/main" id="{029C9C2E-60C2-8BF0-D996-E12D6BDD42FD}"/>
              </a:ext>
            </a:extLst>
          </p:cNvPr>
          <p:cNvPicPr>
            <a:picLocks noChangeAspect="1"/>
          </p:cNvPicPr>
          <p:nvPr/>
        </p:nvPicPr>
        <p:blipFill>
          <a:blip r:embed="rId2"/>
          <a:stretch>
            <a:fillRect/>
          </a:stretch>
        </p:blipFill>
        <p:spPr>
          <a:xfrm>
            <a:off x="10143838" y="5972051"/>
            <a:ext cx="2048161" cy="885949"/>
          </a:xfrm>
          <a:prstGeom prst="rect">
            <a:avLst/>
          </a:prstGeom>
        </p:spPr>
      </p:pic>
      <p:sp>
        <p:nvSpPr>
          <p:cNvPr id="6" name="TextBox 5">
            <a:extLst>
              <a:ext uri="{FF2B5EF4-FFF2-40B4-BE49-F238E27FC236}">
                <a16:creationId xmlns:a16="http://schemas.microsoft.com/office/drawing/2014/main" id="{E1A35648-700C-D69D-8EC6-3D134C9BAFC4}"/>
              </a:ext>
            </a:extLst>
          </p:cNvPr>
          <p:cNvSpPr txBox="1"/>
          <p:nvPr/>
        </p:nvSpPr>
        <p:spPr>
          <a:xfrm>
            <a:off x="5962122" y="1818977"/>
            <a:ext cx="5727854" cy="4401205"/>
          </a:xfrm>
          <a:prstGeom prst="rect">
            <a:avLst/>
          </a:prstGeom>
          <a:noFill/>
        </p:spPr>
        <p:txBody>
          <a:bodyPr wrap="square" rtlCol="0">
            <a:spAutoFit/>
          </a:bodyPr>
          <a:lstStyle/>
          <a:p>
            <a:pPr algn="just"/>
            <a:r>
              <a:rPr lang="lv-LV" sz="1400" dirty="0">
                <a:solidFill>
                  <a:srgbClr val="4B5C24"/>
                </a:solidFill>
              </a:rPr>
              <a:t>Pūpes parks Babītē ir mierpilna pastaigu vieta un publisks dendroloģiskais parks, kas tapis ar vietējās kopienas iniciatīvu. Tas izveidots bijušo mazdārziņu teritorijā, pārtopot par sakoptu zaļo zonu atpūtai dabā.</a:t>
            </a:r>
          </a:p>
          <a:p>
            <a:pPr algn="just"/>
            <a:r>
              <a:rPr lang="lv-LV" sz="1400" dirty="0">
                <a:solidFill>
                  <a:srgbClr val="4B5C24"/>
                </a:solidFill>
              </a:rPr>
              <a:t>Vietā, kas atrodas otrpus Liepu alejai jeb vecajai Jūrmalas šosejai pretī senajam Pūpes krogam, arī ir sava vēsture. Vecās Pirmā pasaules kara laika kartēs redzams, ka tieši šeit ir atradušies trīs dzelzceļa atzari, kas bija uzcelti gan kara materiālu transportēšanai uz fronti, gan arī sanitārajiem vilcieniem ievainoto transportēšanai un, iespējams, arī karaspēka dzīvā spēka transportēšanai. No šīs vietas uz Kalnciema pusi bija izbūvēta arī pagaidu </a:t>
            </a:r>
            <a:r>
              <a:rPr lang="lv-LV" sz="1400" dirty="0" err="1">
                <a:solidFill>
                  <a:srgbClr val="4B5C24"/>
                </a:solidFill>
              </a:rPr>
              <a:t>šaursliežu</a:t>
            </a:r>
            <a:r>
              <a:rPr lang="lv-LV" sz="1400" dirty="0">
                <a:solidFill>
                  <a:srgbClr val="4B5C24"/>
                </a:solidFill>
              </a:rPr>
              <a:t> dzelzceļa līnija kara materiālu transportam, šī līnija gāja gar veco Kalnciema jeb Piņķu ceļu. Dzelzceļa līniju nojauca pēc kara 1920. gados un daļa gulšņu iebūvēti ēkās.</a:t>
            </a:r>
          </a:p>
          <a:p>
            <a:pPr algn="just"/>
            <a:r>
              <a:rPr lang="lv-LV" sz="1400" dirty="0">
                <a:solidFill>
                  <a:srgbClr val="4B5C24"/>
                </a:solidFill>
              </a:rPr>
              <a:t>1925.gadā, kad stacijas nosaukums mainījās no Pūpes uz Babīti, arī toreizējais Piņķu pagasts ieguva Babītes pagasta nosaukumu. Līdz ar stacijas pārdēvēšanu par Babīti pakāpeniski no apgrozības izgāja arī šīs apkaimes senais nosaukums “Pūpe”.</a:t>
            </a:r>
          </a:p>
        </p:txBody>
      </p:sp>
      <p:sp>
        <p:nvSpPr>
          <p:cNvPr id="8" name="TextBox 7">
            <a:extLst>
              <a:ext uri="{FF2B5EF4-FFF2-40B4-BE49-F238E27FC236}">
                <a16:creationId xmlns:a16="http://schemas.microsoft.com/office/drawing/2014/main" id="{8F472108-F82F-C0E8-0C0C-FCC50550A9DF}"/>
              </a:ext>
            </a:extLst>
          </p:cNvPr>
          <p:cNvSpPr txBox="1"/>
          <p:nvPr/>
        </p:nvSpPr>
        <p:spPr>
          <a:xfrm>
            <a:off x="5962122" y="1094546"/>
            <a:ext cx="5593976" cy="584775"/>
          </a:xfrm>
          <a:prstGeom prst="rect">
            <a:avLst/>
          </a:prstGeom>
          <a:noFill/>
        </p:spPr>
        <p:txBody>
          <a:bodyPr wrap="square" rtlCol="0">
            <a:spAutoFit/>
          </a:bodyPr>
          <a:lstStyle/>
          <a:p>
            <a:r>
              <a:rPr lang="lv-LV" sz="3200" b="1" dirty="0">
                <a:solidFill>
                  <a:srgbClr val="4B5C24"/>
                </a:solidFill>
                <a:latin typeface="+mj-lt"/>
              </a:rPr>
              <a:t>Pūpes parks</a:t>
            </a:r>
          </a:p>
        </p:txBody>
      </p:sp>
      <p:sp>
        <p:nvSpPr>
          <p:cNvPr id="10" name="TextBox 9">
            <a:extLst>
              <a:ext uri="{FF2B5EF4-FFF2-40B4-BE49-F238E27FC236}">
                <a16:creationId xmlns:a16="http://schemas.microsoft.com/office/drawing/2014/main" id="{63CD1A02-40DE-738B-924C-C80ECCF84BEE}"/>
              </a:ext>
            </a:extLst>
          </p:cNvPr>
          <p:cNvSpPr txBox="1"/>
          <p:nvPr/>
        </p:nvSpPr>
        <p:spPr>
          <a:xfrm>
            <a:off x="1089572" y="6454857"/>
            <a:ext cx="3576204" cy="253916"/>
          </a:xfrm>
          <a:prstGeom prst="rect">
            <a:avLst/>
          </a:prstGeom>
          <a:noFill/>
        </p:spPr>
        <p:txBody>
          <a:bodyPr wrap="square" rtlCol="0">
            <a:spAutoFit/>
          </a:bodyPr>
          <a:lstStyle/>
          <a:p>
            <a:pPr algn="just"/>
            <a:r>
              <a:rPr lang="lv-LV" sz="1050" dirty="0">
                <a:solidFill>
                  <a:srgbClr val="B9D2FF"/>
                </a:solidFill>
              </a:rPr>
              <a:t>Foto: Ieva Vītola</a:t>
            </a:r>
          </a:p>
        </p:txBody>
      </p:sp>
      <p:sp>
        <p:nvSpPr>
          <p:cNvPr id="9" name="TextBox 8">
            <a:extLst>
              <a:ext uri="{FF2B5EF4-FFF2-40B4-BE49-F238E27FC236}">
                <a16:creationId xmlns:a16="http://schemas.microsoft.com/office/drawing/2014/main" id="{4DEAD2CC-662B-98B9-A116-C7AB25992F48}"/>
              </a:ext>
            </a:extLst>
          </p:cNvPr>
          <p:cNvSpPr txBox="1"/>
          <p:nvPr/>
        </p:nvSpPr>
        <p:spPr>
          <a:xfrm>
            <a:off x="7920614" y="5972051"/>
            <a:ext cx="3048000" cy="253916"/>
          </a:xfrm>
          <a:prstGeom prst="rect">
            <a:avLst/>
          </a:prstGeom>
          <a:noFill/>
        </p:spPr>
        <p:txBody>
          <a:bodyPr wrap="square" rtlCol="0">
            <a:spAutoFit/>
          </a:bodyPr>
          <a:lstStyle/>
          <a:p>
            <a:r>
              <a:rPr lang="lv-LV" sz="1050" dirty="0">
                <a:solidFill>
                  <a:srgbClr val="4B5C24"/>
                </a:solidFill>
              </a:rPr>
              <a:t>Informācija no: must.marupe.lv</a:t>
            </a:r>
          </a:p>
        </p:txBody>
      </p:sp>
      <p:pic>
        <p:nvPicPr>
          <p:cNvPr id="12" name="Attēls 11">
            <a:extLst>
              <a:ext uri="{FF2B5EF4-FFF2-40B4-BE49-F238E27FC236}">
                <a16:creationId xmlns:a16="http://schemas.microsoft.com/office/drawing/2014/main" id="{9066C1BD-7E53-8D83-D2C9-73849C2A74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0337" y="403143"/>
            <a:ext cx="4547056" cy="6062741"/>
          </a:xfrm>
          <a:prstGeom prst="rect">
            <a:avLst/>
          </a:prstGeom>
        </p:spPr>
      </p:pic>
    </p:spTree>
    <p:extLst>
      <p:ext uri="{BB962C8B-B14F-4D97-AF65-F5344CB8AC3E}">
        <p14:creationId xmlns:p14="http://schemas.microsoft.com/office/powerpoint/2010/main" val="3741888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32699-40B9-A359-9374-8E8E2D31BF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271AB-E9DC-24C8-2685-A02D3F5C4DF5}"/>
              </a:ext>
            </a:extLst>
          </p:cNvPr>
          <p:cNvSpPr>
            <a:spLocks noGrp="1"/>
          </p:cNvSpPr>
          <p:nvPr>
            <p:ph type="ctrTitle"/>
          </p:nvPr>
        </p:nvSpPr>
        <p:spPr>
          <a:xfrm>
            <a:off x="6352441" y="633903"/>
            <a:ext cx="5197721" cy="1275579"/>
          </a:xfrm>
        </p:spPr>
        <p:txBody>
          <a:bodyPr/>
          <a:lstStyle/>
          <a:p>
            <a:br>
              <a:rPr lang="lv-LV" sz="1200" b="0" i="0" cap="all" dirty="0">
                <a:solidFill>
                  <a:srgbClr val="333333"/>
                </a:solidFill>
                <a:effectLst/>
                <a:latin typeface="Helvetica Neue"/>
              </a:rPr>
            </a:br>
            <a:endParaRPr lang="en-US" sz="2800" dirty="0"/>
          </a:p>
        </p:txBody>
      </p:sp>
      <p:sp>
        <p:nvSpPr>
          <p:cNvPr id="3" name="Subtitle 2">
            <a:extLst>
              <a:ext uri="{FF2B5EF4-FFF2-40B4-BE49-F238E27FC236}">
                <a16:creationId xmlns:a16="http://schemas.microsoft.com/office/drawing/2014/main" id="{AD02D1AD-A096-9BA1-B741-9E60A0451D51}"/>
              </a:ext>
            </a:extLst>
          </p:cNvPr>
          <p:cNvSpPr>
            <a:spLocks noGrp="1"/>
          </p:cNvSpPr>
          <p:nvPr>
            <p:ph type="subTitle" idx="1"/>
          </p:nvPr>
        </p:nvSpPr>
        <p:spPr>
          <a:xfrm>
            <a:off x="5938438" y="1716414"/>
            <a:ext cx="5805327" cy="4158246"/>
          </a:xfrm>
        </p:spPr>
        <p:txBody>
          <a:bodyPr anchor="t"/>
          <a:lstStyle/>
          <a:p>
            <a:r>
              <a:rPr lang="lv-LV" sz="1400" dirty="0"/>
              <a:t>Ūdenstilpe, kas vairāku tūkstošu gadu garumā ietekmējusi un aizvien ietekmē dabas un cilvēku dzīves apstākļus novadā, ir Lielupe. Gadsimtu gaitā upe ir nodrošinājusi ar iztiku neskaitāmas </a:t>
            </a:r>
            <a:r>
              <a:rPr lang="lv-LV" sz="1400" dirty="0" err="1"/>
              <a:t>salenieku</a:t>
            </a:r>
            <a:r>
              <a:rPr lang="lv-LV" sz="1400" dirty="0"/>
              <a:t> paaudzes. Pārceltuves uz Rīgas Jūrmalu un Sloku, kā arī kuģojams ūdensceļš ar Rīgu un Jelgavu sniedza iespēju tirgoties, kopš 19. gs. nogales – arī izglītoties un apmeklēt kultūras pasākumus.</a:t>
            </a:r>
          </a:p>
          <a:p>
            <a:r>
              <a:rPr lang="lv-LV" sz="1400" dirty="0"/>
              <a:t>Lielupe ir otra lielākā Latvijas upe pēc baseina lieluma (17 600 km²) un nestā ūdens daudzuma (3,6 m³ gadā), šajos rādītājos tā atpaliek tikai no Daugavas. Lielupe ir izteikta līdzenumu upe (izņemot nelielu daļu augšteces), tai ir mazs kritums, plata ieleja, lēns un vienmērīgs tecējums un plašas palieņu pļavas.</a:t>
            </a:r>
            <a:endParaRPr lang="lv-LV" sz="1400" noProof="0" dirty="0">
              <a:solidFill>
                <a:srgbClr val="4B5C24"/>
              </a:solidFill>
            </a:endParaRPr>
          </a:p>
        </p:txBody>
      </p:sp>
      <p:sp>
        <p:nvSpPr>
          <p:cNvPr id="14" name="TextBox 6">
            <a:extLst>
              <a:ext uri="{FF2B5EF4-FFF2-40B4-BE49-F238E27FC236}">
                <a16:creationId xmlns:a16="http://schemas.microsoft.com/office/drawing/2014/main" id="{9668D957-288B-B4D8-CAB3-20F9C8661E81}"/>
              </a:ext>
            </a:extLst>
          </p:cNvPr>
          <p:cNvSpPr txBox="1"/>
          <p:nvPr/>
        </p:nvSpPr>
        <p:spPr>
          <a:xfrm>
            <a:off x="0" y="0"/>
            <a:ext cx="3342777" cy="6858000"/>
          </a:xfrm>
          <a:prstGeom prst="rect">
            <a:avLst/>
          </a:prstGeom>
          <a:solidFill>
            <a:srgbClr val="4B5C24"/>
          </a:solidFill>
        </p:spPr>
        <p:txBody>
          <a:bodyPr lIns="33867" tIns="33867" rIns="33867" bIns="33867" rtlCol="0" anchor="ctr"/>
          <a:lstStyle/>
          <a:p>
            <a:pPr algn="ctr">
              <a:lnSpc>
                <a:spcPts val="1653"/>
              </a:lnSpc>
            </a:pPr>
            <a:endParaRPr sz="1200" dirty="0"/>
          </a:p>
        </p:txBody>
      </p:sp>
      <p:pic>
        <p:nvPicPr>
          <p:cNvPr id="15" name="Attēls 14">
            <a:extLst>
              <a:ext uri="{FF2B5EF4-FFF2-40B4-BE49-F238E27FC236}">
                <a16:creationId xmlns:a16="http://schemas.microsoft.com/office/drawing/2014/main" id="{E45B81B8-1914-9418-D926-D67B74313BCA}"/>
              </a:ext>
            </a:extLst>
          </p:cNvPr>
          <p:cNvPicPr>
            <a:picLocks noChangeAspect="1"/>
          </p:cNvPicPr>
          <p:nvPr/>
        </p:nvPicPr>
        <p:blipFill>
          <a:blip r:embed="rId3"/>
          <a:stretch>
            <a:fillRect/>
          </a:stretch>
        </p:blipFill>
        <p:spPr>
          <a:xfrm>
            <a:off x="10143838" y="5972051"/>
            <a:ext cx="2048161" cy="885949"/>
          </a:xfrm>
          <a:prstGeom prst="rect">
            <a:avLst/>
          </a:prstGeom>
        </p:spPr>
      </p:pic>
      <p:sp>
        <p:nvSpPr>
          <p:cNvPr id="4" name="TextBox 3">
            <a:extLst>
              <a:ext uri="{FF2B5EF4-FFF2-40B4-BE49-F238E27FC236}">
                <a16:creationId xmlns:a16="http://schemas.microsoft.com/office/drawing/2014/main" id="{17AD8381-2943-6F2C-F810-4FDB08AED8EA}"/>
              </a:ext>
            </a:extLst>
          </p:cNvPr>
          <p:cNvSpPr txBox="1"/>
          <p:nvPr/>
        </p:nvSpPr>
        <p:spPr>
          <a:xfrm>
            <a:off x="8472450" y="5410557"/>
            <a:ext cx="3342776" cy="415498"/>
          </a:xfrm>
          <a:prstGeom prst="rect">
            <a:avLst/>
          </a:prstGeom>
          <a:noFill/>
        </p:spPr>
        <p:txBody>
          <a:bodyPr wrap="square" rtlCol="0">
            <a:spAutoFit/>
          </a:bodyPr>
          <a:lstStyle/>
          <a:p>
            <a:pPr algn="r"/>
            <a:r>
              <a:rPr lang="lv-LV" sz="1050" dirty="0">
                <a:solidFill>
                  <a:srgbClr val="4B5C24"/>
                </a:solidFill>
              </a:rPr>
              <a:t>Informācija no: Babītes ceļojums astoņu gadsimtu garumā</a:t>
            </a:r>
          </a:p>
        </p:txBody>
      </p:sp>
      <p:sp>
        <p:nvSpPr>
          <p:cNvPr id="11" name="TextBox 10">
            <a:extLst>
              <a:ext uri="{FF2B5EF4-FFF2-40B4-BE49-F238E27FC236}">
                <a16:creationId xmlns:a16="http://schemas.microsoft.com/office/drawing/2014/main" id="{DA892EE2-584F-E505-ABC3-BF977BEB293B}"/>
              </a:ext>
            </a:extLst>
          </p:cNvPr>
          <p:cNvSpPr txBox="1"/>
          <p:nvPr/>
        </p:nvSpPr>
        <p:spPr>
          <a:xfrm>
            <a:off x="1202967" y="6321488"/>
            <a:ext cx="3228003" cy="415498"/>
          </a:xfrm>
          <a:prstGeom prst="rect">
            <a:avLst/>
          </a:prstGeom>
          <a:noFill/>
        </p:spPr>
        <p:txBody>
          <a:bodyPr wrap="square" rtlCol="0">
            <a:spAutoFit/>
          </a:bodyPr>
          <a:lstStyle/>
          <a:p>
            <a:r>
              <a:rPr lang="lv-LV" sz="1050" dirty="0">
                <a:solidFill>
                  <a:srgbClr val="B9D2FF"/>
                </a:solidFill>
              </a:rPr>
              <a:t>Foto: Kārlis Buškevics</a:t>
            </a:r>
          </a:p>
          <a:p>
            <a:endParaRPr lang="lv-LV" sz="1050" dirty="0">
              <a:solidFill>
                <a:srgbClr val="B9D2FF"/>
              </a:solidFill>
            </a:endParaRPr>
          </a:p>
        </p:txBody>
      </p:sp>
      <p:sp>
        <p:nvSpPr>
          <p:cNvPr id="5" name="TextBox 4">
            <a:extLst>
              <a:ext uri="{FF2B5EF4-FFF2-40B4-BE49-F238E27FC236}">
                <a16:creationId xmlns:a16="http://schemas.microsoft.com/office/drawing/2014/main" id="{42E9BEB7-CFD4-D446-5A89-4700DF61D1FD}"/>
              </a:ext>
            </a:extLst>
          </p:cNvPr>
          <p:cNvSpPr txBox="1"/>
          <p:nvPr/>
        </p:nvSpPr>
        <p:spPr>
          <a:xfrm>
            <a:off x="5839560" y="983340"/>
            <a:ext cx="6229881" cy="584775"/>
          </a:xfrm>
          <a:prstGeom prst="rect">
            <a:avLst/>
          </a:prstGeom>
          <a:noFill/>
        </p:spPr>
        <p:txBody>
          <a:bodyPr wrap="square" rtlCol="0">
            <a:spAutoFit/>
          </a:bodyPr>
          <a:lstStyle/>
          <a:p>
            <a:r>
              <a:rPr lang="lv-LV" sz="3200" b="1" dirty="0">
                <a:solidFill>
                  <a:srgbClr val="4B5C24"/>
                </a:solidFill>
                <a:latin typeface="+mj-lt"/>
              </a:rPr>
              <a:t>Lielupe</a:t>
            </a:r>
          </a:p>
        </p:txBody>
      </p:sp>
      <p:sp>
        <p:nvSpPr>
          <p:cNvPr id="6" name="AutoShape 7">
            <a:extLst>
              <a:ext uri="{FF2B5EF4-FFF2-40B4-BE49-F238E27FC236}">
                <a16:creationId xmlns:a16="http://schemas.microsoft.com/office/drawing/2014/main" id="{FD8C5817-DEB7-77A6-918D-A6461AD71321}"/>
              </a:ext>
            </a:extLst>
          </p:cNvPr>
          <p:cNvSpPr/>
          <p:nvPr/>
        </p:nvSpPr>
        <p:spPr>
          <a:xfrm flipV="1">
            <a:off x="5938438" y="1547709"/>
            <a:ext cx="3719760" cy="0"/>
          </a:xfrm>
          <a:prstGeom prst="line">
            <a:avLst/>
          </a:prstGeom>
          <a:ln w="76200" cap="flat">
            <a:solidFill>
              <a:srgbClr val="4B5C24"/>
            </a:solidFill>
            <a:prstDash val="solid"/>
            <a:headEnd type="none" w="sm" len="sm"/>
            <a:tailEnd type="none" w="sm" len="sm"/>
          </a:ln>
        </p:spPr>
        <p:txBody>
          <a:bodyPr/>
          <a:lstStyle/>
          <a:p>
            <a:endParaRPr lang="lv-LV"/>
          </a:p>
        </p:txBody>
      </p:sp>
      <p:pic>
        <p:nvPicPr>
          <p:cNvPr id="9" name="Attēls 8">
            <a:extLst>
              <a:ext uri="{FF2B5EF4-FFF2-40B4-BE49-F238E27FC236}">
                <a16:creationId xmlns:a16="http://schemas.microsoft.com/office/drawing/2014/main" id="{A7B5EA6B-75B8-EFB6-92D9-15D527E92692}"/>
              </a:ext>
            </a:extLst>
          </p:cNvPr>
          <p:cNvPicPr>
            <a:picLocks noChangeAspect="1"/>
          </p:cNvPicPr>
          <p:nvPr/>
        </p:nvPicPr>
        <p:blipFill>
          <a:blip r:embed="rId4"/>
          <a:stretch>
            <a:fillRect/>
          </a:stretch>
        </p:blipFill>
        <p:spPr>
          <a:xfrm>
            <a:off x="1237851" y="983340"/>
            <a:ext cx="4281313" cy="5338148"/>
          </a:xfrm>
          <a:prstGeom prst="rect">
            <a:avLst/>
          </a:prstGeom>
        </p:spPr>
      </p:pic>
    </p:spTree>
    <p:extLst>
      <p:ext uri="{BB962C8B-B14F-4D97-AF65-F5344CB8AC3E}">
        <p14:creationId xmlns:p14="http://schemas.microsoft.com/office/powerpoint/2010/main" val="1095643675"/>
      </p:ext>
    </p:extLst>
  </p:cSld>
  <p:clrMapOvr>
    <a:masterClrMapping/>
  </p:clrMapOvr>
</p:sld>
</file>

<file path=ppt/theme/theme1.xml><?xml version="1.0" encoding="utf-8"?>
<a:theme xmlns:a="http://schemas.openxmlformats.org/drawingml/2006/main" name="Zil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75C946AC-398F-41B3-96D3-9A9558AFC636}"/>
    </a:ext>
  </a:extLst>
</a:theme>
</file>

<file path=ppt/theme/theme2.xml><?xml version="1.0" encoding="utf-8"?>
<a:theme xmlns:a="http://schemas.openxmlformats.org/drawingml/2006/main" name="Zaļā tēma">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B8284AA0-9AD5-451D-A4D8-BE126D005C7E}"/>
    </a:ext>
  </a:extLst>
</a:theme>
</file>

<file path=ppt/theme/theme3.xml><?xml version="1.0" encoding="utf-8"?>
<a:theme xmlns:a="http://schemas.openxmlformats.org/drawingml/2006/main" name="Palīgslaidi">
  <a:themeElements>
    <a:clrScheme name="Marupe">
      <a:dk1>
        <a:srgbClr val="592645"/>
      </a:dk1>
      <a:lt1>
        <a:srgbClr val="B9D2FF"/>
      </a:lt1>
      <a:dk2>
        <a:srgbClr val="4B5C24"/>
      </a:dk2>
      <a:lt2>
        <a:srgbClr val="EC9BFF"/>
      </a:lt2>
      <a:accent1>
        <a:srgbClr val="698C7D"/>
      </a:accent1>
      <a:accent2>
        <a:srgbClr val="D59702"/>
      </a:accent2>
      <a:accent3>
        <a:srgbClr val="FF421A"/>
      </a:accent3>
      <a:accent4>
        <a:srgbClr val="FAFF72"/>
      </a:accent4>
      <a:accent5>
        <a:srgbClr val="FF7D45"/>
      </a:accent5>
      <a:accent6>
        <a:srgbClr val="A4D866"/>
      </a:accent6>
      <a:hlink>
        <a:srgbClr val="B9D2FF"/>
      </a:hlink>
      <a:folHlink>
        <a:srgbClr val="B9D2FF"/>
      </a:folHlink>
    </a:clrScheme>
    <a:fontScheme name="Marupe">
      <a:majorFont>
        <a:latin typeface="sora bold"/>
        <a:ea typeface=""/>
        <a:cs typeface=""/>
      </a:majorFont>
      <a:minorFont>
        <a:latin typeface="sora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rupe_presentation_template" id="{8C263AC2-CCC2-4F3C-B13A-BA00CD644164}" vid="{6AFC9A73-0ED4-4FE0-B490-854DD42CA803}"/>
    </a:ext>
  </a:extLst>
</a:theme>
</file>

<file path=ppt/theme/theme4.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Marupe_presentation_template092024</Template>
  <TotalTime>4362</TotalTime>
  <Words>1804</Words>
  <Application>Microsoft Office PowerPoint</Application>
  <PresentationFormat>Widescreen</PresentationFormat>
  <Paragraphs>95</Paragraphs>
  <Slides>17</Slides>
  <Notes>12</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17</vt:i4>
      </vt:variant>
    </vt:vector>
  </HeadingPairs>
  <TitlesOfParts>
    <vt:vector size="25" baseType="lpstr">
      <vt:lpstr>Arial</vt:lpstr>
      <vt:lpstr>sora regular</vt:lpstr>
      <vt:lpstr>Calibri</vt:lpstr>
      <vt:lpstr>sora bold</vt:lpstr>
      <vt:lpstr>Helvetica Neue</vt:lpstr>
      <vt:lpstr>Zilā tēma</vt:lpstr>
      <vt:lpstr>Zaļā tēma</vt:lpstr>
      <vt:lpstr>Palīgslaidi</vt:lpstr>
      <vt:lpstr>PowerPoint Presentation</vt:lpstr>
      <vt:lpstr> </vt:lpstr>
      <vt:lpstr> </vt:lpstr>
      <vt:lpstr>PowerPoint Presentation</vt:lpstr>
      <vt:lpstr>PowerPoint Presentation</vt:lpstr>
      <vt:lpstr>PowerPoint Presentation</vt:lpstr>
      <vt:lpstr> </vt:lpstr>
      <vt:lpstr>PowerPoint Presentation</vt:lpstr>
      <vt:lpstr> </vt:lpstr>
      <vt:lpstr> </vt:lpstr>
      <vt:lpstr> </vt:lpstr>
      <vt:lpstr> </vt:lpstr>
      <vt:lpstr> </vt:lpstr>
      <vt:lpstr> </vt:lpstr>
      <vt:lpstr> </vt:lpstr>
      <vt:lpst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Oskars Krakts</dc:creator>
  <cp:lastModifiedBy>Daniels Kaspars Vinniņš</cp:lastModifiedBy>
  <cp:revision>589</cp:revision>
  <dcterms:created xsi:type="dcterms:W3CDTF">2024-09-26T08:42:36Z</dcterms:created>
  <dcterms:modified xsi:type="dcterms:W3CDTF">2026-07-09T17:22:17Z</dcterms:modified>
</cp:coreProperties>
</file>